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270" r:id="rId3"/>
    <p:sldId id="258" r:id="rId4"/>
    <p:sldId id="259" r:id="rId5"/>
    <p:sldId id="271" r:id="rId6"/>
    <p:sldId id="276" r:id="rId7"/>
    <p:sldId id="272" r:id="rId8"/>
    <p:sldId id="273" r:id="rId9"/>
    <p:sldId id="274" r:id="rId10"/>
    <p:sldId id="269" r:id="rId11"/>
    <p:sldId id="277" r:id="rId12"/>
    <p:sldId id="278" r:id="rId13"/>
    <p:sldId id="261" r:id="rId14"/>
    <p:sldId id="262" r:id="rId15"/>
    <p:sldId id="264" r:id="rId16"/>
    <p:sldId id="27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ekine"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8"/>
    <p:restoredTop sz="87324"/>
  </p:normalViewPr>
  <p:slideViewPr>
    <p:cSldViewPr snapToGrid="0" snapToObjects="1" showGuides="1">
      <p:cViewPr>
        <p:scale>
          <a:sx n="78" d="100"/>
          <a:sy n="78" d="100"/>
        </p:scale>
        <p:origin x="145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7-30T10:03:46.490" idx="1">
    <p:pos x="5554" y="862"/>
    <p:text>Dire plutôt: Objectifs principal et spécifiques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5-07-30T10:30:53.550" idx="2">
    <p:pos x="4798" y="183"/>
    <p:text>la coordoination existe déjà plus haut, raison pour laquelle je propose collaboration à ce niveau.</p:text>
  </p:cm>
</p: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2AD180-DA7D-4EC1-9F54-123163EB9D45}" type="doc">
      <dgm:prSet loTypeId="urn:microsoft.com/office/officeart/2005/8/layout/matrix1" loCatId="matrix" qsTypeId="urn:microsoft.com/office/officeart/2005/8/quickstyle/simple1" qsCatId="simple" csTypeId="urn:microsoft.com/office/officeart/2005/8/colors/accent1_3" csCatId="accent1" phldr="1"/>
      <dgm:spPr/>
      <dgm:t>
        <a:bodyPr/>
        <a:lstStyle/>
        <a:p>
          <a:endParaRPr lang="fr-FR"/>
        </a:p>
      </dgm:t>
    </dgm:pt>
    <dgm:pt modelId="{EDC53FF4-9D9D-44E8-9958-C2A8CE0B2565}">
      <dgm:prSet phldrT="[Texte]" custT="1"/>
      <dgm:spPr>
        <a:xfrm>
          <a:off x="1498291" y="997024"/>
          <a:ext cx="2423715" cy="1140246"/>
        </a:xfr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r>
            <a:rPr lang="fr-FR" sz="1400" b="1" dirty="0" err="1">
              <a:solidFill>
                <a:sysClr val="windowText" lastClr="000000">
                  <a:hueOff val="0"/>
                  <a:satOff val="0"/>
                  <a:lumOff val="0"/>
                  <a:alphaOff val="0"/>
                </a:sysClr>
              </a:solidFill>
              <a:latin typeface="Calibri" panose="020F0502020204030204"/>
              <a:ea typeface="+mn-ea"/>
              <a:cs typeface="+mn-cs"/>
            </a:rPr>
            <a:t>Mainstreaming</a:t>
          </a:r>
          <a:r>
            <a:rPr lang="fr-FR" sz="1400" b="1" dirty="0">
              <a:solidFill>
                <a:sysClr val="windowText" lastClr="000000">
                  <a:hueOff val="0"/>
                  <a:satOff val="0"/>
                  <a:lumOff val="0"/>
                  <a:alphaOff val="0"/>
                </a:sysClr>
              </a:solidFill>
              <a:latin typeface="Calibri" panose="020F0502020204030204"/>
              <a:ea typeface="+mn-ea"/>
              <a:cs typeface="+mn-cs"/>
            </a:rPr>
            <a:t> </a:t>
          </a:r>
          <a:r>
            <a:rPr lang="fr-FR" sz="1400" b="1" dirty="0" err="1">
              <a:solidFill>
                <a:sysClr val="windowText" lastClr="000000">
                  <a:hueOff val="0"/>
                  <a:satOff val="0"/>
                  <a:lumOff val="0"/>
                  <a:alphaOff val="0"/>
                </a:sysClr>
              </a:solidFill>
              <a:latin typeface="Calibri" panose="020F0502020204030204"/>
              <a:ea typeface="+mn-ea"/>
              <a:cs typeface="+mn-cs"/>
            </a:rPr>
            <a:t>Biodiversity</a:t>
          </a:r>
          <a:r>
            <a:rPr lang="fr-FR" sz="1400" b="1" dirty="0">
              <a:solidFill>
                <a:sysClr val="windowText" lastClr="000000">
                  <a:hueOff val="0"/>
                  <a:satOff val="0"/>
                  <a:lumOff val="0"/>
                  <a:alphaOff val="0"/>
                </a:sysClr>
              </a:solidFill>
              <a:latin typeface="Calibri" panose="020F0502020204030204"/>
              <a:ea typeface="+mn-ea"/>
              <a:cs typeface="+mn-cs"/>
            </a:rPr>
            <a:t> and </a:t>
          </a:r>
          <a:r>
            <a:rPr lang="fr-FR" sz="1400" b="1" dirty="0" err="1">
              <a:solidFill>
                <a:sysClr val="windowText" lastClr="000000">
                  <a:hueOff val="0"/>
                  <a:satOff val="0"/>
                  <a:lumOff val="0"/>
                  <a:alphaOff val="0"/>
                </a:sysClr>
              </a:solidFill>
              <a:latin typeface="Calibri" panose="020F0502020204030204"/>
              <a:ea typeface="+mn-ea"/>
              <a:cs typeface="+mn-cs"/>
            </a:rPr>
            <a:t>Gender</a:t>
          </a:r>
          <a:r>
            <a:rPr lang="fr-FR" sz="1400" b="1" dirty="0">
              <a:solidFill>
                <a:sysClr val="windowText" lastClr="000000">
                  <a:hueOff val="0"/>
                  <a:satOff val="0"/>
                  <a:lumOff val="0"/>
                  <a:alphaOff val="0"/>
                </a:sysClr>
              </a:solidFill>
              <a:latin typeface="Calibri" panose="020F0502020204030204"/>
              <a:ea typeface="+mn-ea"/>
              <a:cs typeface="+mn-cs"/>
            </a:rPr>
            <a:t> </a:t>
          </a:r>
          <a:r>
            <a:rPr lang="fr-FR" sz="1400" b="1" dirty="0" err="1">
              <a:solidFill>
                <a:sysClr val="windowText" lastClr="000000">
                  <a:hueOff val="0"/>
                  <a:satOff val="0"/>
                  <a:lumOff val="0"/>
                  <a:alphaOff val="0"/>
                </a:sysClr>
              </a:solidFill>
              <a:latin typeface="Calibri" panose="020F0502020204030204"/>
              <a:ea typeface="+mn-ea"/>
              <a:cs typeface="+mn-cs"/>
            </a:rPr>
            <a:t>with</a:t>
          </a:r>
          <a:r>
            <a:rPr lang="fr-FR" sz="1400" b="1" dirty="0">
              <a:solidFill>
                <a:sysClr val="windowText" lastClr="000000">
                  <a:hueOff val="0"/>
                  <a:satOff val="0"/>
                  <a:lumOff val="0"/>
                  <a:alphaOff val="0"/>
                </a:sysClr>
              </a:solidFill>
              <a:latin typeface="Calibri" panose="020F0502020204030204"/>
              <a:ea typeface="+mn-ea"/>
              <a:cs typeface="+mn-cs"/>
            </a:rPr>
            <a:t> SUFACHAC </a:t>
          </a:r>
          <a:endParaRPr lang="fr-FR" sz="1400" dirty="0">
            <a:solidFill>
              <a:sysClr val="windowText" lastClr="000000">
                <a:hueOff val="0"/>
                <a:satOff val="0"/>
                <a:lumOff val="0"/>
                <a:alphaOff val="0"/>
              </a:sysClr>
            </a:solidFill>
            <a:latin typeface="Calibri" panose="020F0502020204030204"/>
            <a:ea typeface="+mn-ea"/>
            <a:cs typeface="+mn-cs"/>
          </a:endParaRPr>
        </a:p>
      </dgm:t>
    </dgm:pt>
    <dgm:pt modelId="{3396A7BB-2B78-4763-8546-B2A8BA20F338}" type="parTrans" cxnId="{252C9C18-3AEC-485B-99F3-00D4CDB691EF}">
      <dgm:prSet/>
      <dgm:spPr/>
      <dgm:t>
        <a:bodyPr/>
        <a:lstStyle/>
        <a:p>
          <a:endParaRPr lang="fr-FR"/>
        </a:p>
      </dgm:t>
    </dgm:pt>
    <dgm:pt modelId="{10F20005-F8CA-4699-8827-62BD21B1DA86}" type="sibTrans" cxnId="{252C9C18-3AEC-485B-99F3-00D4CDB691EF}">
      <dgm:prSet/>
      <dgm:spPr/>
      <dgm:t>
        <a:bodyPr/>
        <a:lstStyle/>
        <a:p>
          <a:endParaRPr lang="fr-FR"/>
        </a:p>
      </dgm:t>
    </dgm:pt>
    <dgm:pt modelId="{998C4C0E-CB79-4CD6-8D91-5B9A9249116F}">
      <dgm:prSet phldrT="[Texte]" custT="1"/>
      <dgm:spPr>
        <a:xfrm rot="16200000">
          <a:off x="571500" y="-571500"/>
          <a:ext cx="1600200" cy="2743200"/>
        </a:xfrm>
        <a:solidFill>
          <a:srgbClr val="5B9BD5">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fr-FR" sz="1500" b="1" dirty="0" err="1">
              <a:solidFill>
                <a:schemeClr val="tx1"/>
              </a:solidFill>
              <a:latin typeface="Calibri" panose="020F0502020204030204"/>
              <a:ea typeface="+mn-ea"/>
              <a:cs typeface="+mn-cs"/>
            </a:rPr>
            <a:t>Private</a:t>
          </a:r>
          <a:r>
            <a:rPr lang="fr-FR" sz="1500" b="1" dirty="0">
              <a:solidFill>
                <a:schemeClr val="tx1"/>
              </a:solidFill>
              <a:latin typeface="Calibri" panose="020F0502020204030204"/>
              <a:ea typeface="+mn-ea"/>
              <a:cs typeface="+mn-cs"/>
            </a:rPr>
            <a:t> </a:t>
          </a:r>
          <a:r>
            <a:rPr lang="fr-FR" sz="1500" b="1" dirty="0" err="1">
              <a:solidFill>
                <a:schemeClr val="tx1"/>
              </a:solidFill>
              <a:latin typeface="Calibri" panose="020F0502020204030204"/>
              <a:ea typeface="+mn-ea"/>
              <a:cs typeface="+mn-cs"/>
            </a:rPr>
            <a:t>Sector</a:t>
          </a:r>
          <a:r>
            <a:rPr lang="fr-FR" sz="1500" b="1" dirty="0">
              <a:solidFill>
                <a:schemeClr val="tx1"/>
              </a:solidFill>
              <a:latin typeface="Calibri" panose="020F0502020204030204"/>
              <a:ea typeface="+mn-ea"/>
              <a:cs typeface="+mn-cs"/>
            </a:rPr>
            <a:t> </a:t>
          </a:r>
          <a:endParaRPr lang="fr-FR" sz="1500" dirty="0">
            <a:solidFill>
              <a:schemeClr val="tx1"/>
            </a:solidFill>
            <a:latin typeface="Calibri" panose="020F0502020204030204"/>
            <a:ea typeface="+mn-ea"/>
            <a:cs typeface="+mn-cs"/>
          </a:endParaRPr>
        </a:p>
      </dgm:t>
    </dgm:pt>
    <dgm:pt modelId="{4B9F40BB-938C-4001-A536-CEC0BDC0D875}" type="parTrans" cxnId="{D76F23C7-3E7E-42C0-B331-3D6F3B6F7C8A}">
      <dgm:prSet/>
      <dgm:spPr/>
      <dgm:t>
        <a:bodyPr/>
        <a:lstStyle/>
        <a:p>
          <a:endParaRPr lang="fr-FR"/>
        </a:p>
      </dgm:t>
    </dgm:pt>
    <dgm:pt modelId="{11EAF639-FE83-477D-99DC-CC965112034C}" type="sibTrans" cxnId="{D76F23C7-3E7E-42C0-B331-3D6F3B6F7C8A}">
      <dgm:prSet/>
      <dgm:spPr/>
      <dgm:t>
        <a:bodyPr/>
        <a:lstStyle/>
        <a:p>
          <a:endParaRPr lang="fr-FR"/>
        </a:p>
      </dgm:t>
    </dgm:pt>
    <dgm:pt modelId="{586E35C6-8E8D-42AB-8C37-B194B9E40CE3}">
      <dgm:prSet phldrT="[Texte]" custT="1"/>
      <dgm:spPr>
        <a:xfrm>
          <a:off x="2743200" y="0"/>
          <a:ext cx="2743200" cy="1600200"/>
        </a:xfrm>
        <a:solidFill>
          <a:srgbClr val="5B9BD5">
            <a:shade val="80000"/>
            <a:hueOff val="90421"/>
            <a:satOff val="1725"/>
            <a:lumOff val="7618"/>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500" b="1" i="0" dirty="0">
              <a:solidFill>
                <a:schemeClr val="tx1"/>
              </a:solidFill>
              <a:latin typeface="Calibri" panose="020F0502020204030204"/>
              <a:ea typeface="+mn-ea"/>
              <a:cs typeface="+mn-cs"/>
            </a:rPr>
            <a:t>NGOs, Cooperatives; CIGs</a:t>
          </a:r>
          <a:endParaRPr lang="fr-FR" sz="1500" i="0" dirty="0">
            <a:solidFill>
              <a:schemeClr val="tx1"/>
            </a:solidFill>
            <a:latin typeface="Calibri" panose="020F0502020204030204"/>
            <a:ea typeface="+mn-ea"/>
            <a:cs typeface="+mn-cs"/>
          </a:endParaRPr>
        </a:p>
      </dgm:t>
    </dgm:pt>
    <dgm:pt modelId="{C0344BE3-A4C8-4790-8DA7-14FBE522AD52}" type="parTrans" cxnId="{2E831761-D390-4212-B528-203E64E30929}">
      <dgm:prSet/>
      <dgm:spPr/>
      <dgm:t>
        <a:bodyPr/>
        <a:lstStyle/>
        <a:p>
          <a:endParaRPr lang="fr-FR"/>
        </a:p>
      </dgm:t>
    </dgm:pt>
    <dgm:pt modelId="{F80E632C-F29A-4D3B-B54C-BE1A983FA219}" type="sibTrans" cxnId="{2E831761-D390-4212-B528-203E64E30929}">
      <dgm:prSet/>
      <dgm:spPr/>
      <dgm:t>
        <a:bodyPr/>
        <a:lstStyle/>
        <a:p>
          <a:endParaRPr lang="fr-FR"/>
        </a:p>
      </dgm:t>
    </dgm:pt>
    <dgm:pt modelId="{0C85CA76-C899-4A97-A123-F94A2A69F91F}">
      <dgm:prSet phldrT="[Texte]" custT="1"/>
      <dgm:spPr>
        <a:xfrm rot="10800000">
          <a:off x="0" y="1600200"/>
          <a:ext cx="2743200" cy="1600200"/>
        </a:xfrm>
        <a:solidFill>
          <a:srgbClr val="5B9BD5">
            <a:shade val="80000"/>
            <a:hueOff val="180842"/>
            <a:satOff val="3450"/>
            <a:lumOff val="15237"/>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400" b="1" dirty="0">
              <a:solidFill>
                <a:schemeClr val="tx1"/>
              </a:solidFill>
              <a:latin typeface="Calibri" panose="020F0502020204030204"/>
              <a:ea typeface="+mn-ea"/>
              <a:cs typeface="+mn-cs"/>
            </a:rPr>
            <a:t>Local stakeholders of relevant Governmental entities at regional and Divisional level</a:t>
          </a:r>
          <a:endParaRPr lang="fr-FR" sz="1400" dirty="0">
            <a:solidFill>
              <a:schemeClr val="tx1"/>
            </a:solidFill>
            <a:latin typeface="Calibri" panose="020F0502020204030204"/>
            <a:ea typeface="+mn-ea"/>
            <a:cs typeface="+mn-cs"/>
          </a:endParaRPr>
        </a:p>
      </dgm:t>
    </dgm:pt>
    <dgm:pt modelId="{D1661DF5-64A0-4000-9F3F-321F2698FD4E}" type="parTrans" cxnId="{A16923BD-BF1A-47D3-8284-458FA20CFFD3}">
      <dgm:prSet/>
      <dgm:spPr/>
      <dgm:t>
        <a:bodyPr/>
        <a:lstStyle/>
        <a:p>
          <a:endParaRPr lang="fr-FR"/>
        </a:p>
      </dgm:t>
    </dgm:pt>
    <dgm:pt modelId="{C5E3D870-C695-475B-97C6-EAC9613A22C4}" type="sibTrans" cxnId="{A16923BD-BF1A-47D3-8284-458FA20CFFD3}">
      <dgm:prSet/>
      <dgm:spPr/>
      <dgm:t>
        <a:bodyPr/>
        <a:lstStyle/>
        <a:p>
          <a:endParaRPr lang="fr-FR"/>
        </a:p>
      </dgm:t>
    </dgm:pt>
    <dgm:pt modelId="{E2642553-C7FB-40B8-9911-24D825A96D4C}">
      <dgm:prSet phldrT="[Texte]" custT="1"/>
      <dgm:spPr>
        <a:xfrm rot="5400000">
          <a:off x="3314700" y="1028700"/>
          <a:ext cx="1600200" cy="2743200"/>
        </a:xfrm>
        <a:solidFill>
          <a:srgbClr val="5B9BD5">
            <a:shade val="80000"/>
            <a:hueOff val="271263"/>
            <a:satOff val="5175"/>
            <a:lumOff val="22855"/>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fr-FR" sz="1400" b="1" dirty="0">
              <a:solidFill>
                <a:schemeClr val="tx1"/>
              </a:solidFill>
              <a:latin typeface="Calibri" panose="020F0502020204030204"/>
              <a:ea typeface="+mn-ea"/>
              <a:cs typeface="+mn-cs"/>
            </a:rPr>
            <a:t>Community leaders, village </a:t>
          </a:r>
          <a:r>
            <a:rPr lang="fr-FR" sz="1400" b="1" dirty="0" err="1">
              <a:solidFill>
                <a:schemeClr val="tx1"/>
              </a:solidFill>
              <a:latin typeface="Calibri" panose="020F0502020204030204"/>
              <a:ea typeface="+mn-ea"/>
              <a:cs typeface="+mn-cs"/>
            </a:rPr>
            <a:t>organizations</a:t>
          </a:r>
          <a:r>
            <a:rPr lang="fr-FR" sz="1400" b="1" dirty="0">
              <a:solidFill>
                <a:schemeClr val="tx1"/>
              </a:solidFill>
              <a:latin typeface="Calibri" panose="020F0502020204030204"/>
              <a:ea typeface="+mn-ea"/>
              <a:cs typeface="+mn-cs"/>
            </a:rPr>
            <a:t>, </a:t>
          </a:r>
          <a:r>
            <a:rPr lang="fr-FR" sz="1400" b="1" dirty="0" err="1">
              <a:solidFill>
                <a:schemeClr val="tx1"/>
              </a:solidFill>
              <a:latin typeface="Calibri" panose="020F0502020204030204"/>
              <a:ea typeface="+mn-ea"/>
              <a:cs typeface="+mn-cs"/>
            </a:rPr>
            <a:t>women</a:t>
          </a:r>
          <a:r>
            <a:rPr lang="fr-FR" sz="1400" b="1" dirty="0">
              <a:solidFill>
                <a:schemeClr val="tx1"/>
              </a:solidFill>
              <a:latin typeface="Calibri" panose="020F0502020204030204"/>
              <a:ea typeface="+mn-ea"/>
              <a:cs typeface="+mn-cs"/>
            </a:rPr>
            <a:t> and </a:t>
          </a:r>
          <a:r>
            <a:rPr lang="fr-FR" sz="1400" b="1" dirty="0" err="1">
              <a:solidFill>
                <a:schemeClr val="tx1"/>
              </a:solidFill>
              <a:latin typeface="Calibri" panose="020F0502020204030204"/>
              <a:ea typeface="+mn-ea"/>
              <a:cs typeface="+mn-cs"/>
            </a:rPr>
            <a:t>youth</a:t>
          </a:r>
          <a:r>
            <a:rPr lang="fr-FR" sz="1400" b="1" dirty="0">
              <a:solidFill>
                <a:schemeClr val="tx1"/>
              </a:solidFill>
              <a:latin typeface="Calibri" panose="020F0502020204030204"/>
              <a:ea typeface="+mn-ea"/>
              <a:cs typeface="+mn-cs"/>
            </a:rPr>
            <a:t> leaders, </a:t>
          </a:r>
          <a:r>
            <a:rPr lang="fr-FR" sz="1400" b="1" dirty="0" err="1">
              <a:solidFill>
                <a:schemeClr val="tx1"/>
              </a:solidFill>
              <a:latin typeface="Calibri" panose="020F0502020204030204"/>
              <a:ea typeface="+mn-ea"/>
              <a:cs typeface="+mn-cs"/>
            </a:rPr>
            <a:t>communities</a:t>
          </a:r>
          <a:r>
            <a:rPr lang="fr-FR" sz="1400" b="1" dirty="0">
              <a:solidFill>
                <a:schemeClr val="tx1"/>
              </a:solidFill>
              <a:latin typeface="Calibri" panose="020F0502020204030204"/>
              <a:ea typeface="+mn-ea"/>
              <a:cs typeface="+mn-cs"/>
            </a:rPr>
            <a:t> associations</a:t>
          </a:r>
          <a:endParaRPr lang="fr-FR" sz="1400" dirty="0">
            <a:solidFill>
              <a:schemeClr val="tx1"/>
            </a:solidFill>
            <a:latin typeface="Calibri" panose="020F0502020204030204"/>
            <a:ea typeface="+mn-ea"/>
            <a:cs typeface="+mn-cs"/>
          </a:endParaRPr>
        </a:p>
      </dgm:t>
    </dgm:pt>
    <dgm:pt modelId="{4CDF4D53-3560-43C6-99EF-0E435E468895}" type="parTrans" cxnId="{01C95D96-D6FC-4B1D-A37C-B0243C15CF26}">
      <dgm:prSet/>
      <dgm:spPr/>
      <dgm:t>
        <a:bodyPr/>
        <a:lstStyle/>
        <a:p>
          <a:endParaRPr lang="fr-FR"/>
        </a:p>
      </dgm:t>
    </dgm:pt>
    <dgm:pt modelId="{B1B3EDDF-FF55-4527-80DE-FCAED9CD2F87}" type="sibTrans" cxnId="{01C95D96-D6FC-4B1D-A37C-B0243C15CF26}">
      <dgm:prSet/>
      <dgm:spPr/>
      <dgm:t>
        <a:bodyPr/>
        <a:lstStyle/>
        <a:p>
          <a:endParaRPr lang="fr-FR"/>
        </a:p>
      </dgm:t>
    </dgm:pt>
    <dgm:pt modelId="{B80ED5B6-5CA7-4E75-BB9B-D79346709A5C}" type="pres">
      <dgm:prSet presAssocID="{792AD180-DA7D-4EC1-9F54-123163EB9D45}" presName="diagram" presStyleCnt="0">
        <dgm:presLayoutVars>
          <dgm:chMax val="1"/>
          <dgm:dir/>
          <dgm:animLvl val="ctr"/>
          <dgm:resizeHandles val="exact"/>
        </dgm:presLayoutVars>
      </dgm:prSet>
      <dgm:spPr/>
    </dgm:pt>
    <dgm:pt modelId="{289D8A26-5CCC-43AA-BB8B-E87C16F0240F}" type="pres">
      <dgm:prSet presAssocID="{792AD180-DA7D-4EC1-9F54-123163EB9D45}" presName="matrix" presStyleCnt="0"/>
      <dgm:spPr/>
    </dgm:pt>
    <dgm:pt modelId="{4BB7ACC8-B9D3-4460-A818-6FC6475E477C}" type="pres">
      <dgm:prSet presAssocID="{792AD180-DA7D-4EC1-9F54-123163EB9D45}" presName="tile1" presStyleLbl="node1" presStyleIdx="0" presStyleCnt="4"/>
      <dgm:spPr>
        <a:prstGeom prst="round1Rect">
          <a:avLst/>
        </a:prstGeom>
      </dgm:spPr>
    </dgm:pt>
    <dgm:pt modelId="{9739F0AF-E5AB-4392-9562-140EF682F0C4}" type="pres">
      <dgm:prSet presAssocID="{792AD180-DA7D-4EC1-9F54-123163EB9D45}" presName="tile1text" presStyleLbl="node1" presStyleIdx="0" presStyleCnt="4">
        <dgm:presLayoutVars>
          <dgm:chMax val="0"/>
          <dgm:chPref val="0"/>
          <dgm:bulletEnabled val="1"/>
        </dgm:presLayoutVars>
      </dgm:prSet>
      <dgm:spPr/>
    </dgm:pt>
    <dgm:pt modelId="{5652215B-48CE-4579-96D3-49D1F197715C}" type="pres">
      <dgm:prSet presAssocID="{792AD180-DA7D-4EC1-9F54-123163EB9D45}" presName="tile2" presStyleLbl="node1" presStyleIdx="1" presStyleCnt="4"/>
      <dgm:spPr>
        <a:prstGeom prst="round1Rect">
          <a:avLst/>
        </a:prstGeom>
      </dgm:spPr>
    </dgm:pt>
    <dgm:pt modelId="{A1EE8FA7-B849-4174-AD0B-7AE62F2223C1}" type="pres">
      <dgm:prSet presAssocID="{792AD180-DA7D-4EC1-9F54-123163EB9D45}" presName="tile2text" presStyleLbl="node1" presStyleIdx="1" presStyleCnt="4">
        <dgm:presLayoutVars>
          <dgm:chMax val="0"/>
          <dgm:chPref val="0"/>
          <dgm:bulletEnabled val="1"/>
        </dgm:presLayoutVars>
      </dgm:prSet>
      <dgm:spPr/>
    </dgm:pt>
    <dgm:pt modelId="{00075734-281C-4E5E-98FF-E5F9BE9775D7}" type="pres">
      <dgm:prSet presAssocID="{792AD180-DA7D-4EC1-9F54-123163EB9D45}" presName="tile3" presStyleLbl="node1" presStyleIdx="2" presStyleCnt="4" custScaleY="104077" custLinFactNeighborX="1352" custLinFactNeighborY="-3988"/>
      <dgm:spPr>
        <a:prstGeom prst="round1Rect">
          <a:avLst/>
        </a:prstGeom>
      </dgm:spPr>
    </dgm:pt>
    <dgm:pt modelId="{49677CA8-98BD-4F44-8B73-6B296696C647}" type="pres">
      <dgm:prSet presAssocID="{792AD180-DA7D-4EC1-9F54-123163EB9D45}" presName="tile3text" presStyleLbl="node1" presStyleIdx="2" presStyleCnt="4">
        <dgm:presLayoutVars>
          <dgm:chMax val="0"/>
          <dgm:chPref val="0"/>
          <dgm:bulletEnabled val="1"/>
        </dgm:presLayoutVars>
      </dgm:prSet>
      <dgm:spPr/>
    </dgm:pt>
    <dgm:pt modelId="{DAE28C6F-4710-430A-96BA-37CDDF9F50BB}" type="pres">
      <dgm:prSet presAssocID="{792AD180-DA7D-4EC1-9F54-123163EB9D45}" presName="tile4" presStyleLbl="node1" presStyleIdx="3" presStyleCnt="4" custScaleY="126642" custLinFactNeighborY="-17301"/>
      <dgm:spPr>
        <a:prstGeom prst="round1Rect">
          <a:avLst/>
        </a:prstGeom>
      </dgm:spPr>
    </dgm:pt>
    <dgm:pt modelId="{2A967561-4CDA-4E01-AB71-2A3CAC1B4FFB}" type="pres">
      <dgm:prSet presAssocID="{792AD180-DA7D-4EC1-9F54-123163EB9D45}" presName="tile4text" presStyleLbl="node1" presStyleIdx="3" presStyleCnt="4">
        <dgm:presLayoutVars>
          <dgm:chMax val="0"/>
          <dgm:chPref val="0"/>
          <dgm:bulletEnabled val="1"/>
        </dgm:presLayoutVars>
      </dgm:prSet>
      <dgm:spPr/>
    </dgm:pt>
    <dgm:pt modelId="{3E0D5110-7402-49EE-BEA3-5F4194F4CA5C}" type="pres">
      <dgm:prSet presAssocID="{792AD180-DA7D-4EC1-9F54-123163EB9D45}" presName="centerTile" presStyleLbl="fgShp" presStyleIdx="0" presStyleCnt="1" custScaleX="254157" custScaleY="84175" custLinFactNeighborX="9011" custLinFactNeighborY="-46393">
        <dgm:presLayoutVars>
          <dgm:chMax val="0"/>
          <dgm:chPref val="0"/>
        </dgm:presLayoutVars>
      </dgm:prSet>
      <dgm:spPr>
        <a:prstGeom prst="roundRect">
          <a:avLst/>
        </a:prstGeom>
      </dgm:spPr>
    </dgm:pt>
  </dgm:ptLst>
  <dgm:cxnLst>
    <dgm:cxn modelId="{D0C2A307-3606-4D67-B737-495EBEE6227C}" type="presOf" srcId="{0C85CA76-C899-4A97-A123-F94A2A69F91F}" destId="{49677CA8-98BD-4F44-8B73-6B296696C647}" srcOrd="1" destOrd="0" presId="urn:microsoft.com/office/officeart/2005/8/layout/matrix1"/>
    <dgm:cxn modelId="{252C9C18-3AEC-485B-99F3-00D4CDB691EF}" srcId="{792AD180-DA7D-4EC1-9F54-123163EB9D45}" destId="{EDC53FF4-9D9D-44E8-9958-C2A8CE0B2565}" srcOrd="0" destOrd="0" parTransId="{3396A7BB-2B78-4763-8546-B2A8BA20F338}" sibTransId="{10F20005-F8CA-4699-8827-62BD21B1DA86}"/>
    <dgm:cxn modelId="{225C375B-5FE2-4CD0-A810-5A8F28B90F54}" type="presOf" srcId="{EDC53FF4-9D9D-44E8-9958-C2A8CE0B2565}" destId="{3E0D5110-7402-49EE-BEA3-5F4194F4CA5C}" srcOrd="0" destOrd="0" presId="urn:microsoft.com/office/officeart/2005/8/layout/matrix1"/>
    <dgm:cxn modelId="{2E831761-D390-4212-B528-203E64E30929}" srcId="{EDC53FF4-9D9D-44E8-9958-C2A8CE0B2565}" destId="{586E35C6-8E8D-42AB-8C37-B194B9E40CE3}" srcOrd="1" destOrd="0" parTransId="{C0344BE3-A4C8-4790-8DA7-14FBE522AD52}" sibTransId="{F80E632C-F29A-4D3B-B54C-BE1A983FA219}"/>
    <dgm:cxn modelId="{1549A943-9672-4E9C-9DF8-5C7B81A27C96}" type="presOf" srcId="{792AD180-DA7D-4EC1-9F54-123163EB9D45}" destId="{B80ED5B6-5CA7-4E75-BB9B-D79346709A5C}" srcOrd="0" destOrd="0" presId="urn:microsoft.com/office/officeart/2005/8/layout/matrix1"/>
    <dgm:cxn modelId="{36858572-419B-4C12-A222-E6314F2B0540}" type="presOf" srcId="{998C4C0E-CB79-4CD6-8D91-5B9A9249116F}" destId="{9739F0AF-E5AB-4392-9562-140EF682F0C4}" srcOrd="1" destOrd="0" presId="urn:microsoft.com/office/officeart/2005/8/layout/matrix1"/>
    <dgm:cxn modelId="{3149C952-2E50-4D2A-920D-967048AFCC0A}" type="presOf" srcId="{E2642553-C7FB-40B8-9911-24D825A96D4C}" destId="{DAE28C6F-4710-430A-96BA-37CDDF9F50BB}" srcOrd="0" destOrd="0" presId="urn:microsoft.com/office/officeart/2005/8/layout/matrix1"/>
    <dgm:cxn modelId="{FCC9107D-6534-425C-B345-5C9585099FAB}" type="presOf" srcId="{998C4C0E-CB79-4CD6-8D91-5B9A9249116F}" destId="{4BB7ACC8-B9D3-4460-A818-6FC6475E477C}" srcOrd="0" destOrd="0" presId="urn:microsoft.com/office/officeart/2005/8/layout/matrix1"/>
    <dgm:cxn modelId="{075EA986-1DC4-4B10-9511-1B87D62591C2}" type="presOf" srcId="{E2642553-C7FB-40B8-9911-24D825A96D4C}" destId="{2A967561-4CDA-4E01-AB71-2A3CAC1B4FFB}" srcOrd="1" destOrd="0" presId="urn:microsoft.com/office/officeart/2005/8/layout/matrix1"/>
    <dgm:cxn modelId="{01C95D96-D6FC-4B1D-A37C-B0243C15CF26}" srcId="{EDC53FF4-9D9D-44E8-9958-C2A8CE0B2565}" destId="{E2642553-C7FB-40B8-9911-24D825A96D4C}" srcOrd="3" destOrd="0" parTransId="{4CDF4D53-3560-43C6-99EF-0E435E468895}" sibTransId="{B1B3EDDF-FF55-4527-80DE-FCAED9CD2F87}"/>
    <dgm:cxn modelId="{2B7923BA-7507-4DBB-BD9F-52A0EF841471}" type="presOf" srcId="{586E35C6-8E8D-42AB-8C37-B194B9E40CE3}" destId="{5652215B-48CE-4579-96D3-49D1F197715C}" srcOrd="0" destOrd="0" presId="urn:microsoft.com/office/officeart/2005/8/layout/matrix1"/>
    <dgm:cxn modelId="{A16923BD-BF1A-47D3-8284-458FA20CFFD3}" srcId="{EDC53FF4-9D9D-44E8-9958-C2A8CE0B2565}" destId="{0C85CA76-C899-4A97-A123-F94A2A69F91F}" srcOrd="2" destOrd="0" parTransId="{D1661DF5-64A0-4000-9F3F-321F2698FD4E}" sibTransId="{C5E3D870-C695-475B-97C6-EAC9613A22C4}"/>
    <dgm:cxn modelId="{D76F23C7-3E7E-42C0-B331-3D6F3B6F7C8A}" srcId="{EDC53FF4-9D9D-44E8-9958-C2A8CE0B2565}" destId="{998C4C0E-CB79-4CD6-8D91-5B9A9249116F}" srcOrd="0" destOrd="0" parTransId="{4B9F40BB-938C-4001-A536-CEC0BDC0D875}" sibTransId="{11EAF639-FE83-477D-99DC-CC965112034C}"/>
    <dgm:cxn modelId="{E0A11DF5-FDD8-4A1A-82AD-8101B05A540C}" type="presOf" srcId="{0C85CA76-C899-4A97-A123-F94A2A69F91F}" destId="{00075734-281C-4E5E-98FF-E5F9BE9775D7}" srcOrd="0" destOrd="0" presId="urn:microsoft.com/office/officeart/2005/8/layout/matrix1"/>
    <dgm:cxn modelId="{EA3F0DFD-68F6-465D-A38E-C85D3F422F62}" type="presOf" srcId="{586E35C6-8E8D-42AB-8C37-B194B9E40CE3}" destId="{A1EE8FA7-B849-4174-AD0B-7AE62F2223C1}" srcOrd="1" destOrd="0" presId="urn:microsoft.com/office/officeart/2005/8/layout/matrix1"/>
    <dgm:cxn modelId="{BB4FCC99-6CC1-4E93-AE69-1E1C3DB4362D}" type="presParOf" srcId="{B80ED5B6-5CA7-4E75-BB9B-D79346709A5C}" destId="{289D8A26-5CCC-43AA-BB8B-E87C16F0240F}" srcOrd="0" destOrd="0" presId="urn:microsoft.com/office/officeart/2005/8/layout/matrix1"/>
    <dgm:cxn modelId="{24074D5B-D7E3-4F99-BEA3-6849CC61D883}" type="presParOf" srcId="{289D8A26-5CCC-43AA-BB8B-E87C16F0240F}" destId="{4BB7ACC8-B9D3-4460-A818-6FC6475E477C}" srcOrd="0" destOrd="0" presId="urn:microsoft.com/office/officeart/2005/8/layout/matrix1"/>
    <dgm:cxn modelId="{9751A942-FD62-451E-A0B4-0B069F8ADD0A}" type="presParOf" srcId="{289D8A26-5CCC-43AA-BB8B-E87C16F0240F}" destId="{9739F0AF-E5AB-4392-9562-140EF682F0C4}" srcOrd="1" destOrd="0" presId="urn:microsoft.com/office/officeart/2005/8/layout/matrix1"/>
    <dgm:cxn modelId="{3E77BA32-843F-4505-8935-09A1D474680D}" type="presParOf" srcId="{289D8A26-5CCC-43AA-BB8B-E87C16F0240F}" destId="{5652215B-48CE-4579-96D3-49D1F197715C}" srcOrd="2" destOrd="0" presId="urn:microsoft.com/office/officeart/2005/8/layout/matrix1"/>
    <dgm:cxn modelId="{A66AEEAB-53F6-4FDD-BFF9-AC9573DE825C}" type="presParOf" srcId="{289D8A26-5CCC-43AA-BB8B-E87C16F0240F}" destId="{A1EE8FA7-B849-4174-AD0B-7AE62F2223C1}" srcOrd="3" destOrd="0" presId="urn:microsoft.com/office/officeart/2005/8/layout/matrix1"/>
    <dgm:cxn modelId="{7F3B23DC-8B7D-4A52-AE2D-6594D3544EE9}" type="presParOf" srcId="{289D8A26-5CCC-43AA-BB8B-E87C16F0240F}" destId="{00075734-281C-4E5E-98FF-E5F9BE9775D7}" srcOrd="4" destOrd="0" presId="urn:microsoft.com/office/officeart/2005/8/layout/matrix1"/>
    <dgm:cxn modelId="{6E7F9AC3-BD70-40F2-8496-6BE7BF439C3E}" type="presParOf" srcId="{289D8A26-5CCC-43AA-BB8B-E87C16F0240F}" destId="{49677CA8-98BD-4F44-8B73-6B296696C647}" srcOrd="5" destOrd="0" presId="urn:microsoft.com/office/officeart/2005/8/layout/matrix1"/>
    <dgm:cxn modelId="{05F40839-0A3D-478D-97B4-45316140D0D1}" type="presParOf" srcId="{289D8A26-5CCC-43AA-BB8B-E87C16F0240F}" destId="{DAE28C6F-4710-430A-96BA-37CDDF9F50BB}" srcOrd="6" destOrd="0" presId="urn:microsoft.com/office/officeart/2005/8/layout/matrix1"/>
    <dgm:cxn modelId="{9613408B-4084-4E14-84DD-D7D03C71A72E}" type="presParOf" srcId="{289D8A26-5CCC-43AA-BB8B-E87C16F0240F}" destId="{2A967561-4CDA-4E01-AB71-2A3CAC1B4FFB}" srcOrd="7" destOrd="0" presId="urn:microsoft.com/office/officeart/2005/8/layout/matrix1"/>
    <dgm:cxn modelId="{DF2510EB-21D5-4D89-B6B1-CDDC8EFDD0AD}" type="presParOf" srcId="{B80ED5B6-5CA7-4E75-BB9B-D79346709A5C}" destId="{3E0D5110-7402-49EE-BEA3-5F4194F4CA5C}"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7ACC8-B9D3-4460-A818-6FC6475E477C}">
      <dsp:nvSpPr>
        <dsp:cNvPr id="0" name=""/>
        <dsp:cNvSpPr/>
      </dsp:nvSpPr>
      <dsp:spPr>
        <a:xfrm rot="16200000">
          <a:off x="616974" y="-806234"/>
          <a:ext cx="2841522" cy="4075471"/>
        </a:xfrm>
        <a:prstGeom prst="round1Rect">
          <a:avLst/>
        </a:prstGeom>
        <a:solidFill>
          <a:srgbClr val="5B9BD5">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b="1" kern="1200" dirty="0" err="1">
              <a:solidFill>
                <a:schemeClr val="tx1"/>
              </a:solidFill>
              <a:latin typeface="Calibri" panose="020F0502020204030204"/>
              <a:ea typeface="+mn-ea"/>
              <a:cs typeface="+mn-cs"/>
            </a:rPr>
            <a:t>Private</a:t>
          </a:r>
          <a:r>
            <a:rPr lang="fr-FR" sz="1500" b="1" kern="1200" dirty="0">
              <a:solidFill>
                <a:schemeClr val="tx1"/>
              </a:solidFill>
              <a:latin typeface="Calibri" panose="020F0502020204030204"/>
              <a:ea typeface="+mn-ea"/>
              <a:cs typeface="+mn-cs"/>
            </a:rPr>
            <a:t> </a:t>
          </a:r>
          <a:r>
            <a:rPr lang="fr-FR" sz="1500" b="1" kern="1200" dirty="0" err="1">
              <a:solidFill>
                <a:schemeClr val="tx1"/>
              </a:solidFill>
              <a:latin typeface="Calibri" panose="020F0502020204030204"/>
              <a:ea typeface="+mn-ea"/>
              <a:cs typeface="+mn-cs"/>
            </a:rPr>
            <a:t>Sector</a:t>
          </a:r>
          <a:r>
            <a:rPr lang="fr-FR" sz="1500" b="1" kern="1200" dirty="0">
              <a:solidFill>
                <a:schemeClr val="tx1"/>
              </a:solidFill>
              <a:latin typeface="Calibri" panose="020F0502020204030204"/>
              <a:ea typeface="+mn-ea"/>
              <a:cs typeface="+mn-cs"/>
            </a:rPr>
            <a:t> </a:t>
          </a:r>
          <a:endParaRPr lang="fr-FR" sz="1500" kern="1200" dirty="0">
            <a:solidFill>
              <a:schemeClr val="tx1"/>
            </a:solidFill>
            <a:latin typeface="Calibri" panose="020F0502020204030204"/>
            <a:ea typeface="+mn-ea"/>
            <a:cs typeface="+mn-cs"/>
          </a:endParaRPr>
        </a:p>
      </dsp:txBody>
      <dsp:txXfrm rot="5400000">
        <a:off x="-1" y="-189259"/>
        <a:ext cx="4075471" cy="2131141"/>
      </dsp:txXfrm>
    </dsp:sp>
    <dsp:sp modelId="{5652215B-48CE-4579-96D3-49D1F197715C}">
      <dsp:nvSpPr>
        <dsp:cNvPr id="0" name=""/>
        <dsp:cNvSpPr/>
      </dsp:nvSpPr>
      <dsp:spPr>
        <a:xfrm>
          <a:off x="4075471" y="-189259"/>
          <a:ext cx="4075471" cy="2841522"/>
        </a:xfrm>
        <a:prstGeom prst="round1Rect">
          <a:avLst/>
        </a:prstGeom>
        <a:solidFill>
          <a:srgbClr val="5B9BD5">
            <a:shade val="80000"/>
            <a:hueOff val="90421"/>
            <a:satOff val="1725"/>
            <a:lumOff val="761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b="1" i="0" kern="1200" dirty="0">
              <a:solidFill>
                <a:schemeClr val="tx1"/>
              </a:solidFill>
              <a:latin typeface="Calibri" panose="020F0502020204030204"/>
              <a:ea typeface="+mn-ea"/>
              <a:cs typeface="+mn-cs"/>
            </a:rPr>
            <a:t>NGOs, Cooperatives; CIGs</a:t>
          </a:r>
          <a:endParaRPr lang="fr-FR" sz="1500" i="0" kern="1200" dirty="0">
            <a:solidFill>
              <a:schemeClr val="tx1"/>
            </a:solidFill>
            <a:latin typeface="Calibri" panose="020F0502020204030204"/>
            <a:ea typeface="+mn-ea"/>
            <a:cs typeface="+mn-cs"/>
          </a:endParaRPr>
        </a:p>
      </dsp:txBody>
      <dsp:txXfrm>
        <a:off x="4075471" y="-189259"/>
        <a:ext cx="4075471" cy="2131141"/>
      </dsp:txXfrm>
    </dsp:sp>
    <dsp:sp modelId="{00075734-281C-4E5E-98FF-E5F9BE9775D7}">
      <dsp:nvSpPr>
        <dsp:cNvPr id="0" name=""/>
        <dsp:cNvSpPr/>
      </dsp:nvSpPr>
      <dsp:spPr>
        <a:xfrm rot="10800000">
          <a:off x="55100" y="2481018"/>
          <a:ext cx="4075471" cy="2957370"/>
        </a:xfrm>
        <a:prstGeom prst="round1Rect">
          <a:avLst/>
        </a:prstGeom>
        <a:solidFill>
          <a:srgbClr val="5B9BD5">
            <a:shade val="80000"/>
            <a:hueOff val="180842"/>
            <a:satOff val="3450"/>
            <a:lumOff val="1523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solidFill>
              <a:latin typeface="Calibri" panose="020F0502020204030204"/>
              <a:ea typeface="+mn-ea"/>
              <a:cs typeface="+mn-cs"/>
            </a:rPr>
            <a:t>Local stakeholders of relevant Governmental entities at regional and Divisional level</a:t>
          </a:r>
          <a:endParaRPr lang="fr-FR" sz="1400" kern="1200" dirty="0">
            <a:solidFill>
              <a:schemeClr val="tx1"/>
            </a:solidFill>
            <a:latin typeface="Calibri" panose="020F0502020204030204"/>
            <a:ea typeface="+mn-ea"/>
            <a:cs typeface="+mn-cs"/>
          </a:endParaRPr>
        </a:p>
      </dsp:txBody>
      <dsp:txXfrm rot="10800000">
        <a:off x="55100" y="3220360"/>
        <a:ext cx="4075471" cy="2218028"/>
      </dsp:txXfrm>
    </dsp:sp>
    <dsp:sp modelId="{DAE28C6F-4710-430A-96BA-37CDDF9F50BB}">
      <dsp:nvSpPr>
        <dsp:cNvPr id="0" name=""/>
        <dsp:cNvSpPr/>
      </dsp:nvSpPr>
      <dsp:spPr>
        <a:xfrm rot="5400000">
          <a:off x="4313926" y="1543676"/>
          <a:ext cx="3598560" cy="4075471"/>
        </a:xfrm>
        <a:prstGeom prst="round1Rect">
          <a:avLst/>
        </a:prstGeom>
        <a:solidFill>
          <a:srgbClr val="5B9BD5">
            <a:shade val="80000"/>
            <a:hueOff val="271263"/>
            <a:satOff val="5175"/>
            <a:lumOff val="2285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latin typeface="Calibri" panose="020F0502020204030204"/>
              <a:ea typeface="+mn-ea"/>
              <a:cs typeface="+mn-cs"/>
            </a:rPr>
            <a:t>Community leaders, village </a:t>
          </a:r>
          <a:r>
            <a:rPr lang="fr-FR" sz="1400" b="1" kern="1200" dirty="0" err="1">
              <a:solidFill>
                <a:schemeClr val="tx1"/>
              </a:solidFill>
              <a:latin typeface="Calibri" panose="020F0502020204030204"/>
              <a:ea typeface="+mn-ea"/>
              <a:cs typeface="+mn-cs"/>
            </a:rPr>
            <a:t>organizations</a:t>
          </a:r>
          <a:r>
            <a:rPr lang="fr-FR" sz="1400" b="1" kern="1200" dirty="0">
              <a:solidFill>
                <a:schemeClr val="tx1"/>
              </a:solidFill>
              <a:latin typeface="Calibri" panose="020F0502020204030204"/>
              <a:ea typeface="+mn-ea"/>
              <a:cs typeface="+mn-cs"/>
            </a:rPr>
            <a:t>, </a:t>
          </a:r>
          <a:r>
            <a:rPr lang="fr-FR" sz="1400" b="1" kern="1200" dirty="0" err="1">
              <a:solidFill>
                <a:schemeClr val="tx1"/>
              </a:solidFill>
              <a:latin typeface="Calibri" panose="020F0502020204030204"/>
              <a:ea typeface="+mn-ea"/>
              <a:cs typeface="+mn-cs"/>
            </a:rPr>
            <a:t>women</a:t>
          </a:r>
          <a:r>
            <a:rPr lang="fr-FR" sz="1400" b="1" kern="1200" dirty="0">
              <a:solidFill>
                <a:schemeClr val="tx1"/>
              </a:solidFill>
              <a:latin typeface="Calibri" panose="020F0502020204030204"/>
              <a:ea typeface="+mn-ea"/>
              <a:cs typeface="+mn-cs"/>
            </a:rPr>
            <a:t> and </a:t>
          </a:r>
          <a:r>
            <a:rPr lang="fr-FR" sz="1400" b="1" kern="1200" dirty="0" err="1">
              <a:solidFill>
                <a:schemeClr val="tx1"/>
              </a:solidFill>
              <a:latin typeface="Calibri" panose="020F0502020204030204"/>
              <a:ea typeface="+mn-ea"/>
              <a:cs typeface="+mn-cs"/>
            </a:rPr>
            <a:t>youth</a:t>
          </a:r>
          <a:r>
            <a:rPr lang="fr-FR" sz="1400" b="1" kern="1200" dirty="0">
              <a:solidFill>
                <a:schemeClr val="tx1"/>
              </a:solidFill>
              <a:latin typeface="Calibri" panose="020F0502020204030204"/>
              <a:ea typeface="+mn-ea"/>
              <a:cs typeface="+mn-cs"/>
            </a:rPr>
            <a:t> leaders, </a:t>
          </a:r>
          <a:r>
            <a:rPr lang="fr-FR" sz="1400" b="1" kern="1200" dirty="0" err="1">
              <a:solidFill>
                <a:schemeClr val="tx1"/>
              </a:solidFill>
              <a:latin typeface="Calibri" panose="020F0502020204030204"/>
              <a:ea typeface="+mn-ea"/>
              <a:cs typeface="+mn-cs"/>
            </a:rPr>
            <a:t>communities</a:t>
          </a:r>
          <a:r>
            <a:rPr lang="fr-FR" sz="1400" b="1" kern="1200" dirty="0">
              <a:solidFill>
                <a:schemeClr val="tx1"/>
              </a:solidFill>
              <a:latin typeface="Calibri" panose="020F0502020204030204"/>
              <a:ea typeface="+mn-ea"/>
              <a:cs typeface="+mn-cs"/>
            </a:rPr>
            <a:t> associations</a:t>
          </a:r>
          <a:endParaRPr lang="fr-FR" sz="1400" kern="1200" dirty="0">
            <a:solidFill>
              <a:schemeClr val="tx1"/>
            </a:solidFill>
            <a:latin typeface="Calibri" panose="020F0502020204030204"/>
            <a:ea typeface="+mn-ea"/>
            <a:cs typeface="+mn-cs"/>
          </a:endParaRPr>
        </a:p>
      </dsp:txBody>
      <dsp:txXfrm rot="-5400000">
        <a:off x="4075471" y="2681771"/>
        <a:ext cx="4075471" cy="2698920"/>
      </dsp:txXfrm>
    </dsp:sp>
    <dsp:sp modelId="{3E0D5110-7402-49EE-BEA3-5F4194F4CA5C}">
      <dsp:nvSpPr>
        <dsp:cNvPr id="0" name=""/>
        <dsp:cNvSpPr/>
      </dsp:nvSpPr>
      <dsp:spPr>
        <a:xfrm>
          <a:off x="1188386" y="1584425"/>
          <a:ext cx="6214856" cy="1195925"/>
        </a:xfrm>
        <a:prstGeom prst="roundRect">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err="1">
              <a:solidFill>
                <a:sysClr val="windowText" lastClr="000000">
                  <a:hueOff val="0"/>
                  <a:satOff val="0"/>
                  <a:lumOff val="0"/>
                  <a:alphaOff val="0"/>
                </a:sysClr>
              </a:solidFill>
              <a:latin typeface="Calibri" panose="020F0502020204030204"/>
              <a:ea typeface="+mn-ea"/>
              <a:cs typeface="+mn-cs"/>
            </a:rPr>
            <a:t>Mainstreaming</a:t>
          </a:r>
          <a:r>
            <a:rPr lang="fr-FR" sz="1400" b="1" kern="1200" dirty="0">
              <a:solidFill>
                <a:sysClr val="windowText" lastClr="000000">
                  <a:hueOff val="0"/>
                  <a:satOff val="0"/>
                  <a:lumOff val="0"/>
                  <a:alphaOff val="0"/>
                </a:sysClr>
              </a:solidFill>
              <a:latin typeface="Calibri" panose="020F0502020204030204"/>
              <a:ea typeface="+mn-ea"/>
              <a:cs typeface="+mn-cs"/>
            </a:rPr>
            <a:t> </a:t>
          </a:r>
          <a:r>
            <a:rPr lang="fr-FR" sz="1400" b="1" kern="1200" dirty="0" err="1">
              <a:solidFill>
                <a:sysClr val="windowText" lastClr="000000">
                  <a:hueOff val="0"/>
                  <a:satOff val="0"/>
                  <a:lumOff val="0"/>
                  <a:alphaOff val="0"/>
                </a:sysClr>
              </a:solidFill>
              <a:latin typeface="Calibri" panose="020F0502020204030204"/>
              <a:ea typeface="+mn-ea"/>
              <a:cs typeface="+mn-cs"/>
            </a:rPr>
            <a:t>Biodiversity</a:t>
          </a:r>
          <a:r>
            <a:rPr lang="fr-FR" sz="1400" b="1" kern="1200" dirty="0">
              <a:solidFill>
                <a:sysClr val="windowText" lastClr="000000">
                  <a:hueOff val="0"/>
                  <a:satOff val="0"/>
                  <a:lumOff val="0"/>
                  <a:alphaOff val="0"/>
                </a:sysClr>
              </a:solidFill>
              <a:latin typeface="Calibri" panose="020F0502020204030204"/>
              <a:ea typeface="+mn-ea"/>
              <a:cs typeface="+mn-cs"/>
            </a:rPr>
            <a:t> and </a:t>
          </a:r>
          <a:r>
            <a:rPr lang="fr-FR" sz="1400" b="1" kern="1200" dirty="0" err="1">
              <a:solidFill>
                <a:sysClr val="windowText" lastClr="000000">
                  <a:hueOff val="0"/>
                  <a:satOff val="0"/>
                  <a:lumOff val="0"/>
                  <a:alphaOff val="0"/>
                </a:sysClr>
              </a:solidFill>
              <a:latin typeface="Calibri" panose="020F0502020204030204"/>
              <a:ea typeface="+mn-ea"/>
              <a:cs typeface="+mn-cs"/>
            </a:rPr>
            <a:t>Gender</a:t>
          </a:r>
          <a:r>
            <a:rPr lang="fr-FR" sz="1400" b="1" kern="1200" dirty="0">
              <a:solidFill>
                <a:sysClr val="windowText" lastClr="000000">
                  <a:hueOff val="0"/>
                  <a:satOff val="0"/>
                  <a:lumOff val="0"/>
                  <a:alphaOff val="0"/>
                </a:sysClr>
              </a:solidFill>
              <a:latin typeface="Calibri" panose="020F0502020204030204"/>
              <a:ea typeface="+mn-ea"/>
              <a:cs typeface="+mn-cs"/>
            </a:rPr>
            <a:t> </a:t>
          </a:r>
          <a:r>
            <a:rPr lang="fr-FR" sz="1400" b="1" kern="1200" dirty="0" err="1">
              <a:solidFill>
                <a:sysClr val="windowText" lastClr="000000">
                  <a:hueOff val="0"/>
                  <a:satOff val="0"/>
                  <a:lumOff val="0"/>
                  <a:alphaOff val="0"/>
                </a:sysClr>
              </a:solidFill>
              <a:latin typeface="Calibri" panose="020F0502020204030204"/>
              <a:ea typeface="+mn-ea"/>
              <a:cs typeface="+mn-cs"/>
            </a:rPr>
            <a:t>with</a:t>
          </a:r>
          <a:r>
            <a:rPr lang="fr-FR" sz="1400" b="1" kern="1200" dirty="0">
              <a:solidFill>
                <a:sysClr val="windowText" lastClr="000000">
                  <a:hueOff val="0"/>
                  <a:satOff val="0"/>
                  <a:lumOff val="0"/>
                  <a:alphaOff val="0"/>
                </a:sysClr>
              </a:solidFill>
              <a:latin typeface="Calibri" panose="020F0502020204030204"/>
              <a:ea typeface="+mn-ea"/>
              <a:cs typeface="+mn-cs"/>
            </a:rPr>
            <a:t> SUFACHAC </a:t>
          </a:r>
          <a:endParaRPr lang="fr-FR" sz="1400" kern="1200" dirty="0">
            <a:solidFill>
              <a:sysClr val="windowText" lastClr="000000">
                <a:hueOff val="0"/>
                <a:satOff val="0"/>
                <a:lumOff val="0"/>
                <a:alphaOff val="0"/>
              </a:sysClr>
            </a:solidFill>
            <a:latin typeface="Calibri" panose="020F0502020204030204"/>
            <a:ea typeface="+mn-ea"/>
            <a:cs typeface="+mn-cs"/>
          </a:endParaRPr>
        </a:p>
      </dsp:txBody>
      <dsp:txXfrm>
        <a:off x="1246766" y="1642805"/>
        <a:ext cx="6098096" cy="107916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DB7E3-BF24-304A-B093-35FA3C209055}" type="datetimeFigureOut">
              <a:rPr lang="en-US" smtClean="0"/>
              <a:t>8/7/2025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05656-CF58-B545-860D-FE5AB31293A3}" type="slidenum">
              <a:rPr lang="en-US" smtClean="0"/>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05656-CF58-B545-860D-FE5AB31293A3}" type="slidenum">
              <a:rPr lang="en-US" smtClean="0"/>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DEDED"/>
          </a:solidFill>
        </p:spPr>
      </p:sp>
      <p:sp>
        <p:nvSpPr>
          <p:cNvPr id="3" name="Shape 1"/>
          <p:cNvSpPr/>
          <p:nvPr/>
        </p:nvSpPr>
        <p:spPr>
          <a:xfrm>
            <a:off x="0" y="0"/>
            <a:ext cx="9144000" cy="6858000"/>
          </a:xfrm>
          <a:prstGeom prst="rect">
            <a:avLst/>
          </a:prstGeom>
          <a:solidFill>
            <a:srgbClr val="FFFFFF"/>
          </a:solidFill>
        </p:spPr>
      </p:sp>
      <p:pic>
        <p:nvPicPr>
          <p:cNvPr id="4" name="Image 0" descr="preencoded.png">
            <a:hlinkClick r:id="rId2"/>
          </p:cNvPr>
          <p:cNvPicPr>
            <a:picLocks noChangeAspect="1"/>
          </p:cNvPicPr>
          <p:nvPr/>
        </p:nvPicPr>
        <p:blipFill>
          <a:blip r:embed="rId3"/>
          <a:stretch>
            <a:fillRect/>
          </a:stretch>
        </p:blipFill>
        <p:spPr>
          <a:xfrm>
            <a:off x="8024510" y="6457950"/>
            <a:ext cx="1076628" cy="3429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sufachac.org/"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mailto:sufachacproject@gef-cameroon.org" TargetMode="Externa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0845" y="4447719"/>
            <a:ext cx="8412479" cy="829826"/>
          </a:xfrm>
        </p:spPr>
        <p:txBody>
          <a:bodyPr>
            <a:normAutofit lnSpcReduction="10000"/>
          </a:bodyPr>
          <a:lstStyle/>
          <a:p>
            <a:r>
              <a:rPr lang="fr-CA" sz="1500" dirty="0">
                <a:solidFill>
                  <a:schemeClr val="tx1"/>
                </a:solidFill>
              </a:rPr>
              <a:t>| ZABOYA DAMA Adèle </a:t>
            </a:r>
            <a:r>
              <a:rPr lang="fr-CA" sz="1500" dirty="0" err="1">
                <a:solidFill>
                  <a:schemeClr val="tx1"/>
                </a:solidFill>
              </a:rPr>
              <a:t>Epse</a:t>
            </a:r>
            <a:r>
              <a:rPr lang="fr-CA" sz="1500" dirty="0">
                <a:solidFill>
                  <a:schemeClr val="tx1"/>
                </a:solidFill>
              </a:rPr>
              <a:t> MAKOMRA |</a:t>
            </a:r>
          </a:p>
          <a:p>
            <a:r>
              <a:rPr lang="fr-CA" sz="1500" dirty="0">
                <a:solidFill>
                  <a:schemeClr val="tx1"/>
                </a:solidFill>
              </a:rPr>
              <a:t>zaboyadele2006@yahoo,fr</a:t>
            </a:r>
          </a:p>
          <a:p>
            <a:r>
              <a:rPr lang="fr-CA" sz="1500" dirty="0">
                <a:solidFill>
                  <a:schemeClr val="tx1"/>
                </a:solidFill>
              </a:rPr>
              <a:t>| 7</a:t>
            </a:r>
            <a:r>
              <a:rPr lang="fr-CA" sz="1500" baseline="30000" dirty="0">
                <a:solidFill>
                  <a:schemeClr val="tx1"/>
                </a:solidFill>
              </a:rPr>
              <a:t>th </a:t>
            </a:r>
            <a:r>
              <a:rPr lang="fr-CA" sz="1500" dirty="0">
                <a:solidFill>
                  <a:schemeClr val="tx1"/>
                </a:solidFill>
              </a:rPr>
              <a:t> August 2025| </a:t>
            </a:r>
          </a:p>
          <a:p>
            <a:endParaRPr sz="2800" dirty="0"/>
          </a:p>
        </p:txBody>
      </p:sp>
      <p:pic>
        <p:nvPicPr>
          <p:cNvPr id="1026" name="Picture 2" descr="Ministère de l'Environnement, de la Protection de la Nature et du  Développement Durable (Cameroun) | ReS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99" y="99387"/>
            <a:ext cx="1204184" cy="1364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AMEN DES AGENCES, DES DIRECTIVES ET DES PROCÉDURES EN MATIÈRE DE  BIOSÉCURITÉ"/>
          <p:cNvPicPr>
            <a:picLocks noChangeAspect="1" noChangeArrowheads="1"/>
          </p:cNvPicPr>
          <p:nvPr/>
        </p:nvPicPr>
        <p:blipFill rotWithShape="1">
          <a:blip r:embed="rId3">
            <a:extLst>
              <a:ext uri="{28A0092B-C50C-407E-A947-70E740481C1C}">
                <a14:useLocalDpi xmlns:a14="http://schemas.microsoft.com/office/drawing/2010/main" val="0"/>
              </a:ext>
            </a:extLst>
          </a:blip>
          <a:srcRect b="9834"/>
          <a:stretch/>
        </p:blipFill>
        <p:spPr bwMode="auto">
          <a:xfrm>
            <a:off x="168498" y="5159483"/>
            <a:ext cx="1309670" cy="1468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F Logo | G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056" y="8025"/>
            <a:ext cx="2945944" cy="131907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478168" y="2253343"/>
            <a:ext cx="6958261" cy="838200"/>
          </a:xfrm>
          <a:prstGeom prst="rect">
            <a:avLst/>
          </a:prstGeom>
          <a:noFill/>
        </p:spPr>
        <p:txBody>
          <a:bodyPr wrap="square" rtlCol="0">
            <a:spAutoFit/>
          </a:bodyPr>
          <a:lstStyle/>
          <a:p>
            <a:endParaRPr lang="fr-FR" dirty="0"/>
          </a:p>
        </p:txBody>
      </p:sp>
      <p:sp>
        <p:nvSpPr>
          <p:cNvPr id="8" name="Subtitle 2"/>
          <p:cNvSpPr txBox="1">
            <a:spLocks/>
          </p:cNvSpPr>
          <p:nvPr/>
        </p:nvSpPr>
        <p:spPr>
          <a:xfrm>
            <a:off x="473914" y="1404524"/>
            <a:ext cx="8412479" cy="96882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r>
              <a:rPr lang="fr-FR" sz="2800" dirty="0"/>
              <a:t>TABLE RONDE NATIONALE DES PROJETS EN COURS FINANCES PAR LE FEM AU CAMEROUN</a:t>
            </a:r>
          </a:p>
        </p:txBody>
      </p:sp>
      <p:sp>
        <p:nvSpPr>
          <p:cNvPr id="7" name="Titre 6">
            <a:extLst>
              <a:ext uri="{FF2B5EF4-FFF2-40B4-BE49-F238E27FC236}">
                <a16:creationId xmlns:a16="http://schemas.microsoft.com/office/drawing/2014/main" id="{DAA866DE-F4EE-C590-8692-CDDF28BE8CDC}"/>
              </a:ext>
            </a:extLst>
          </p:cNvPr>
          <p:cNvSpPr>
            <a:spLocks noGrp="1"/>
          </p:cNvSpPr>
          <p:nvPr>
            <p:ph type="ctrTitle"/>
          </p:nvPr>
        </p:nvSpPr>
        <p:spPr>
          <a:xfrm>
            <a:off x="664029" y="2539980"/>
            <a:ext cx="7772400" cy="1470025"/>
          </a:xfrm>
        </p:spPr>
        <p:txBody>
          <a:bodyPr>
            <a:normAutofit fontScale="90000"/>
          </a:bodyPr>
          <a:lstStyle/>
          <a:p>
            <a:br>
              <a:rPr lang="en-US" sz="1800" b="1" dirty="0">
                <a:highlight>
                  <a:srgbClr val="C0C0C0"/>
                </a:highlight>
                <a:latin typeface="Rockwell" panose="02060603020205020403"/>
                <a:cs typeface="Times New Roman" panose="02020603050405020304" pitchFamily="18" charset="0"/>
              </a:rPr>
            </a:br>
            <a:br>
              <a:rPr lang="en-US" sz="1800" b="1" dirty="0">
                <a:highlight>
                  <a:srgbClr val="C0C0C0"/>
                </a:highlight>
                <a:latin typeface="Rockwell" panose="02060603020205020403"/>
                <a:cs typeface="Times New Roman" panose="02020603050405020304" pitchFamily="18" charset="0"/>
              </a:rPr>
            </a:br>
            <a:r>
              <a:rPr lang="en-US" sz="1800" b="1" dirty="0">
                <a:highlight>
                  <a:srgbClr val="C0C0C0"/>
                </a:highlight>
                <a:latin typeface="Rockwell" panose="02060603020205020403"/>
                <a:cs typeface="Times New Roman" panose="02020603050405020304" pitchFamily="18" charset="0"/>
              </a:rPr>
              <a:t>SUSTAINABLE FARMING AND CRITICAL HABITAT CONSERVATION TO ACHIEVE BIODIVERSITY MAINSTREAMING AND PROTECTED AREAS MANAGEMENT EFFECTIVENESS IN WESTERN CAMEROON</a:t>
            </a:r>
            <a:br>
              <a:rPr lang="en-US" sz="2200" b="1" dirty="0">
                <a:latin typeface="Rockwell" panose="02060603020205020403"/>
                <a:cs typeface="Times New Roman" panose="02020603050405020304" pitchFamily="18" charset="0"/>
              </a:rPr>
            </a:br>
            <a:r>
              <a:rPr lang="en-US" b="1" dirty="0">
                <a:latin typeface="Rockwell" panose="02060603020205020403"/>
                <a:cs typeface="Times New Roman" panose="02020603050405020304" pitchFamily="18" charset="0"/>
              </a:rPr>
              <a:t> </a:t>
            </a:r>
            <a:r>
              <a:rPr lang="en-US" sz="2700" b="1" dirty="0">
                <a:latin typeface="Rockwell" panose="02060603020205020403"/>
                <a:cs typeface="Times New Roman" panose="02020603050405020304" pitchFamily="18" charset="0"/>
              </a:rPr>
              <a:t>– </a:t>
            </a:r>
            <a:r>
              <a:rPr lang="en-US" sz="2700" b="1" dirty="0">
                <a:latin typeface="Rockwell" panose="02060603020205020403"/>
              </a:rPr>
              <a:t>SUFACHAC-</a:t>
            </a:r>
            <a:br>
              <a:rPr lang="en-US" sz="3200" b="1" dirty="0">
                <a:latin typeface="Rockwell" panose="02060603020205020403"/>
                <a:cs typeface="Times New Roman" panose="02020603050405020304" pitchFamily="18" charset="0"/>
              </a:rPr>
            </a:br>
            <a:r>
              <a:rPr lang="en-US" sz="1600" b="1" dirty="0">
                <a:latin typeface="Rockwell" panose="02060603020205020403"/>
                <a:cs typeface="Times New Roman" panose="02020603050405020304" pitchFamily="18" charset="0"/>
              </a:rPr>
              <a:t>(GEF Project ID: 5210/ ADDIS No. 00909)</a:t>
            </a:r>
            <a:br>
              <a:rPr lang="fr-CA" sz="2200" b="1" dirty="0">
                <a:latin typeface="Rockwell" panose="02060603020205020403"/>
                <a:cs typeface="Times New Roman" panose="02020603050405020304" pitchFamily="18" charset="0"/>
              </a:rPr>
            </a:br>
            <a:endParaRPr lang="fr-CA" sz="2200" b="1" dirty="0">
              <a:latin typeface="Rockwell" panose="02060603020205020403"/>
              <a:cs typeface="Times New Roman" panose="02020603050405020304" pitchFamily="18" charset="0"/>
            </a:endParaRPr>
          </a:p>
        </p:txBody>
      </p:sp>
      <p:pic>
        <p:nvPicPr>
          <p:cNvPr id="9" name="Image 8" descr="PROJET SUFACHAC: Avis a manifestation d'interet pour Quatre ...">
            <a:extLst>
              <a:ext uri="{FF2B5EF4-FFF2-40B4-BE49-F238E27FC236}">
                <a16:creationId xmlns:a16="http://schemas.microsoft.com/office/drawing/2014/main" id="{101D2CF8-BDFA-01B7-A949-270715DB6E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257" y="5576259"/>
            <a:ext cx="1083590" cy="1051985"/>
          </a:xfrm>
          <a:prstGeom prst="rect">
            <a:avLst/>
          </a:prstGeom>
          <a:noFill/>
          <a:ln>
            <a:noFill/>
          </a:ln>
        </p:spPr>
      </p:pic>
      <p:pic>
        <p:nvPicPr>
          <p:cNvPr id="11" name="Image 10">
            <a:extLst>
              <a:ext uri="{FF2B5EF4-FFF2-40B4-BE49-F238E27FC236}">
                <a16:creationId xmlns:a16="http://schemas.microsoft.com/office/drawing/2014/main" id="{B2F62ED1-6185-1C61-23B8-7855AB4B1A0E}"/>
              </a:ext>
            </a:extLst>
          </p:cNvPr>
          <p:cNvPicPr>
            <a:picLocks noChangeAspect="1"/>
          </p:cNvPicPr>
          <p:nvPr/>
        </p:nvPicPr>
        <p:blipFill>
          <a:blip r:embed="rId6">
            <a:extLst>
              <a:ext uri="{28A0092B-C50C-407E-A947-70E740481C1C}">
                <a14:useLocalDpi xmlns:a14="http://schemas.microsoft.com/office/drawing/2010/main" val="0"/>
              </a:ext>
            </a:extLst>
          </a:blip>
          <a:srcRect r="37563"/>
          <a:stretch>
            <a:fillRect/>
          </a:stretch>
        </p:blipFill>
        <p:spPr bwMode="auto">
          <a:xfrm>
            <a:off x="2179566" y="5536383"/>
            <a:ext cx="1151184" cy="8330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278061" y="982230"/>
            <a:ext cx="6587803" cy="337319"/>
          </a:xfrm>
          <a:prstGeom prst="rect">
            <a:avLst/>
          </a:prstGeom>
          <a:noFill/>
        </p:spPr>
        <p:txBody>
          <a:bodyPr wrap="none" lIns="0" tIns="0" rIns="0" bIns="0" rtlCol="0" anchor="t"/>
          <a:lstStyle/>
          <a:p>
            <a:pPr>
              <a:lnSpc>
                <a:spcPts val="2625"/>
              </a:lnSpc>
            </a:pPr>
            <a:r>
              <a:rPr lang="en-US" sz="2095" b="1" dirty="0">
                <a:solidFill>
                  <a:srgbClr val="000000"/>
                </a:solidFill>
                <a:latin typeface="Montserrat Bold" pitchFamily="34" charset="0"/>
              </a:rPr>
              <a:t>Indicators category and  </a:t>
            </a:r>
            <a:r>
              <a:rPr lang="en-US" sz="2095" b="1" dirty="0" err="1">
                <a:solidFill>
                  <a:srgbClr val="000000"/>
                </a:solidFill>
                <a:latin typeface="Montserrat Bold" pitchFamily="34" charset="0"/>
              </a:rPr>
              <a:t>concret</a:t>
            </a:r>
            <a:r>
              <a:rPr lang="en-US" sz="2095" b="1" dirty="0">
                <a:solidFill>
                  <a:srgbClr val="000000"/>
                </a:solidFill>
                <a:latin typeface="Montserrat Bold" pitchFamily="34" charset="0"/>
              </a:rPr>
              <a:t> examples</a:t>
            </a:r>
            <a:endParaRPr lang="en-US" sz="2095" dirty="0"/>
          </a:p>
        </p:txBody>
      </p:sp>
      <p:sp>
        <p:nvSpPr>
          <p:cNvPr id="3" name="Shape 1"/>
          <p:cNvSpPr/>
          <p:nvPr/>
        </p:nvSpPr>
        <p:spPr>
          <a:xfrm>
            <a:off x="457199" y="1803758"/>
            <a:ext cx="7663953" cy="3871951"/>
          </a:xfrm>
          <a:prstGeom prst="roundRect">
            <a:avLst>
              <a:gd name="adj" fmla="val 672"/>
            </a:avLst>
          </a:prstGeom>
          <a:noFill/>
          <a:ln w="22860">
            <a:solidFill>
              <a:srgbClr val="D8D4D4"/>
            </a:solidFill>
            <a:prstDash val="solid"/>
          </a:ln>
        </p:spPr>
        <p:txBody>
          <a:bodyPr/>
          <a:lstStyle/>
          <a:p>
            <a:endParaRPr lang="en-US" sz="1125"/>
          </a:p>
        </p:txBody>
      </p:sp>
      <p:sp>
        <p:nvSpPr>
          <p:cNvPr id="5" name="Text 3"/>
          <p:cNvSpPr/>
          <p:nvPr/>
        </p:nvSpPr>
        <p:spPr>
          <a:xfrm>
            <a:off x="1022848" y="1825616"/>
            <a:ext cx="1432843" cy="59767"/>
          </a:xfrm>
          <a:prstGeom prst="rect">
            <a:avLst/>
          </a:prstGeom>
          <a:noFill/>
        </p:spPr>
        <p:txBody>
          <a:bodyPr wrap="none" lIns="0" tIns="0" rIns="0" bIns="0" rtlCol="0" anchor="t"/>
          <a:lstStyle/>
          <a:p>
            <a:pPr algn="ctr">
              <a:lnSpc>
                <a:spcPts val="1375"/>
              </a:lnSpc>
            </a:pPr>
            <a:r>
              <a:rPr lang="fr-FR" sz="1400" b="1" dirty="0">
                <a:solidFill>
                  <a:srgbClr val="002060"/>
                </a:solidFill>
                <a:latin typeface="Montserrat Bold" pitchFamily="34" charset="0"/>
                <a:ea typeface="Montserrat Bold" pitchFamily="34" charset="-122"/>
                <a:cs typeface="Montserrat Bold" pitchFamily="34" charset="-120"/>
              </a:rPr>
              <a:t>   </a:t>
            </a:r>
          </a:p>
          <a:p>
            <a:pPr algn="ctr">
              <a:lnSpc>
                <a:spcPts val="1375"/>
              </a:lnSpc>
            </a:pPr>
            <a:r>
              <a:rPr lang="fr-FR" sz="1400" b="1" dirty="0">
                <a:solidFill>
                  <a:srgbClr val="002060"/>
                </a:solidFill>
                <a:latin typeface="Montserrat Bold" pitchFamily="34" charset="0"/>
                <a:ea typeface="Montserrat Bold" pitchFamily="34" charset="-122"/>
                <a:cs typeface="Montserrat Bold" pitchFamily="34" charset="-120"/>
              </a:rPr>
              <a:t>                                                                                                   </a:t>
            </a:r>
            <a:r>
              <a:rPr lang="fr-FR" sz="1400" b="1" u="sng" dirty="0">
                <a:solidFill>
                  <a:srgbClr val="002060"/>
                </a:solidFill>
                <a:latin typeface="Montserrat Bold" pitchFamily="34" charset="0"/>
                <a:ea typeface="Montserrat Bold" pitchFamily="34" charset="-122"/>
                <a:cs typeface="Montserrat Bold" pitchFamily="34" charset="-120"/>
              </a:rPr>
              <a:t>Indicateurs Environnementaux</a:t>
            </a:r>
            <a:endParaRPr lang="fr-FR" sz="1400" u="sng" dirty="0">
              <a:solidFill>
                <a:srgbClr val="002060"/>
              </a:solidFill>
            </a:endParaRPr>
          </a:p>
          <a:p>
            <a:pPr algn="ctr">
              <a:lnSpc>
                <a:spcPts val="1375"/>
              </a:lnSpc>
            </a:pPr>
            <a:endParaRPr lang="fr-FR" sz="1200" dirty="0">
              <a:solidFill>
                <a:srgbClr val="002060"/>
              </a:solidFill>
            </a:endParaRPr>
          </a:p>
        </p:txBody>
      </p:sp>
      <p:sp>
        <p:nvSpPr>
          <p:cNvPr id="11" name="Text 9"/>
          <p:cNvSpPr/>
          <p:nvPr/>
        </p:nvSpPr>
        <p:spPr>
          <a:xfrm>
            <a:off x="4482927" y="1839664"/>
            <a:ext cx="178073" cy="222573"/>
          </a:xfrm>
          <a:prstGeom prst="rect">
            <a:avLst/>
          </a:prstGeom>
          <a:noFill/>
        </p:spPr>
        <p:txBody>
          <a:bodyPr wrap="none" lIns="0" tIns="0" rIns="0" bIns="0" rtlCol="0" anchor="t"/>
          <a:lstStyle/>
          <a:p>
            <a:pPr>
              <a:lnSpc>
                <a:spcPts val="1375"/>
              </a:lnSpc>
            </a:pPr>
            <a:endParaRPr lang="en-US" sz="1375" dirty="0"/>
          </a:p>
        </p:txBody>
      </p:sp>
      <p:sp>
        <p:nvSpPr>
          <p:cNvPr id="17" name="Text 15"/>
          <p:cNvSpPr/>
          <p:nvPr/>
        </p:nvSpPr>
        <p:spPr>
          <a:xfrm>
            <a:off x="7253883" y="1839664"/>
            <a:ext cx="178073" cy="222573"/>
          </a:xfrm>
          <a:prstGeom prst="rect">
            <a:avLst/>
          </a:prstGeom>
          <a:noFill/>
        </p:spPr>
        <p:txBody>
          <a:bodyPr wrap="none" lIns="0" tIns="0" rIns="0" bIns="0" rtlCol="0" anchor="t"/>
          <a:lstStyle/>
          <a:p>
            <a:pPr>
              <a:lnSpc>
                <a:spcPts val="1375"/>
              </a:lnSpc>
            </a:pPr>
            <a:endParaRPr lang="en-US" sz="1375" dirty="0"/>
          </a:p>
        </p:txBody>
      </p:sp>
      <p:sp>
        <p:nvSpPr>
          <p:cNvPr id="19" name="Text 17"/>
          <p:cNvSpPr/>
          <p:nvPr/>
        </p:nvSpPr>
        <p:spPr>
          <a:xfrm>
            <a:off x="6266223" y="2256222"/>
            <a:ext cx="2453485" cy="1068884"/>
          </a:xfrm>
          <a:prstGeom prst="rect">
            <a:avLst/>
          </a:prstGeom>
          <a:noFill/>
        </p:spPr>
        <p:txBody>
          <a:bodyPr wrap="square" lIns="0" tIns="0" rIns="0" bIns="0" rtlCol="0" anchor="t"/>
          <a:lstStyle/>
          <a:p>
            <a:pPr marL="171450" indent="-171450" algn="just">
              <a:lnSpc>
                <a:spcPts val="1375"/>
              </a:lnSpc>
              <a:buFont typeface="Wingdings" panose="05000000000000000000" pitchFamily="2" charset="2"/>
              <a:buChar char="v"/>
            </a:pPr>
            <a:endParaRPr lang="en-US" sz="1050" dirty="0"/>
          </a:p>
        </p:txBody>
      </p:sp>
      <p:sp>
        <p:nvSpPr>
          <p:cNvPr id="21" name="Text 19"/>
          <p:cNvSpPr/>
          <p:nvPr/>
        </p:nvSpPr>
        <p:spPr>
          <a:xfrm>
            <a:off x="607889" y="5675710"/>
            <a:ext cx="8309861" cy="356294"/>
          </a:xfrm>
          <a:prstGeom prst="rect">
            <a:avLst/>
          </a:prstGeom>
          <a:noFill/>
        </p:spPr>
        <p:txBody>
          <a:bodyPr wrap="square" lIns="0" tIns="0" rIns="0" bIns="0" rtlCol="0" anchor="t"/>
          <a:lstStyle/>
          <a:p>
            <a:pPr>
              <a:lnSpc>
                <a:spcPts val="1375"/>
              </a:lnSpc>
            </a:pPr>
            <a:r>
              <a:rPr lang="en-US" sz="1000" b="1" dirty="0">
                <a:solidFill>
                  <a:srgbClr val="00B050"/>
                </a:solidFill>
                <a:latin typeface="Source Sans Pro" pitchFamily="34" charset="0"/>
                <a:ea typeface="Source Sans Pro" pitchFamily="34" charset="-122"/>
                <a:cs typeface="Source Sans Pro" pitchFamily="34" charset="-120"/>
              </a:rPr>
              <a:t>NB:  Donner les illustrations pour </a:t>
            </a:r>
            <a:r>
              <a:rPr lang="en-US" sz="1000" b="1" dirty="0" err="1">
                <a:solidFill>
                  <a:srgbClr val="00B050"/>
                </a:solidFill>
                <a:latin typeface="Source Sans Pro" pitchFamily="34" charset="0"/>
                <a:ea typeface="Source Sans Pro" pitchFamily="34" charset="-122"/>
                <a:cs typeface="Source Sans Pro" pitchFamily="34" charset="-120"/>
              </a:rPr>
              <a:t>chaque</a:t>
            </a:r>
            <a:r>
              <a:rPr lang="en-US" sz="1000" b="1" dirty="0">
                <a:solidFill>
                  <a:srgbClr val="00B050"/>
                </a:solidFill>
                <a:latin typeface="Source Sans Pro" pitchFamily="34" charset="0"/>
                <a:ea typeface="Source Sans Pro" pitchFamily="34" charset="-122"/>
                <a:cs typeface="Source Sans Pro" pitchFamily="34" charset="-120"/>
              </a:rPr>
              <a:t> </a:t>
            </a:r>
            <a:r>
              <a:rPr lang="en-US" sz="1000" b="1" dirty="0" err="1">
                <a:solidFill>
                  <a:srgbClr val="00B050"/>
                </a:solidFill>
                <a:latin typeface="Source Sans Pro" pitchFamily="34" charset="0"/>
                <a:ea typeface="Source Sans Pro" pitchFamily="34" charset="-122"/>
                <a:cs typeface="Source Sans Pro" pitchFamily="34" charset="-120"/>
              </a:rPr>
              <a:t>exemple</a:t>
            </a:r>
            <a:r>
              <a:rPr lang="en-US" sz="1000" b="1" dirty="0">
                <a:solidFill>
                  <a:srgbClr val="00B050"/>
                </a:solidFill>
                <a:latin typeface="Source Sans Pro" pitchFamily="34" charset="0"/>
                <a:ea typeface="Source Sans Pro" pitchFamily="34" charset="-122"/>
                <a:cs typeface="Source Sans Pro" pitchFamily="34" charset="-120"/>
              </a:rPr>
              <a:t>.</a:t>
            </a:r>
            <a:r>
              <a:rPr lang="fr-FR" sz="1000" b="1" dirty="0">
                <a:solidFill>
                  <a:srgbClr val="00B050"/>
                </a:solidFill>
                <a:latin typeface="Source Sans Pro" pitchFamily="34" charset="0"/>
                <a:ea typeface="Source Sans Pro" pitchFamily="34" charset="-122"/>
                <a:cs typeface="Source Sans Pro" pitchFamily="34" charset="-120"/>
              </a:rPr>
              <a:t>L'utilisation</a:t>
            </a:r>
            <a:r>
              <a:rPr lang="en-US" sz="1000" b="1" dirty="0">
                <a:solidFill>
                  <a:srgbClr val="00B050"/>
                </a:solidFill>
                <a:latin typeface="Source Sans Pro" pitchFamily="34" charset="0"/>
                <a:ea typeface="Source Sans Pro" pitchFamily="34" charset="-122"/>
                <a:cs typeface="Source Sans Pro" pitchFamily="34" charset="-120"/>
              </a:rPr>
              <a:t> efficace de ces indicateurs nous permet non seulement de mesurer notre impact actuel, mais aussi d'orienter nos stratégies futures pour maximiser notre influence positive sur l'environnement et les communautés que nous servons.</a:t>
            </a:r>
            <a:endParaRPr lang="en-US" sz="1000" b="1" dirty="0">
              <a:solidFill>
                <a:srgbClr val="00B050"/>
              </a:solidFill>
            </a:endParaRPr>
          </a:p>
        </p:txBody>
      </p:sp>
      <p:sp>
        <p:nvSpPr>
          <p:cNvPr id="22" name="Title 1"/>
          <p:cNvSpPr txBox="1"/>
          <p:nvPr/>
        </p:nvSpPr>
        <p:spPr>
          <a:xfrm>
            <a:off x="457200" y="274638"/>
            <a:ext cx="6974756" cy="6716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b="1" dirty="0"/>
              <a:t>4. </a:t>
            </a:r>
            <a:r>
              <a:rPr lang="en-GB" sz="2800" b="1" dirty="0"/>
              <a:t>Key Results and impacts on the field</a:t>
            </a:r>
          </a:p>
        </p:txBody>
      </p:sp>
      <p:pic>
        <p:nvPicPr>
          <p:cNvPr id="23" name="Picture 22" descr="GEF Logo | GEF"/>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a:stretch>
            <a:fillRect/>
          </a:stretch>
        </p:blipFill>
        <p:spPr>
          <a:xfrm>
            <a:off x="7459795" y="6156614"/>
            <a:ext cx="1666569" cy="617248"/>
          </a:xfrm>
          <a:prstGeom prst="rect">
            <a:avLst/>
          </a:prstGeom>
        </p:spPr>
      </p:pic>
      <p:sp>
        <p:nvSpPr>
          <p:cNvPr id="10" name="ZoneTexte 9">
            <a:extLst>
              <a:ext uri="{FF2B5EF4-FFF2-40B4-BE49-F238E27FC236}">
                <a16:creationId xmlns:a16="http://schemas.microsoft.com/office/drawing/2014/main" id="{ADC1F072-EA21-B20F-AA82-D275D24A99C0}"/>
              </a:ext>
            </a:extLst>
          </p:cNvPr>
          <p:cNvSpPr txBox="1"/>
          <p:nvPr/>
        </p:nvSpPr>
        <p:spPr>
          <a:xfrm>
            <a:off x="607889" y="2691352"/>
            <a:ext cx="7296100" cy="1200329"/>
          </a:xfrm>
          <a:prstGeom prst="rect">
            <a:avLst/>
          </a:prstGeom>
          <a:noFill/>
        </p:spPr>
        <p:txBody>
          <a:bodyPr wrap="none" rtlCol="0">
            <a:spAutoFit/>
          </a:bodyPr>
          <a:lstStyle/>
          <a:p>
            <a:pPr marL="285750" indent="-285750">
              <a:buFont typeface="Wingdings" panose="05000000000000000000" pitchFamily="2" charset="2"/>
              <a:buChar char="q"/>
            </a:pPr>
            <a:r>
              <a:rPr lang="fr-CM" dirty="0" err="1"/>
              <a:t>Environmental</a:t>
            </a:r>
            <a:r>
              <a:rPr lang="fr-CM" dirty="0"/>
              <a:t> Baseline information of the </a:t>
            </a:r>
            <a:r>
              <a:rPr lang="fr-CM" dirty="0" err="1"/>
              <a:t>landscape</a:t>
            </a:r>
            <a:r>
              <a:rPr lang="fr-CM" dirty="0"/>
              <a:t> </a:t>
            </a:r>
            <a:r>
              <a:rPr lang="fr-CM" dirty="0" err="1"/>
              <a:t>completed</a:t>
            </a:r>
            <a:endParaRPr lang="fr-CM" dirty="0"/>
          </a:p>
          <a:p>
            <a:pPr marL="285750" indent="-285750">
              <a:buFont typeface="Wingdings" panose="05000000000000000000" pitchFamily="2" charset="2"/>
              <a:buChar char="q"/>
            </a:pPr>
            <a:endParaRPr lang="fr-CM" dirty="0"/>
          </a:p>
          <a:p>
            <a:pPr marL="285750" indent="-285750">
              <a:buFont typeface="Wingdings" panose="05000000000000000000" pitchFamily="2" charset="2"/>
              <a:buChar char="q"/>
            </a:pPr>
            <a:r>
              <a:rPr lang="fr-CM" dirty="0" err="1"/>
              <a:t>Awareness</a:t>
            </a:r>
            <a:r>
              <a:rPr lang="fr-CM" dirty="0"/>
              <a:t> on Legal and </a:t>
            </a:r>
            <a:r>
              <a:rPr lang="fr-CM" dirty="0" err="1"/>
              <a:t>institutional</a:t>
            </a:r>
            <a:r>
              <a:rPr lang="fr-CM" dirty="0"/>
              <a:t> </a:t>
            </a:r>
            <a:r>
              <a:rPr lang="fr-CM" dirty="0" err="1"/>
              <a:t>environmental</a:t>
            </a:r>
            <a:r>
              <a:rPr lang="fr-CM" dirty="0"/>
              <a:t> </a:t>
            </a:r>
            <a:r>
              <a:rPr lang="fr-CM" dirty="0" err="1"/>
              <a:t>framework</a:t>
            </a:r>
            <a:r>
              <a:rPr lang="fr-CM" dirty="0"/>
              <a:t>  </a:t>
            </a:r>
            <a:r>
              <a:rPr lang="fr-CM" dirty="0" err="1"/>
              <a:t>realized</a:t>
            </a:r>
            <a:r>
              <a:rPr lang="fr-CM" dirty="0"/>
              <a:t> </a:t>
            </a:r>
          </a:p>
          <a:p>
            <a:pPr marL="285750" indent="-285750">
              <a:buFont typeface="Wingdings" panose="05000000000000000000" pitchFamily="2" charset="2"/>
              <a:buChar char="q"/>
            </a:pPr>
            <a:r>
              <a:rPr lang="fr-CM" dirty="0"/>
              <a:t>              </a:t>
            </a:r>
            <a:endParaRPr lang="fr-CA"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1C55523-02E3-1D21-0882-5A032ADD2953}"/>
              </a:ext>
            </a:extLst>
          </p:cNvPr>
          <p:cNvSpPr txBox="1"/>
          <p:nvPr/>
        </p:nvSpPr>
        <p:spPr>
          <a:xfrm>
            <a:off x="2187678" y="824837"/>
            <a:ext cx="4572000" cy="277448"/>
          </a:xfrm>
          <a:prstGeom prst="rect">
            <a:avLst/>
          </a:prstGeom>
          <a:noFill/>
        </p:spPr>
        <p:txBody>
          <a:bodyPr wrap="square">
            <a:spAutoFit/>
          </a:bodyPr>
          <a:lstStyle/>
          <a:p>
            <a:pPr>
              <a:lnSpc>
                <a:spcPts val="1315"/>
              </a:lnSpc>
            </a:pPr>
            <a:r>
              <a:rPr lang="en-US" sz="1800" b="1" u="sng" dirty="0" err="1">
                <a:solidFill>
                  <a:srgbClr val="002060"/>
                </a:solidFill>
                <a:latin typeface="Montserrat Bold" pitchFamily="34" charset="0"/>
                <a:ea typeface="Montserrat Bold" pitchFamily="34" charset="-122"/>
                <a:cs typeface="Montserrat Bold" pitchFamily="34" charset="-120"/>
              </a:rPr>
              <a:t>Bénéficiaires</a:t>
            </a:r>
            <a:r>
              <a:rPr lang="en-US" sz="1800" b="1" u="sng" dirty="0">
                <a:solidFill>
                  <a:srgbClr val="002060"/>
                </a:solidFill>
                <a:latin typeface="Montserrat Bold" pitchFamily="34" charset="0"/>
                <a:ea typeface="Montserrat Bold" pitchFamily="34" charset="-122"/>
                <a:cs typeface="Montserrat Bold" pitchFamily="34" charset="-120"/>
              </a:rPr>
              <a:t> Directs et </a:t>
            </a:r>
            <a:r>
              <a:rPr lang="en-US" sz="1800" b="1" u="sng" dirty="0" err="1">
                <a:solidFill>
                  <a:srgbClr val="002060"/>
                </a:solidFill>
                <a:latin typeface="Montserrat Bold" pitchFamily="34" charset="0"/>
                <a:ea typeface="Montserrat Bold" pitchFamily="34" charset="-122"/>
                <a:cs typeface="Montserrat Bold" pitchFamily="34" charset="-120"/>
              </a:rPr>
              <a:t>Indirects</a:t>
            </a:r>
            <a:endParaRPr lang="en-US" sz="1800" u="sng" dirty="0">
              <a:solidFill>
                <a:srgbClr val="002060"/>
              </a:solidFill>
            </a:endParaRPr>
          </a:p>
        </p:txBody>
      </p:sp>
      <p:sp>
        <p:nvSpPr>
          <p:cNvPr id="4" name="Text 11">
            <a:extLst>
              <a:ext uri="{FF2B5EF4-FFF2-40B4-BE49-F238E27FC236}">
                <a16:creationId xmlns:a16="http://schemas.microsoft.com/office/drawing/2014/main" id="{F4878C47-017C-7E76-B823-3AEE90C980C3}"/>
              </a:ext>
            </a:extLst>
          </p:cNvPr>
          <p:cNvSpPr/>
          <p:nvPr/>
        </p:nvSpPr>
        <p:spPr>
          <a:xfrm>
            <a:off x="973394" y="2321346"/>
            <a:ext cx="7030064" cy="3568177"/>
          </a:xfrm>
          <a:prstGeom prst="rect">
            <a:avLst/>
          </a:prstGeom>
          <a:noFill/>
        </p:spPr>
        <p:txBody>
          <a:bodyPr wrap="square" lIns="0" tIns="0" rIns="0" bIns="0" rtlCol="0" anchor="t"/>
          <a:lstStyle/>
          <a:p>
            <a:pPr marL="171450" indent="-171450">
              <a:buFont typeface="Wingdings" panose="05000000000000000000" pitchFamily="2" charset="2"/>
              <a:buChar char="v"/>
            </a:pPr>
            <a:r>
              <a:rPr lang="en-GB" sz="2400" dirty="0"/>
              <a:t>5000 individual peoples touched by the Project awareness on Biodiversity conservation; </a:t>
            </a:r>
          </a:p>
          <a:p>
            <a:endParaRPr lang="en-GB" sz="2400" dirty="0"/>
          </a:p>
          <a:p>
            <a:pPr marL="171450" indent="-171450">
              <a:buFont typeface="Wingdings" panose="05000000000000000000" pitchFamily="2" charset="2"/>
              <a:buChar char="v"/>
            </a:pPr>
            <a:r>
              <a:rPr lang="en-GB" sz="2400" dirty="0"/>
              <a:t>200 local authorities and administrations sensitized in 03 Divisions on environmental sustainability</a:t>
            </a:r>
          </a:p>
          <a:p>
            <a:r>
              <a:rPr lang="en-GB" sz="2400" dirty="0"/>
              <a:t> </a:t>
            </a:r>
          </a:p>
          <a:p>
            <a:pPr marL="171450" indent="-171450">
              <a:buFont typeface="Wingdings" panose="05000000000000000000" pitchFamily="2" charset="2"/>
              <a:buChar char="v"/>
            </a:pPr>
            <a:r>
              <a:rPr lang="en-GB" sz="2400" dirty="0"/>
              <a:t>53 villages beneficiated of activities on Biodiversity conservation and livelihood improvement</a:t>
            </a:r>
          </a:p>
          <a:p>
            <a:pPr marL="171450" indent="-171450">
              <a:buFont typeface="Wingdings" panose="05000000000000000000" pitchFamily="2" charset="2"/>
              <a:buChar char="v"/>
            </a:pPr>
            <a:r>
              <a:rPr lang="en-GB" sz="2400" dirty="0"/>
              <a:t>20 VFMC reinforced </a:t>
            </a:r>
            <a:endParaRPr lang="en-US" sz="2400" dirty="0"/>
          </a:p>
        </p:txBody>
      </p:sp>
    </p:spTree>
    <p:extLst>
      <p:ext uri="{BB962C8B-B14F-4D97-AF65-F5344CB8AC3E}">
        <p14:creationId xmlns:p14="http://schemas.microsoft.com/office/powerpoint/2010/main" val="2926408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79AA4EE-2106-6323-8761-F999281D79E5}"/>
              </a:ext>
            </a:extLst>
          </p:cNvPr>
          <p:cNvSpPr txBox="1"/>
          <p:nvPr/>
        </p:nvSpPr>
        <p:spPr>
          <a:xfrm>
            <a:off x="2433484" y="1103360"/>
            <a:ext cx="4572000" cy="369332"/>
          </a:xfrm>
          <a:prstGeom prst="rect">
            <a:avLst/>
          </a:prstGeom>
          <a:noFill/>
        </p:spPr>
        <p:txBody>
          <a:bodyPr wrap="square">
            <a:spAutoFit/>
          </a:bodyPr>
          <a:lstStyle/>
          <a:p>
            <a:r>
              <a:rPr lang="en-US" sz="1800" b="1" i="1" dirty="0">
                <a:solidFill>
                  <a:srgbClr val="002060"/>
                </a:solidFill>
                <a:latin typeface="Montserrat Bold" pitchFamily="34" charset="0"/>
                <a:ea typeface="Montserrat Bold" pitchFamily="34" charset="-122"/>
                <a:cs typeface="Montserrat Bold" pitchFamily="34" charset="-120"/>
              </a:rPr>
              <a:t> </a:t>
            </a:r>
            <a:r>
              <a:rPr lang="en-US" sz="1800" b="1" u="sng" dirty="0" err="1">
                <a:solidFill>
                  <a:srgbClr val="002060"/>
                </a:solidFill>
                <a:latin typeface="Montserrat Bold" pitchFamily="34" charset="0"/>
                <a:ea typeface="Montserrat Bold" pitchFamily="34" charset="-122"/>
                <a:cs typeface="Montserrat Bold" pitchFamily="34" charset="-120"/>
              </a:rPr>
              <a:t>Indicateurs</a:t>
            </a:r>
            <a:r>
              <a:rPr lang="en-US" sz="1800" b="1" u="sng" dirty="0">
                <a:solidFill>
                  <a:srgbClr val="002060"/>
                </a:solidFill>
                <a:latin typeface="Montserrat Bold" pitchFamily="34" charset="0"/>
                <a:ea typeface="Montserrat Bold" pitchFamily="34" charset="-122"/>
                <a:cs typeface="Montserrat Bold" pitchFamily="34" charset="-120"/>
              </a:rPr>
              <a:t> </a:t>
            </a:r>
            <a:r>
              <a:rPr lang="en-US" sz="1800" b="1" u="sng" dirty="0" err="1">
                <a:solidFill>
                  <a:srgbClr val="002060"/>
                </a:solidFill>
                <a:latin typeface="Montserrat Bold" pitchFamily="34" charset="0"/>
                <a:ea typeface="Montserrat Bold" pitchFamily="34" charset="-122"/>
                <a:cs typeface="Montserrat Bold" pitchFamily="34" charset="-120"/>
              </a:rPr>
              <a:t>Sociaux</a:t>
            </a:r>
            <a:endParaRPr lang="fr-CA" dirty="0"/>
          </a:p>
        </p:txBody>
      </p:sp>
      <p:sp>
        <p:nvSpPr>
          <p:cNvPr id="20" name="Text 18"/>
          <p:cNvSpPr/>
          <p:nvPr/>
        </p:nvSpPr>
        <p:spPr>
          <a:xfrm>
            <a:off x="933050" y="2037537"/>
            <a:ext cx="7414537" cy="3114565"/>
          </a:xfrm>
          <a:prstGeom prst="rect">
            <a:avLst/>
          </a:prstGeom>
          <a:noFill/>
        </p:spPr>
        <p:txBody>
          <a:bodyPr wrap="square" lIns="0" tIns="0" rIns="0" bIns="0" rtlCol="0" anchor="t"/>
          <a:lstStyle/>
          <a:p>
            <a:pPr marL="171450" indent="-171450" algn="just">
              <a:lnSpc>
                <a:spcPct val="150000"/>
              </a:lnSpc>
              <a:buFont typeface="Wingdings" panose="05000000000000000000" pitchFamily="2" charset="2"/>
              <a:buChar char="v"/>
            </a:pPr>
            <a:r>
              <a:rPr lang="en-US" sz="2000" dirty="0"/>
              <a:t>Significant Increasement of awareness and social responsibility towards natural resources of the Project landscape </a:t>
            </a:r>
          </a:p>
          <a:p>
            <a:pPr algn="just">
              <a:lnSpc>
                <a:spcPct val="150000"/>
              </a:lnSpc>
            </a:pPr>
            <a:endParaRPr lang="en-US" sz="2000" dirty="0"/>
          </a:p>
          <a:p>
            <a:pPr marL="171450" indent="-171450" algn="just">
              <a:lnSpc>
                <a:spcPts val="1375"/>
              </a:lnSpc>
              <a:buFont typeface="Wingdings" panose="05000000000000000000" pitchFamily="2" charset="2"/>
              <a:buChar char="v"/>
            </a:pPr>
            <a:endParaRPr lang="en-US" sz="2000" dirty="0"/>
          </a:p>
          <a:p>
            <a:pPr marL="171450" indent="-171450" algn="just">
              <a:lnSpc>
                <a:spcPts val="1375"/>
              </a:lnSpc>
              <a:buFont typeface="Wingdings" panose="05000000000000000000" pitchFamily="2" charset="2"/>
              <a:buChar char="v"/>
            </a:pPr>
            <a:r>
              <a:rPr lang="en-US" sz="2000" dirty="0"/>
              <a:t> Economic </a:t>
            </a:r>
            <a:r>
              <a:rPr lang="en-US" sz="2000" dirty="0" err="1"/>
              <a:t>emporwment</a:t>
            </a:r>
            <a:r>
              <a:rPr lang="en-US" sz="2000" dirty="0"/>
              <a:t> of PA riparian communities realized  </a:t>
            </a:r>
          </a:p>
        </p:txBody>
      </p:sp>
    </p:spTree>
    <p:extLst>
      <p:ext uri="{BB962C8B-B14F-4D97-AF65-F5344CB8AC3E}">
        <p14:creationId xmlns:p14="http://schemas.microsoft.com/office/powerpoint/2010/main" val="3510434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723239" cy="834072"/>
          </a:xfrm>
        </p:spPr>
        <p:txBody>
          <a:bodyPr>
            <a:normAutofit fontScale="90000"/>
          </a:bodyPr>
          <a:lstStyle/>
          <a:p>
            <a:r>
              <a:rPr b="1" dirty="0"/>
              <a:t>5. </a:t>
            </a:r>
            <a:r>
              <a:rPr lang="fr-FR" b="1" dirty="0"/>
              <a:t>Partnerships</a:t>
            </a:r>
            <a:r>
              <a:rPr lang="" altLang="fr-FR" b="1" dirty="0"/>
              <a:t>, </a:t>
            </a:r>
            <a:r>
              <a:rPr lang="fr-FR" b="1" dirty="0"/>
              <a:t>co</a:t>
            </a:r>
            <a:r>
              <a:rPr lang="" altLang="fr-FR" b="1" dirty="0"/>
              <a:t>llabor</a:t>
            </a:r>
            <a:r>
              <a:rPr lang="fr-FR" b="1" dirty="0" err="1"/>
              <a:t>ation</a:t>
            </a:r>
            <a:r>
              <a:rPr lang="" altLang="fr-FR" b="1" dirty="0"/>
              <a:t> and communication</a:t>
            </a:r>
          </a:p>
        </p:txBody>
      </p:sp>
      <p:sp>
        <p:nvSpPr>
          <p:cNvPr id="3" name="Content Placeholder 2"/>
          <p:cNvSpPr>
            <a:spLocks noGrp="1"/>
          </p:cNvSpPr>
          <p:nvPr>
            <p:ph idx="1"/>
          </p:nvPr>
        </p:nvSpPr>
        <p:spPr>
          <a:xfrm>
            <a:off x="339213" y="1686969"/>
            <a:ext cx="8229600" cy="4525963"/>
          </a:xfrm>
        </p:spPr>
        <p:txBody>
          <a:bodyPr>
            <a:normAutofit fontScale="77500" lnSpcReduction="20000"/>
          </a:bodyPr>
          <a:lstStyle/>
          <a:p>
            <a:pPr>
              <a:lnSpc>
                <a:spcPct val="120000"/>
              </a:lnSpc>
              <a:buFont typeface="Wingdings" panose="05000000000000000000" pitchFamily="2" charset="2"/>
              <a:buChar char="v"/>
            </a:pPr>
            <a:r>
              <a:rPr lang="fr-FR" dirty="0"/>
              <a:t>   </a:t>
            </a:r>
            <a:r>
              <a:rPr lang="fr-FR" b="1" dirty="0"/>
              <a:t>MINEPDED </a:t>
            </a:r>
            <a:r>
              <a:rPr lang="fr-FR" b="1" dirty="0" err="1"/>
              <a:t>role</a:t>
            </a:r>
            <a:r>
              <a:rPr lang="fr-FR" b="1" dirty="0"/>
              <a:t> and </a:t>
            </a:r>
            <a:r>
              <a:rPr lang="fr-FR" b="1" dirty="0" err="1"/>
              <a:t>other</a:t>
            </a:r>
            <a:r>
              <a:rPr lang="fr-FR" b="1" dirty="0"/>
              <a:t> stakeholders: </a:t>
            </a:r>
          </a:p>
          <a:p>
            <a:pPr>
              <a:lnSpc>
                <a:spcPct val="120000"/>
              </a:lnSpc>
              <a:buFont typeface="Wingdings" panose="05000000000000000000" pitchFamily="2" charset="2"/>
              <a:buChar char="ü"/>
            </a:pPr>
            <a:r>
              <a:rPr lang="fr-FR" b="1" dirty="0"/>
              <a:t>MINEPDED</a:t>
            </a:r>
            <a:r>
              <a:rPr lang="fr-FR" dirty="0"/>
              <a:t>: </a:t>
            </a:r>
            <a:r>
              <a:rPr lang="fr-FR" dirty="0" err="1"/>
              <a:t>Cofinancing</a:t>
            </a:r>
            <a:r>
              <a:rPr lang="fr-FR" dirty="0"/>
              <a:t>; administrative and </a:t>
            </a:r>
            <a:r>
              <a:rPr lang="fr-FR" dirty="0" err="1"/>
              <a:t>Technical</a:t>
            </a:r>
            <a:r>
              <a:rPr lang="fr-FR" dirty="0"/>
              <a:t> Coordination; </a:t>
            </a:r>
            <a:r>
              <a:rPr lang="fr-FR" dirty="0" err="1"/>
              <a:t>Execution</a:t>
            </a:r>
            <a:endParaRPr lang="fr-FR" dirty="0"/>
          </a:p>
          <a:p>
            <a:pPr>
              <a:lnSpc>
                <a:spcPct val="120000"/>
              </a:lnSpc>
              <a:buFont typeface="Wingdings" panose="05000000000000000000" pitchFamily="2" charset="2"/>
              <a:buChar char="v"/>
            </a:pPr>
            <a:r>
              <a:rPr lang="fr-FR" b="1" dirty="0" err="1"/>
              <a:t>Sectorial</a:t>
            </a:r>
            <a:r>
              <a:rPr lang="fr-FR" b="1" dirty="0"/>
              <a:t> Administrations :</a:t>
            </a:r>
            <a:r>
              <a:rPr lang="fr-FR" dirty="0"/>
              <a:t> </a:t>
            </a:r>
            <a:r>
              <a:rPr lang="fr-FR" dirty="0" err="1"/>
              <a:t>Technical</a:t>
            </a:r>
            <a:r>
              <a:rPr lang="fr-FR" dirty="0"/>
              <a:t> Coordination and follow-up</a:t>
            </a:r>
          </a:p>
          <a:p>
            <a:pPr>
              <a:lnSpc>
                <a:spcPct val="110000"/>
              </a:lnSpc>
              <a:buFont typeface="Wingdings" panose="05000000000000000000" pitchFamily="2" charset="2"/>
              <a:buChar char="v"/>
            </a:pPr>
            <a:r>
              <a:rPr lang="fr-FR" b="1" dirty="0"/>
              <a:t> Collaborations </a:t>
            </a:r>
            <a:r>
              <a:rPr lang="fr-FR" b="1" dirty="0" err="1"/>
              <a:t>with</a:t>
            </a:r>
            <a:r>
              <a:rPr lang="fr-FR" b="1" dirty="0"/>
              <a:t> </a:t>
            </a:r>
            <a:r>
              <a:rPr lang="fr-FR" b="1" dirty="0" err="1"/>
              <a:t>Councils</a:t>
            </a:r>
            <a:r>
              <a:rPr lang="fr-FR" b="1" dirty="0"/>
              <a:t>, Civil Society etc.: </a:t>
            </a:r>
            <a:r>
              <a:rPr lang="fr-FR" dirty="0"/>
              <a:t>Council </a:t>
            </a:r>
            <a:r>
              <a:rPr lang="fr-FR" dirty="0" err="1"/>
              <a:t>authorities</a:t>
            </a:r>
            <a:r>
              <a:rPr lang="fr-FR" dirty="0"/>
              <a:t> </a:t>
            </a:r>
            <a:r>
              <a:rPr lang="fr-FR" dirty="0" err="1"/>
              <a:t>trained</a:t>
            </a:r>
            <a:r>
              <a:rPr lang="fr-FR" dirty="0"/>
              <a:t> on </a:t>
            </a:r>
            <a:r>
              <a:rPr lang="fr-FR" dirty="0" err="1"/>
              <a:t>environmental</a:t>
            </a:r>
            <a:r>
              <a:rPr lang="fr-FR" dirty="0"/>
              <a:t> </a:t>
            </a:r>
            <a:r>
              <a:rPr lang="fr-FR" dirty="0" err="1"/>
              <a:t>framework</a:t>
            </a:r>
            <a:r>
              <a:rPr lang="fr-FR" dirty="0"/>
              <a:t> and public participation ; </a:t>
            </a:r>
            <a:r>
              <a:rPr lang="fr-FR" dirty="0" err="1"/>
              <a:t>implementing</a:t>
            </a:r>
            <a:r>
              <a:rPr lang="fr-FR" dirty="0"/>
              <a:t> </a:t>
            </a:r>
            <a:r>
              <a:rPr lang="fr-FR" dirty="0" err="1"/>
              <a:t>partners</a:t>
            </a:r>
            <a:r>
              <a:rPr lang="fr-FR" dirty="0"/>
              <a:t> </a:t>
            </a:r>
            <a:r>
              <a:rPr lang="fr-FR" dirty="0" err="1"/>
              <a:t>from</a:t>
            </a:r>
            <a:r>
              <a:rPr lang="fr-FR" dirty="0"/>
              <a:t> </a:t>
            </a:r>
            <a:r>
              <a:rPr lang="fr-FR" dirty="0" err="1"/>
              <a:t>SCOs</a:t>
            </a:r>
            <a:r>
              <a:rPr lang="fr-FR" dirty="0"/>
              <a:t>: CHEDE; ERUDEF </a:t>
            </a:r>
          </a:p>
          <a:p>
            <a:pPr>
              <a:buFont typeface="Wingdings" panose="05000000000000000000" pitchFamily="2" charset="2"/>
              <a:buChar char="v"/>
            </a:pPr>
            <a:r>
              <a:rPr lang="fr-FR" dirty="0"/>
              <a:t> </a:t>
            </a:r>
            <a:r>
              <a:rPr lang="fr-FR" b="1" dirty="0"/>
              <a:t>Key </a:t>
            </a:r>
            <a:r>
              <a:rPr lang="fr-FR" b="1" dirty="0" err="1"/>
              <a:t>Partners</a:t>
            </a:r>
            <a:r>
              <a:rPr lang="fr-FR" dirty="0"/>
              <a:t>: </a:t>
            </a:r>
            <a:r>
              <a:rPr lang="fr-FR" sz="3600" dirty="0"/>
              <a:t>UNEP;MINEPAT; CHEDE;ERUDEF; MINFOF; MINADER; MINEPIA </a:t>
            </a:r>
          </a:p>
          <a:p>
            <a:pPr>
              <a:lnSpc>
                <a:spcPct val="250000"/>
              </a:lnSpc>
              <a:buFont typeface="Wingdings" panose="05000000000000000000" pitchFamily="2" charset="2"/>
              <a:buChar char="v"/>
            </a:pPr>
            <a:endParaRPr lang="fr-FR" dirty="0"/>
          </a:p>
        </p:txBody>
      </p:sp>
      <p:pic>
        <p:nvPicPr>
          <p:cNvPr id="8" name="Picture 7" descr="GEF Logo | GEF"/>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406" y="520379"/>
            <a:ext cx="7462684" cy="946914"/>
          </a:xfrm>
        </p:spPr>
        <p:txBody>
          <a:bodyPr>
            <a:normAutofit fontScale="90000"/>
          </a:bodyPr>
          <a:lstStyle/>
          <a:p>
            <a:r>
              <a:rPr b="1" dirty="0"/>
              <a:t>6. </a:t>
            </a:r>
            <a:r>
              <a:rPr lang="fr-FR" sz="3100" b="1" dirty="0" err="1"/>
              <a:t>Difficulties</a:t>
            </a:r>
            <a:r>
              <a:rPr lang="fr-FR" sz="3100" b="1" dirty="0"/>
              <a:t> </a:t>
            </a:r>
            <a:r>
              <a:rPr lang="fr-FR" sz="3100" b="1" dirty="0" err="1"/>
              <a:t>Encountred</a:t>
            </a:r>
            <a:r>
              <a:rPr lang="fr-FR" sz="3100" b="1" dirty="0"/>
              <a:t> and </a:t>
            </a:r>
            <a:r>
              <a:rPr lang="fr-FR" sz="3100" b="1" dirty="0" err="1"/>
              <a:t>Lessons</a:t>
            </a:r>
            <a:r>
              <a:rPr lang="fr-FR" sz="3100" b="1" dirty="0"/>
              <a:t> </a:t>
            </a:r>
            <a:r>
              <a:rPr lang="fr-FR" sz="3100" b="1" dirty="0" err="1"/>
              <a:t>Learnt</a:t>
            </a:r>
            <a:endParaRPr lang="fr-FR" sz="3100" b="1" dirty="0"/>
          </a:p>
        </p:txBody>
      </p:sp>
      <p:sp>
        <p:nvSpPr>
          <p:cNvPr id="3" name="Content Placeholder 2"/>
          <p:cNvSpPr>
            <a:spLocks noGrp="1"/>
          </p:cNvSpPr>
          <p:nvPr>
            <p:ph idx="1"/>
          </p:nvPr>
        </p:nvSpPr>
        <p:spPr/>
        <p:txBody>
          <a:bodyPr>
            <a:normAutofit fontScale="40000" lnSpcReduction="20000"/>
          </a:bodyPr>
          <a:lstStyle/>
          <a:p>
            <a:pPr>
              <a:lnSpc>
                <a:spcPct val="200000"/>
              </a:lnSpc>
              <a:buFont typeface="Wingdings" panose="05000000000000000000" pitchFamily="2" charset="2"/>
              <a:buChar char="v"/>
            </a:pPr>
            <a:r>
              <a:rPr lang="fr-FR" dirty="0"/>
              <a:t> </a:t>
            </a:r>
            <a:r>
              <a:rPr lang="en-US" b="1" dirty="0"/>
              <a:t>Technical , financial, social constraints:</a:t>
            </a:r>
          </a:p>
          <a:p>
            <a:pPr marL="719138" indent="-277813" algn="just">
              <a:lnSpc>
                <a:spcPct val="120000"/>
              </a:lnSpc>
              <a:spcAft>
                <a:spcPts val="0"/>
              </a:spcAft>
              <a:buFont typeface="+mj-lt"/>
              <a:buAutoNum type="alphaLcParenR"/>
            </a:pPr>
            <a:r>
              <a:rPr lang="en-US" dirty="0">
                <a:solidFill>
                  <a:srgbClr val="1D2228"/>
                </a:solidFill>
                <a:latin typeface="Calibri" panose="020F0502020204030204" pitchFamily="34" charset="0"/>
              </a:rPr>
              <a:t>When the Socio-political crisis started it was difficult to reach the field and to fulfill most of our objectives  ; </a:t>
            </a:r>
          </a:p>
          <a:p>
            <a:pPr marL="719138" indent="-277813" algn="just">
              <a:lnSpc>
                <a:spcPct val="120000"/>
              </a:lnSpc>
              <a:spcAft>
                <a:spcPts val="0"/>
              </a:spcAft>
              <a:buFont typeface="+mj-lt"/>
              <a:buAutoNum type="alphaLcParenR"/>
            </a:pPr>
            <a:r>
              <a:rPr lang="en-US" dirty="0">
                <a:solidFill>
                  <a:srgbClr val="1D2228"/>
                </a:solidFill>
                <a:latin typeface="Calibri" panose="020F0502020204030204" pitchFamily="34" charset="0"/>
              </a:rPr>
              <a:t>Funds mobilization (main and co-financing) schedules did not always match the operationalization plans to enable the achievement of some targets on time,</a:t>
            </a:r>
          </a:p>
          <a:p>
            <a:pPr marL="719138" indent="-277813" algn="just">
              <a:lnSpc>
                <a:spcPct val="120000"/>
              </a:lnSpc>
              <a:spcAft>
                <a:spcPts val="0"/>
              </a:spcAft>
              <a:buFont typeface="+mj-lt"/>
              <a:buAutoNum type="alphaLcParenR"/>
            </a:pPr>
            <a:r>
              <a:rPr lang="en-US" dirty="0">
                <a:solidFill>
                  <a:srgbClr val="1D2228"/>
                </a:solidFill>
                <a:latin typeface="Calibri" panose="020F0502020204030204" pitchFamily="34" charset="0"/>
              </a:rPr>
              <a:t>COVID-19 that held to a break in our meetings and field activities for weeks:</a:t>
            </a:r>
            <a:endParaRPr lang="en-US" b="1" dirty="0"/>
          </a:p>
          <a:p>
            <a:pPr>
              <a:lnSpc>
                <a:spcPct val="120000"/>
              </a:lnSpc>
              <a:buFont typeface="Wingdings" panose="05000000000000000000" pitchFamily="2" charset="2"/>
              <a:buChar char="v"/>
            </a:pPr>
            <a:r>
              <a:rPr lang="en-US" dirty="0"/>
              <a:t> </a:t>
            </a:r>
            <a:r>
              <a:rPr lang="en-US" sz="3600" b="1" dirty="0"/>
              <a:t>Correctives measures: </a:t>
            </a:r>
          </a:p>
          <a:p>
            <a:pPr marL="0" indent="0">
              <a:lnSpc>
                <a:spcPct val="120000"/>
              </a:lnSpc>
              <a:buNone/>
            </a:pPr>
            <a:r>
              <a:rPr lang="en-US" sz="3600" b="1" dirty="0"/>
              <a:t>a-</a:t>
            </a:r>
            <a:r>
              <a:rPr lang="en-US" sz="3600" dirty="0">
                <a:solidFill>
                  <a:srgbClr val="1D2228"/>
                </a:solidFill>
                <a:latin typeface="Calibri" panose="020F0502020204030204" pitchFamily="34" charset="0"/>
              </a:rPr>
              <a:t> </a:t>
            </a:r>
            <a:r>
              <a:rPr lang="en-US" dirty="0">
                <a:solidFill>
                  <a:srgbClr val="1D2228"/>
                </a:solidFill>
                <a:latin typeface="Calibri" panose="020F0502020204030204" pitchFamily="34" charset="0"/>
              </a:rPr>
              <a:t>We had to delocalize stakeholders to secure people during our activities </a:t>
            </a:r>
          </a:p>
          <a:p>
            <a:pPr marL="0" indent="0">
              <a:lnSpc>
                <a:spcPct val="120000"/>
              </a:lnSpc>
              <a:buNone/>
            </a:pPr>
            <a:r>
              <a:rPr lang="en-US" b="1" dirty="0">
                <a:solidFill>
                  <a:srgbClr val="1D2228"/>
                </a:solidFill>
                <a:latin typeface="Calibri" panose="020F0502020204030204" pitchFamily="34" charset="0"/>
              </a:rPr>
              <a:t>b</a:t>
            </a:r>
            <a:r>
              <a:rPr lang="en-US" dirty="0">
                <a:solidFill>
                  <a:srgbClr val="1D2228"/>
                </a:solidFill>
                <a:latin typeface="Calibri" panose="020F0502020204030204" pitchFamily="34" charset="0"/>
              </a:rPr>
              <a:t>- we had to put in place  and educate our stakeholders  on to use of online mechanisms </a:t>
            </a:r>
            <a:r>
              <a:rPr lang="en-US" dirty="0" err="1">
                <a:solidFill>
                  <a:srgbClr val="1D2228"/>
                </a:solidFill>
                <a:latin typeface="Calibri" panose="020F0502020204030204" pitchFamily="34" charset="0"/>
              </a:rPr>
              <a:t>toreach</a:t>
            </a:r>
            <a:r>
              <a:rPr lang="en-US" dirty="0">
                <a:solidFill>
                  <a:srgbClr val="1D2228"/>
                </a:solidFill>
                <a:latin typeface="Calibri" panose="020F0502020204030204" pitchFamily="34" charset="0"/>
              </a:rPr>
              <a:t> some of our objectives </a:t>
            </a:r>
          </a:p>
          <a:p>
            <a:pPr>
              <a:lnSpc>
                <a:spcPct val="200000"/>
              </a:lnSpc>
              <a:buFont typeface="Wingdings" panose="05000000000000000000" pitchFamily="2" charset="2"/>
              <a:buChar char="v"/>
            </a:pPr>
            <a:r>
              <a:rPr lang="en-US" b="1" dirty="0"/>
              <a:t> </a:t>
            </a:r>
            <a:r>
              <a:rPr lang="en-US" sz="3600" b="1" dirty="0"/>
              <a:t>Lessons Learnt: </a:t>
            </a:r>
          </a:p>
          <a:p>
            <a:pPr marL="719138" indent="-271463" algn="just">
              <a:lnSpc>
                <a:spcPct val="120000"/>
              </a:lnSpc>
              <a:spcAft>
                <a:spcPts val="0"/>
              </a:spcAft>
              <a:buFont typeface="+mj-lt"/>
              <a:buAutoNum type="alphaLcParenR"/>
            </a:pPr>
            <a:r>
              <a:rPr lang="en-US" dirty="0">
                <a:solidFill>
                  <a:srgbClr val="1D2228"/>
                </a:solidFill>
                <a:latin typeface="Calibri" panose="020F0502020204030204" pitchFamily="34" charset="0"/>
              </a:rPr>
              <a:t>Conservation projects need to capitalize in the field in good collaboration, on existing opportunities of the landscape to avoid duplication on activities and mismanagement of financial/material resources. </a:t>
            </a:r>
          </a:p>
          <a:p>
            <a:pPr marL="719138" indent="-271463" algn="just">
              <a:lnSpc>
                <a:spcPct val="120000"/>
              </a:lnSpc>
              <a:spcAft>
                <a:spcPts val="0"/>
              </a:spcAft>
              <a:buFont typeface="+mj-lt"/>
              <a:buAutoNum type="alphaLcParenR"/>
            </a:pPr>
            <a:r>
              <a:rPr lang="en-US" dirty="0">
                <a:solidFill>
                  <a:srgbClr val="1D2228"/>
                </a:solidFill>
                <a:latin typeface="Calibri" panose="020F0502020204030204" pitchFamily="34" charset="0"/>
              </a:rPr>
              <a:t>Efficiency and effectiveness in Biodiversity conservation is ensured by participatory PAs management and  development of riparian communities livelihood in a bottom to top approach</a:t>
            </a:r>
          </a:p>
          <a:p>
            <a:pPr marL="719138" indent="-271463" algn="just">
              <a:lnSpc>
                <a:spcPct val="120000"/>
              </a:lnSpc>
              <a:spcAft>
                <a:spcPts val="0"/>
              </a:spcAft>
              <a:buFont typeface="+mj-lt"/>
              <a:buAutoNum type="alphaLcParenR"/>
            </a:pPr>
            <a:endParaRPr lang="en-US" sz="3600" b="1" dirty="0"/>
          </a:p>
          <a:p>
            <a:pPr lvl="0">
              <a:buFont typeface="Wingdings" panose="05000000000000000000" pitchFamily="2" charset="2"/>
              <a:buChar char="v"/>
            </a:pPr>
            <a:r>
              <a:rPr lang="en-US" sz="3600" b="1" dirty="0"/>
              <a:t> Best practices to be valorized </a:t>
            </a:r>
          </a:p>
          <a:p>
            <a:pPr lvl="0"/>
            <a:r>
              <a:rPr lang="en-US" sz="3600" dirty="0">
                <a:solidFill>
                  <a:srgbClr val="1D2228"/>
                </a:solidFill>
                <a:latin typeface="Calibri" panose="020F0502020204030204" pitchFamily="34" charset="0"/>
              </a:rPr>
              <a:t>Evaluation of partners and consultants reports by Technical Working Group.</a:t>
            </a:r>
          </a:p>
          <a:p>
            <a:pPr lvl="0"/>
            <a:r>
              <a:rPr lang="en-US" sz="3600" dirty="0">
                <a:solidFill>
                  <a:srgbClr val="1D2228"/>
                </a:solidFill>
                <a:latin typeface="Calibri" panose="020F0502020204030204" pitchFamily="34" charset="0"/>
              </a:rPr>
              <a:t>Participatory approaches and community management in Biodiversity Conservation</a:t>
            </a:r>
          </a:p>
          <a:p>
            <a:pPr>
              <a:lnSpc>
                <a:spcPct val="200000"/>
              </a:lnSpc>
              <a:buFont typeface="Wingdings" panose="05000000000000000000" pitchFamily="2" charset="2"/>
              <a:buChar char="v"/>
            </a:pPr>
            <a:endParaRPr lang="fr-FR" dirty="0"/>
          </a:p>
        </p:txBody>
      </p:sp>
      <p:pic>
        <p:nvPicPr>
          <p:cNvPr id="8" name="Picture 7" descr="GEF Logo | GEF"/>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 y="174058"/>
            <a:ext cx="8195310" cy="1143000"/>
          </a:xfrm>
        </p:spPr>
        <p:txBody>
          <a:bodyPr>
            <a:normAutofit fontScale="90000"/>
          </a:bodyPr>
          <a:lstStyle/>
          <a:p>
            <a:r>
              <a:rPr lang="fr-FR" b="1" dirty="0"/>
              <a:t>7</a:t>
            </a:r>
            <a:r>
              <a:rPr b="1" dirty="0"/>
              <a:t>. Perspectives </a:t>
            </a:r>
            <a:r>
              <a:rPr lang="fr-CM" b="1" dirty="0"/>
              <a:t>and</a:t>
            </a:r>
            <a:r>
              <a:rPr b="1" dirty="0"/>
              <a:t> </a:t>
            </a:r>
            <a:r>
              <a:rPr b="1" dirty="0" err="1"/>
              <a:t>recomm</a:t>
            </a:r>
            <a:r>
              <a:rPr lang="fr-CA" b="1" dirty="0"/>
              <a:t>e</a:t>
            </a:r>
            <a:r>
              <a:rPr b="1" dirty="0" err="1"/>
              <a:t>ndations</a:t>
            </a:r>
            <a:endParaRPr b="1" dirty="0"/>
          </a:p>
        </p:txBody>
      </p:sp>
      <p:pic>
        <p:nvPicPr>
          <p:cNvPr id="6" name="Picture 5" descr="GEF Logo | GEF"/>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5753050"/>
            <a:ext cx="1666569" cy="746226"/>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B86F3CDB-A278-FC9B-84A5-7D5D9D785575}"/>
              </a:ext>
            </a:extLst>
          </p:cNvPr>
          <p:cNvSpPr txBox="1"/>
          <p:nvPr/>
        </p:nvSpPr>
        <p:spPr>
          <a:xfrm>
            <a:off x="506361" y="1636436"/>
            <a:ext cx="8480323" cy="4268861"/>
          </a:xfrm>
          <a:prstGeom prst="rect">
            <a:avLst/>
          </a:prstGeom>
          <a:noFill/>
        </p:spPr>
        <p:txBody>
          <a:bodyPr wrap="square">
            <a:spAutoFit/>
          </a:bodyPr>
          <a:lstStyle/>
          <a:p>
            <a:pPr>
              <a:lnSpc>
                <a:spcPct val="120000"/>
              </a:lnSpc>
              <a:buFont typeface="Wingdings" panose="05000000000000000000" pitchFamily="2" charset="2"/>
              <a:buChar char="v"/>
            </a:pPr>
            <a:r>
              <a:rPr lang="en-US" b="1" dirty="0"/>
              <a:t>Next steps :</a:t>
            </a:r>
          </a:p>
          <a:p>
            <a:pPr marL="342900" indent="-342900">
              <a:lnSpc>
                <a:spcPct val="120000"/>
              </a:lnSpc>
              <a:buFontTx/>
              <a:buChar char="-"/>
            </a:pPr>
            <a:r>
              <a:rPr lang="en-US" sz="2000" dirty="0"/>
              <a:t>sharing of the project results</a:t>
            </a:r>
          </a:p>
          <a:p>
            <a:pPr>
              <a:lnSpc>
                <a:spcPct val="120000"/>
              </a:lnSpc>
            </a:pPr>
            <a:endParaRPr lang="en-US" sz="2000" dirty="0"/>
          </a:p>
          <a:p>
            <a:pPr>
              <a:lnSpc>
                <a:spcPct val="110000"/>
              </a:lnSpc>
              <a:buFont typeface="Wingdings" panose="05000000000000000000" pitchFamily="2" charset="2"/>
              <a:buChar char="v"/>
            </a:pPr>
            <a:r>
              <a:rPr lang="en-US" dirty="0"/>
              <a:t> </a:t>
            </a:r>
            <a:r>
              <a:rPr lang="en-US" b="1" dirty="0"/>
              <a:t>Capitalization Proposals : </a:t>
            </a:r>
          </a:p>
          <a:p>
            <a:pPr marL="0" indent="0">
              <a:lnSpc>
                <a:spcPct val="110000"/>
              </a:lnSpc>
              <a:buNone/>
            </a:pPr>
            <a:r>
              <a:rPr lang="en-US" sz="2000" dirty="0"/>
              <a:t>-</a:t>
            </a:r>
            <a:r>
              <a:rPr lang="en-US" sz="2000" dirty="0" err="1"/>
              <a:t>Informations</a:t>
            </a:r>
            <a:r>
              <a:rPr lang="en-US" sz="2000" dirty="0"/>
              <a:t> gathered on the landscape could be capitalized in further initiatives/projects to avoid duplication and loss of resources </a:t>
            </a:r>
          </a:p>
          <a:p>
            <a:pPr marL="0" indent="0">
              <a:lnSpc>
                <a:spcPct val="110000"/>
              </a:lnSpc>
              <a:buNone/>
            </a:pPr>
            <a:r>
              <a:rPr lang="en-US" sz="2000" dirty="0"/>
              <a:t>-The improvement of main economic value species realized within the project timeframe with communities can be strengthen </a:t>
            </a:r>
          </a:p>
          <a:p>
            <a:pPr marL="0" indent="0">
              <a:lnSpc>
                <a:spcPct val="110000"/>
              </a:lnSpc>
              <a:buNone/>
            </a:pPr>
            <a:endParaRPr lang="en-US" sz="2000" dirty="0"/>
          </a:p>
          <a:p>
            <a:pPr>
              <a:buFont typeface="Wingdings" panose="05000000000000000000" pitchFamily="2" charset="2"/>
              <a:buChar char="v"/>
            </a:pPr>
            <a:r>
              <a:rPr lang="en-US" dirty="0"/>
              <a:t> </a:t>
            </a:r>
            <a:r>
              <a:rPr lang="en-US" b="1" dirty="0"/>
              <a:t>Needs :</a:t>
            </a:r>
          </a:p>
          <a:p>
            <a:pPr marL="0" indent="0">
              <a:buNone/>
            </a:pPr>
            <a:r>
              <a:rPr lang="en-US" sz="1800" dirty="0"/>
              <a:t>-Financial means to capitalize lessons learnt from SUFACHAC Project to a wider audience</a:t>
            </a:r>
          </a:p>
          <a:p>
            <a:pPr marL="0" indent="0">
              <a:buNone/>
            </a:pPr>
            <a:endParaRPr lang="en-US" sz="1800" dirty="0"/>
          </a:p>
          <a:p>
            <a:pPr marL="0" indent="0">
              <a:buNone/>
            </a:pPr>
            <a:r>
              <a:rPr lang="en-US" sz="1800" dirty="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940025B-F648-783E-76E1-1616C4A3B3F8}"/>
              </a:ext>
            </a:extLst>
          </p:cNvPr>
          <p:cNvSpPr txBox="1"/>
          <p:nvPr/>
        </p:nvSpPr>
        <p:spPr>
          <a:xfrm>
            <a:off x="973395" y="270172"/>
            <a:ext cx="7462682" cy="954107"/>
          </a:xfrm>
          <a:prstGeom prst="rect">
            <a:avLst/>
          </a:prstGeom>
          <a:noFill/>
        </p:spPr>
        <p:txBody>
          <a:bodyPr wrap="square">
            <a:spAutoFit/>
          </a:bodyPr>
          <a:lstStyle/>
          <a:p>
            <a:pPr algn="ctr"/>
            <a:r>
              <a:rPr lang="fr-FR" sz="2800" b="1" dirty="0">
                <a:solidFill>
                  <a:schemeClr val="tx1"/>
                </a:solidFill>
                <a:latin typeface="Arial Black" panose="020B0A04020102020204" pitchFamily="34" charset="0"/>
              </a:rPr>
              <a:t>THANK  YOU FOR YOUR KIND ATTENTION</a:t>
            </a:r>
            <a:endParaRPr lang="fr-CA" sz="2800" dirty="0">
              <a:latin typeface="Arial Black" panose="020B0A04020102020204" pitchFamily="34" charset="0"/>
            </a:endParaRPr>
          </a:p>
        </p:txBody>
      </p:sp>
      <p:pic>
        <p:nvPicPr>
          <p:cNvPr id="6" name="Image 4">
            <a:extLst>
              <a:ext uri="{FF2B5EF4-FFF2-40B4-BE49-F238E27FC236}">
                <a16:creationId xmlns:a16="http://schemas.microsoft.com/office/drawing/2014/main" id="{7321C563-8182-67E6-5EC5-F8391E6C21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6890" y="1503805"/>
            <a:ext cx="3529781" cy="343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774A61D4-9542-5AF8-1470-997E2044DCBC}"/>
              </a:ext>
            </a:extLst>
          </p:cNvPr>
          <p:cNvSpPr txBox="1"/>
          <p:nvPr/>
        </p:nvSpPr>
        <p:spPr>
          <a:xfrm>
            <a:off x="2079523" y="5133738"/>
            <a:ext cx="4572000" cy="646331"/>
          </a:xfrm>
          <a:prstGeom prst="rect">
            <a:avLst/>
          </a:prstGeom>
          <a:noFill/>
        </p:spPr>
        <p:txBody>
          <a:bodyPr wrap="square">
            <a:spAutoFit/>
          </a:bodyPr>
          <a:lstStyle/>
          <a:p>
            <a:pPr algn="ctr" eaLnBrk="1" hangingPunct="1">
              <a:spcBef>
                <a:spcPct val="0"/>
              </a:spcBef>
              <a:buFontTx/>
              <a:buNone/>
            </a:pPr>
            <a:r>
              <a:rPr lang="en-US" altLang="fr-FR" sz="1800" b="1" u="sng" dirty="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www.sufachac.org</a:t>
            </a:r>
            <a:r>
              <a:rPr lang="en-US" altLang="fr-FR" sz="1800" b="1" u="sng" dirty="0">
                <a:ea typeface="Calibri" panose="020F0502020204030204" pitchFamily="34" charset="0"/>
                <a:cs typeface="Times New Roman" panose="02020603050405020304" pitchFamily="18" charset="0"/>
              </a:rPr>
              <a:t>   </a:t>
            </a:r>
            <a:r>
              <a:rPr lang="en-US" altLang="fr-FR" sz="1800" b="1" dirty="0">
                <a:ea typeface="Calibri" panose="020F0502020204030204" pitchFamily="34" charset="0"/>
                <a:cs typeface="Times New Roman" panose="02020603050405020304" pitchFamily="18" charset="0"/>
              </a:rPr>
              <a:t>   </a:t>
            </a:r>
            <a:endParaRPr lang="en-US" altLang="fr-FR" sz="1800" dirty="0">
              <a:ea typeface="Calibri" panose="020F0502020204030204" pitchFamily="34" charset="0"/>
              <a:cs typeface="Times New Roman" panose="02020603050405020304" pitchFamily="18" charset="0"/>
            </a:endParaRPr>
          </a:p>
          <a:p>
            <a:pPr algn="ctr" eaLnBrk="1" hangingPunct="1">
              <a:spcBef>
                <a:spcPct val="0"/>
              </a:spcBef>
              <a:buFontTx/>
              <a:buNone/>
            </a:pPr>
            <a:r>
              <a:rPr lang="fr-FR" altLang="fr-FR" sz="1800" b="1" u="sng" dirty="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sufachacproject@gef-cameroon.org</a:t>
            </a:r>
            <a:r>
              <a:rPr lang="fr-FR" altLang="fr-FR" sz="1800" b="1" dirty="0">
                <a:ea typeface="Calibri" panose="020F0502020204030204" pitchFamily="34" charset="0"/>
                <a:cs typeface="Times New Roman" panose="02020603050405020304" pitchFamily="18" charset="0"/>
              </a:rPr>
              <a:t> </a:t>
            </a:r>
            <a:endParaRPr lang="en-US" altLang="fr-FR" sz="1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051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13" y="384560"/>
            <a:ext cx="8229600" cy="780672"/>
          </a:xfrm>
        </p:spPr>
        <p:txBody>
          <a:bodyPr>
            <a:normAutofit fontScale="90000"/>
          </a:bodyPr>
          <a:lstStyle/>
          <a:p>
            <a:r>
              <a:rPr b="1" dirty="0"/>
              <a:t>1. </a:t>
            </a:r>
            <a:r>
              <a:rPr lang="fr-FR" b="1" dirty="0"/>
              <a:t>General </a:t>
            </a:r>
            <a:r>
              <a:rPr lang="fr-FR" b="1" dirty="0" err="1"/>
              <a:t>Presentation</a:t>
            </a:r>
            <a:r>
              <a:rPr lang="fr-FR" b="1" dirty="0"/>
              <a:t> of the Project</a:t>
            </a:r>
          </a:p>
        </p:txBody>
      </p:sp>
      <p:sp>
        <p:nvSpPr>
          <p:cNvPr id="3" name="Content Placeholder 2"/>
          <p:cNvSpPr>
            <a:spLocks noGrp="1"/>
          </p:cNvSpPr>
          <p:nvPr>
            <p:ph idx="1"/>
          </p:nvPr>
        </p:nvSpPr>
        <p:spPr>
          <a:xfrm>
            <a:off x="159489" y="1353355"/>
            <a:ext cx="8803758" cy="4941119"/>
          </a:xfrm>
        </p:spPr>
        <p:txBody>
          <a:bodyPr>
            <a:normAutofit fontScale="55000" lnSpcReduction="20000"/>
          </a:bodyPr>
          <a:lstStyle/>
          <a:p>
            <a:pPr marL="0" indent="0" algn="ctr">
              <a:lnSpc>
                <a:spcPct val="120000"/>
              </a:lnSpc>
              <a:buNone/>
            </a:pPr>
            <a:endParaRPr lang="en-GB" b="1" dirty="0"/>
          </a:p>
          <a:p>
            <a:pPr>
              <a:lnSpc>
                <a:spcPct val="120000"/>
              </a:lnSpc>
              <a:buFont typeface="Wingdings" panose="05000000000000000000" pitchFamily="2" charset="2"/>
              <a:buChar char="v"/>
            </a:pPr>
            <a:r>
              <a:rPr lang="en-GB" b="1" dirty="0"/>
              <a:t>Zone(s)  administrative </a:t>
            </a:r>
            <a:r>
              <a:rPr lang="en-GB" b="1" dirty="0" err="1"/>
              <a:t>d’intervention</a:t>
            </a:r>
            <a:r>
              <a:rPr lang="en-GB" dirty="0"/>
              <a:t>: Kupe </a:t>
            </a:r>
            <a:r>
              <a:rPr lang="en-GB" dirty="0" err="1"/>
              <a:t>Manengouba</a:t>
            </a:r>
            <a:r>
              <a:rPr lang="en-GB" dirty="0"/>
              <a:t>; </a:t>
            </a:r>
            <a:r>
              <a:rPr lang="en-GB" dirty="0" err="1"/>
              <a:t>Lebialem</a:t>
            </a:r>
            <a:r>
              <a:rPr lang="en-GB" dirty="0"/>
              <a:t>, part of Manyu (South West Region-Cameroon) -3 PAs (BNP, BMWS, THWS) </a:t>
            </a:r>
          </a:p>
          <a:p>
            <a:pPr>
              <a:lnSpc>
                <a:spcPct val="210000"/>
              </a:lnSpc>
              <a:buFont typeface="Wingdings" panose="05000000000000000000" pitchFamily="2" charset="2"/>
              <a:buChar char="v"/>
            </a:pPr>
            <a:r>
              <a:rPr lang="en-GB" b="1" dirty="0"/>
              <a:t>Durée et phase </a:t>
            </a:r>
            <a:r>
              <a:rPr lang="en-GB" b="1" dirty="0" err="1"/>
              <a:t>actuelle</a:t>
            </a:r>
            <a:r>
              <a:rPr lang="en-GB" dirty="0"/>
              <a:t>: 48 Months -3rd Extension </a:t>
            </a:r>
          </a:p>
          <a:p>
            <a:pPr>
              <a:buFont typeface="Wingdings" panose="05000000000000000000" pitchFamily="2" charset="2"/>
              <a:buChar char="v"/>
            </a:pPr>
            <a:r>
              <a:rPr lang="en-GB" b="1" dirty="0" err="1"/>
              <a:t>Objectifs</a:t>
            </a:r>
            <a:r>
              <a:rPr lang="en-GB" b="1" dirty="0"/>
              <a:t> </a:t>
            </a:r>
            <a:r>
              <a:rPr lang="en-GB" b="1" dirty="0" err="1"/>
              <a:t>principaux</a:t>
            </a:r>
            <a:r>
              <a:rPr lang="en-GB" dirty="0"/>
              <a:t>: </a:t>
            </a:r>
          </a:p>
          <a:p>
            <a:pPr marL="1354137" indent="-457200">
              <a:buFont typeface="Wingdings" panose="05000000000000000000" pitchFamily="2" charset="2"/>
              <a:buChar char="Ø"/>
            </a:pPr>
            <a:r>
              <a:rPr lang="en-GB" dirty="0"/>
              <a:t>To strengthen and expand the Protected Areas network in </a:t>
            </a:r>
            <a:r>
              <a:rPr lang="en-GB" dirty="0" err="1"/>
              <a:t>Bakossi</a:t>
            </a:r>
            <a:r>
              <a:rPr lang="en-GB" dirty="0"/>
              <a:t> </a:t>
            </a:r>
            <a:r>
              <a:rPr lang="en-GB" dirty="0" err="1"/>
              <a:t>Banyang</a:t>
            </a:r>
            <a:r>
              <a:rPr lang="en-GB" dirty="0"/>
              <a:t> Mbo landscape;</a:t>
            </a:r>
          </a:p>
          <a:p>
            <a:pPr marL="1354137" indent="-457200">
              <a:buFont typeface="Wingdings" panose="05000000000000000000" pitchFamily="2" charset="2"/>
              <a:buChar char="Ø"/>
            </a:pPr>
            <a:r>
              <a:rPr lang="en-GB" dirty="0"/>
              <a:t> To improve the Sustainability of Protected Area Systems;</a:t>
            </a:r>
          </a:p>
          <a:p>
            <a:pPr marL="893763" indent="360363">
              <a:buFont typeface="Wingdings" panose="05000000000000000000" pitchFamily="2" charset="2"/>
              <a:buChar char="Ø"/>
            </a:pPr>
            <a:r>
              <a:rPr lang="en-GB" dirty="0"/>
              <a:t>   To mainstream Biodiversity conservation ant its sustainable use into production landscapes in link with communities and private sector.</a:t>
            </a:r>
          </a:p>
          <a:p>
            <a:pPr>
              <a:lnSpc>
                <a:spcPct val="210000"/>
              </a:lnSpc>
              <a:buFont typeface="Wingdings" panose="05000000000000000000" pitchFamily="2" charset="2"/>
              <a:buChar char="v"/>
            </a:pPr>
            <a:r>
              <a:rPr lang="en-GB" b="1" dirty="0" err="1"/>
              <a:t>Mécanismes</a:t>
            </a:r>
            <a:r>
              <a:rPr lang="en-GB" b="1" dirty="0"/>
              <a:t> de coordination</a:t>
            </a:r>
            <a:r>
              <a:rPr lang="en-GB" dirty="0"/>
              <a:t>: EA (MINEPDED); TM (UNEP); SC; PMU</a:t>
            </a:r>
          </a:p>
          <a:p>
            <a:pPr>
              <a:lnSpc>
                <a:spcPct val="210000"/>
              </a:lnSpc>
              <a:buFont typeface="Wingdings" panose="05000000000000000000" pitchFamily="2" charset="2"/>
              <a:buChar char="v"/>
            </a:pPr>
            <a:r>
              <a:rPr lang="" altLang="fr-FR" b="1" dirty="0"/>
              <a:t>Budget global du projet (Bailleur et cofinancements) :  </a:t>
            </a:r>
          </a:p>
          <a:p>
            <a:pPr marL="712788" indent="200025">
              <a:lnSpc>
                <a:spcPct val="120000"/>
              </a:lnSpc>
              <a:buFont typeface="Wingdings" panose="05000000000000000000" pitchFamily="2" charset="2"/>
              <a:buChar char="Ø"/>
            </a:pPr>
            <a:r>
              <a:rPr lang="" b="1" dirty="0"/>
              <a:t>  </a:t>
            </a:r>
            <a:r>
              <a:rPr lang="en-US" b="1" dirty="0"/>
              <a:t>GEF financing amount: </a:t>
            </a:r>
            <a:r>
              <a:rPr lang="en-US" dirty="0"/>
              <a:t>USD</a:t>
            </a:r>
            <a:r>
              <a:rPr lang="en-US" b="1" dirty="0"/>
              <a:t> </a:t>
            </a:r>
            <a:r>
              <a:rPr lang="en-US" dirty="0"/>
              <a:t>1,716,895.00  </a:t>
            </a:r>
          </a:p>
          <a:p>
            <a:pPr marL="712788" indent="200025">
              <a:lnSpc>
                <a:spcPct val="120000"/>
              </a:lnSpc>
              <a:buFont typeface="Wingdings" panose="05000000000000000000" pitchFamily="2" charset="2"/>
              <a:buChar char="Ø"/>
            </a:pPr>
            <a:r>
              <a:rPr lang="en-US" dirty="0"/>
              <a:t> </a:t>
            </a:r>
            <a:r>
              <a:rPr lang="en-US" b="1" dirty="0"/>
              <a:t>Co-financing amount:  </a:t>
            </a:r>
            <a:r>
              <a:rPr lang="en-US" dirty="0"/>
              <a:t>USD</a:t>
            </a:r>
            <a:r>
              <a:rPr lang="en-US" b="1" dirty="0"/>
              <a:t> </a:t>
            </a:r>
            <a:r>
              <a:rPr lang="en-US" dirty="0"/>
              <a:t>6,112,840.00</a:t>
            </a:r>
            <a:endParaRPr lang="" altLang="fr-FR" b="1" dirty="0"/>
          </a:p>
          <a:p>
            <a:pPr>
              <a:lnSpc>
                <a:spcPct val="210000"/>
              </a:lnSpc>
              <a:buFont typeface="Wingdings" panose="05000000000000000000" pitchFamily="2" charset="2"/>
              <a:buChar char="v"/>
            </a:pPr>
            <a:endParaRPr lang="en-GB" dirty="0"/>
          </a:p>
          <a:p>
            <a:pPr>
              <a:lnSpc>
                <a:spcPct val="210000"/>
              </a:lnSpc>
              <a:buFont typeface="Wingdings" panose="05000000000000000000" pitchFamily="2" charset="2"/>
              <a:buChar char="v"/>
            </a:pPr>
            <a:endParaRPr lang="fr-FR" dirty="0"/>
          </a:p>
          <a:p>
            <a:pPr>
              <a:lnSpc>
                <a:spcPct val="150000"/>
              </a:lnSpc>
            </a:pPr>
            <a:endParaRPr dirty="0"/>
          </a:p>
          <a:p>
            <a:pPr marL="0" indent="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018" y="60636"/>
            <a:ext cx="6473058" cy="824607"/>
          </a:xfrm>
        </p:spPr>
        <p:txBody>
          <a:bodyPr>
            <a:normAutofit/>
          </a:bodyPr>
          <a:lstStyle/>
          <a:p>
            <a:r>
              <a:rPr lang="fr-CA" sz="4000" b="1" dirty="0"/>
              <a:t>2. </a:t>
            </a:r>
            <a:r>
              <a:rPr lang="fr-CA" sz="4000" b="1" dirty="0" err="1"/>
              <a:t>Context</a:t>
            </a:r>
            <a:r>
              <a:rPr lang="fr-CA" sz="4000" b="1" dirty="0"/>
              <a:t> and justification</a:t>
            </a:r>
            <a:endParaRPr lang="fr-FR" sz="4000" b="1" dirty="0"/>
          </a:p>
        </p:txBody>
      </p:sp>
      <p:pic>
        <p:nvPicPr>
          <p:cNvPr id="7" name="Picture 6" descr="GEF Logo | GEF"/>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D61EFCA-F00A-8806-CFC6-BC7D1DD22FD6}"/>
              </a:ext>
            </a:extLst>
          </p:cNvPr>
          <p:cNvSpPr txBox="1">
            <a:spLocks/>
          </p:cNvSpPr>
          <p:nvPr/>
        </p:nvSpPr>
        <p:spPr>
          <a:xfrm>
            <a:off x="102870" y="1032572"/>
            <a:ext cx="9041130" cy="58254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v"/>
            </a:pPr>
            <a:r>
              <a:rPr lang="en-US" sz="2000" b="1" dirty="0" err="1"/>
              <a:t>Domaines</a:t>
            </a:r>
            <a:r>
              <a:rPr lang="en-US" sz="2000" b="1" dirty="0"/>
              <a:t> </a:t>
            </a:r>
            <a:r>
              <a:rPr lang="en-US" sz="2000" b="1" dirty="0" err="1"/>
              <a:t>thématiques</a:t>
            </a:r>
            <a:r>
              <a:rPr lang="en-US" sz="2000" b="1" dirty="0"/>
              <a:t> </a:t>
            </a:r>
            <a:r>
              <a:rPr lang="en-US" sz="2000" b="1" dirty="0" err="1"/>
              <a:t>d’intervention</a:t>
            </a:r>
            <a:r>
              <a:rPr lang="en-US" sz="2000" b="1" dirty="0"/>
              <a:t> du FEM </a:t>
            </a:r>
            <a:r>
              <a:rPr lang="en-US" sz="2000" b="1" dirty="0" err="1"/>
              <a:t>adressées</a:t>
            </a:r>
            <a:r>
              <a:rPr lang="en-US" sz="2000" b="1" dirty="0"/>
              <a:t>                            </a:t>
            </a:r>
          </a:p>
          <a:p>
            <a:pPr lvl="1">
              <a:buFont typeface="Courier New" panose="02070309020205020404" pitchFamily="49" charset="0"/>
              <a:buChar char="o"/>
            </a:pPr>
            <a:r>
              <a:rPr lang="en-US" sz="2000" dirty="0"/>
              <a:t>Biodiversity</a:t>
            </a:r>
          </a:p>
          <a:p>
            <a:pPr lvl="1">
              <a:buFont typeface="Courier New" panose="02070309020205020404" pitchFamily="49" charset="0"/>
              <a:buChar char="o"/>
            </a:pPr>
            <a:endParaRPr lang="en-US" sz="2000" dirty="0"/>
          </a:p>
          <a:p>
            <a:pPr>
              <a:buFont typeface="Wingdings" panose="05000000000000000000" pitchFamily="2" charset="2"/>
              <a:buChar char="v"/>
            </a:pPr>
            <a:r>
              <a:rPr lang="en-US" sz="2000" b="1" dirty="0"/>
              <a:t>Alignment to national Priorities (</a:t>
            </a:r>
            <a:r>
              <a:rPr lang="en-US" sz="2000" dirty="0"/>
              <a:t>SND30; </a:t>
            </a:r>
            <a:r>
              <a:rPr lang="" altLang="fr-FR" sz="2400" dirty="0"/>
              <a:t>NBSAP2, CDN, PNACC, AFR100, Stratégie de gestion des déchets, etc....</a:t>
            </a:r>
            <a:r>
              <a:rPr lang="en-US" sz="2000" b="1" dirty="0"/>
              <a:t>)</a:t>
            </a:r>
          </a:p>
          <a:p>
            <a:pPr marL="0" indent="0">
              <a:lnSpc>
                <a:spcPct val="150000"/>
              </a:lnSpc>
              <a:buFont typeface="Arial" panose="020B0604020202020204"/>
              <a:buNone/>
            </a:pPr>
            <a:r>
              <a:rPr lang="en-US" sz="1600" dirty="0"/>
              <a:t>1. </a:t>
            </a:r>
            <a:r>
              <a:rPr lang="en-US" sz="1600" b="1" dirty="0"/>
              <a:t>Biodiversity Conservation</a:t>
            </a:r>
            <a:r>
              <a:rPr lang="en-US" sz="1600" dirty="0"/>
              <a:t>: NDS30, NBSAP2, AFR100 aims to strengthen ecosystem management and biodiversity conservation and restauration which is at the heart of the SUFACHAC project.</a:t>
            </a:r>
          </a:p>
          <a:p>
            <a:pPr marL="0" indent="0">
              <a:lnSpc>
                <a:spcPct val="150000"/>
              </a:lnSpc>
              <a:buFont typeface="Arial" panose="020B0604020202020204"/>
              <a:buNone/>
            </a:pPr>
            <a:r>
              <a:rPr lang="en-US" sz="1600" dirty="0"/>
              <a:t>2. </a:t>
            </a:r>
            <a:r>
              <a:rPr lang="en-US" sz="1600" b="1" dirty="0"/>
              <a:t>Sustainable Development</a:t>
            </a:r>
            <a:r>
              <a:rPr lang="en-US" sz="1600" dirty="0"/>
              <a:t>: The sustainable agricultural practices promoted by SUFACHAC support NDS30’s; objectives of promoting inclusive economic development while preserving natural resources and working for landscapes restoration .</a:t>
            </a:r>
          </a:p>
          <a:p>
            <a:pPr marL="0" indent="0">
              <a:lnSpc>
                <a:spcPct val="150000"/>
              </a:lnSpc>
              <a:buFont typeface="Arial" panose="020B0604020202020204"/>
              <a:buNone/>
            </a:pPr>
            <a:r>
              <a:rPr lang="en-US" sz="1600" dirty="0"/>
              <a:t>3. </a:t>
            </a:r>
            <a:r>
              <a:rPr lang="en-US" sz="1600" b="1" dirty="0"/>
              <a:t>Local Capacity Building</a:t>
            </a:r>
            <a:r>
              <a:rPr lang="en-US" sz="1600" dirty="0"/>
              <a:t>: The project works with local communities by </a:t>
            </a:r>
            <a:r>
              <a:rPr lang="en-US" sz="1600" dirty="0" err="1"/>
              <a:t>developiyng</a:t>
            </a:r>
            <a:r>
              <a:rPr lang="en-US" sz="1600" dirty="0"/>
              <a:t> participatory approaches, which is in line with the NDS30's objective of involving citizens in resource management.</a:t>
            </a:r>
          </a:p>
          <a:p>
            <a:pPr marL="0" indent="0">
              <a:lnSpc>
                <a:spcPct val="150000"/>
              </a:lnSpc>
              <a:buFont typeface="Arial" panose="020B0604020202020204"/>
              <a:buNone/>
            </a:pPr>
            <a:r>
              <a:rPr lang="en-US" sz="1600" dirty="0"/>
              <a:t>4.</a:t>
            </a:r>
            <a:r>
              <a:rPr lang="en-US" sz="1600" b="1" dirty="0"/>
              <a:t>IGAs </a:t>
            </a:r>
            <a:r>
              <a:rPr lang="en-US" sz="1600" dirty="0"/>
              <a:t>: By developing economic alternatives for communities, the project contributes to reducing unemployment  which is a priority of the NDS30.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283" y="32555"/>
            <a:ext cx="6537960" cy="903288"/>
          </a:xfrm>
        </p:spPr>
        <p:txBody>
          <a:bodyPr/>
          <a:lstStyle/>
          <a:p>
            <a:r>
              <a:rPr dirty="0"/>
              <a:t>3. </a:t>
            </a:r>
            <a:r>
              <a:rPr lang="fr-FR" b="1" dirty="0"/>
              <a:t>KEY RESULTS </a:t>
            </a:r>
          </a:p>
        </p:txBody>
      </p:sp>
      <p:pic>
        <p:nvPicPr>
          <p:cNvPr id="7" name="Picture 6" descr="GEF Logo | GEF"/>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au 4">
            <a:extLst>
              <a:ext uri="{FF2B5EF4-FFF2-40B4-BE49-F238E27FC236}">
                <a16:creationId xmlns:a16="http://schemas.microsoft.com/office/drawing/2014/main" id="{9E66D3E4-F3A6-80AE-FED2-E42A70D27FD3}"/>
              </a:ext>
            </a:extLst>
          </p:cNvPr>
          <p:cNvGraphicFramePr>
            <a:graphicFrameLocks noGrp="1"/>
          </p:cNvGraphicFramePr>
          <p:nvPr>
            <p:extLst>
              <p:ext uri="{D42A27DB-BD31-4B8C-83A1-F6EECF244321}">
                <p14:modId xmlns:p14="http://schemas.microsoft.com/office/powerpoint/2010/main" val="1003349294"/>
              </p:ext>
            </p:extLst>
          </p:nvPr>
        </p:nvGraphicFramePr>
        <p:xfrm>
          <a:off x="178920" y="1025508"/>
          <a:ext cx="8573510" cy="3474720"/>
        </p:xfrm>
        <a:graphic>
          <a:graphicData uri="http://schemas.openxmlformats.org/drawingml/2006/table">
            <a:tbl>
              <a:tblPr firstRow="1" bandRow="1">
                <a:tableStyleId>{5C22544A-7EE6-4342-B048-85BDC9FD1C3A}</a:tableStyleId>
              </a:tblPr>
              <a:tblGrid>
                <a:gridCol w="2404792">
                  <a:extLst>
                    <a:ext uri="{9D8B030D-6E8A-4147-A177-3AD203B41FA5}">
                      <a16:colId xmlns:a16="http://schemas.microsoft.com/office/drawing/2014/main" val="2269946909"/>
                    </a:ext>
                  </a:extLst>
                </a:gridCol>
                <a:gridCol w="3317358">
                  <a:extLst>
                    <a:ext uri="{9D8B030D-6E8A-4147-A177-3AD203B41FA5}">
                      <a16:colId xmlns:a16="http://schemas.microsoft.com/office/drawing/2014/main" val="3906253482"/>
                    </a:ext>
                  </a:extLst>
                </a:gridCol>
                <a:gridCol w="1350335">
                  <a:extLst>
                    <a:ext uri="{9D8B030D-6E8A-4147-A177-3AD203B41FA5}">
                      <a16:colId xmlns:a16="http://schemas.microsoft.com/office/drawing/2014/main" val="1953389782"/>
                    </a:ext>
                  </a:extLst>
                </a:gridCol>
                <a:gridCol w="1501025">
                  <a:extLst>
                    <a:ext uri="{9D8B030D-6E8A-4147-A177-3AD203B41FA5}">
                      <a16:colId xmlns:a16="http://schemas.microsoft.com/office/drawing/2014/main" val="2382409618"/>
                    </a:ext>
                  </a:extLst>
                </a:gridCol>
              </a:tblGrid>
              <a:tr h="257002">
                <a:tc>
                  <a:txBody>
                    <a:bodyPr/>
                    <a:lstStyle/>
                    <a:p>
                      <a:pPr algn="ctr"/>
                      <a:r>
                        <a:rPr lang="fr-CM" sz="1200" dirty="0"/>
                        <a:t>Component </a:t>
                      </a:r>
                      <a:endParaRPr lang="fr-CA" sz="1200" dirty="0"/>
                    </a:p>
                  </a:txBody>
                  <a:tcPr/>
                </a:tc>
                <a:tc>
                  <a:txBody>
                    <a:bodyPr/>
                    <a:lstStyle/>
                    <a:p>
                      <a:pPr algn="ctr"/>
                      <a:r>
                        <a:rPr lang="fr-CM" sz="1200" dirty="0"/>
                        <a:t>Progress </a:t>
                      </a:r>
                      <a:endParaRPr lang="fr-CA" sz="1200" dirty="0"/>
                    </a:p>
                  </a:txBody>
                  <a:tcPr/>
                </a:tc>
                <a:tc>
                  <a:txBody>
                    <a:bodyPr/>
                    <a:lstStyle/>
                    <a:p>
                      <a:pPr algn="ctr"/>
                      <a:r>
                        <a:rPr lang="fr-CM" sz="1200" dirty="0" err="1"/>
                        <a:t>Partners</a:t>
                      </a:r>
                      <a:endParaRPr lang="fr-CA" sz="1200" dirty="0"/>
                    </a:p>
                  </a:txBody>
                  <a:tcPr/>
                </a:tc>
                <a:tc>
                  <a:txBody>
                    <a:bodyPr/>
                    <a:lstStyle/>
                    <a:p>
                      <a:pPr algn="ctr"/>
                      <a:r>
                        <a:rPr lang="fr-CM" sz="1200" dirty="0"/>
                        <a:t>RATING </a:t>
                      </a:r>
                      <a:endParaRPr lang="fr-CA" sz="1200" dirty="0"/>
                    </a:p>
                  </a:txBody>
                  <a:tcPr/>
                </a:tc>
                <a:extLst>
                  <a:ext uri="{0D108BD9-81ED-4DB2-BD59-A6C34878D82A}">
                    <a16:rowId xmlns:a16="http://schemas.microsoft.com/office/drawing/2014/main" val="3970120928"/>
                  </a:ext>
                </a:extLst>
              </a:tr>
              <a:tr h="5996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M" sz="1200" b="1" dirty="0"/>
                        <a:t>Cpt 1</a:t>
                      </a:r>
                      <a:r>
                        <a:rPr lang="fr-CM" sz="1200" dirty="0"/>
                        <a:t>: </a:t>
                      </a:r>
                      <a:r>
                        <a:rPr lang="en-GB" sz="1200" kern="1200" dirty="0">
                          <a:solidFill>
                            <a:schemeClr val="dk1"/>
                          </a:solidFill>
                          <a:latin typeface="+mn-lt"/>
                          <a:ea typeface="+mn-ea"/>
                          <a:cs typeface="+mn-cs"/>
                        </a:rPr>
                        <a:t>Critical wildlife habitat conservation through creation / strengthening of Protected areas</a:t>
                      </a:r>
                      <a:endParaRPr lang="fr-CA" sz="1200" kern="1200" dirty="0">
                        <a:solidFill>
                          <a:schemeClr val="dk1"/>
                        </a:solidFill>
                        <a:latin typeface="+mn-lt"/>
                        <a:ea typeface="+mn-ea"/>
                        <a:cs typeface="+mn-cs"/>
                      </a:endParaRPr>
                    </a:p>
                    <a:p>
                      <a:endParaRPr lang="fr-CA" sz="1200" kern="1200" dirty="0">
                        <a:solidFill>
                          <a:schemeClr val="dk1"/>
                        </a:solidFill>
                        <a:latin typeface="+mn-lt"/>
                        <a:ea typeface="+mn-ea"/>
                        <a:cs typeface="+mn-cs"/>
                      </a:endParaRPr>
                    </a:p>
                  </a:txBody>
                  <a:tcPr/>
                </a:tc>
                <a:tc>
                  <a:txBody>
                    <a:bodyPr/>
                    <a:lstStyle/>
                    <a:p>
                      <a:r>
                        <a:rPr lang="en-US" sz="1200" kern="1200" dirty="0">
                          <a:solidFill>
                            <a:schemeClr val="dk1"/>
                          </a:solidFill>
                          <a:latin typeface="+mn-lt"/>
                          <a:ea typeface="+mn-ea"/>
                          <a:cs typeface="+mn-cs"/>
                        </a:rPr>
                        <a:t>1 TOU created and  Environmental Conformity for 3 PAs engaged.  Management Effectiveness (METT) score realized;  </a:t>
                      </a:r>
                      <a:endParaRPr lang="fr-CA" sz="1200" kern="1200" dirty="0">
                        <a:solidFill>
                          <a:schemeClr val="dk1"/>
                        </a:solidFill>
                        <a:latin typeface="+mn-lt"/>
                        <a:ea typeface="+mn-ea"/>
                        <a:cs typeface="+mn-cs"/>
                      </a:endParaRPr>
                    </a:p>
                  </a:txBody>
                  <a:tcPr/>
                </a:tc>
                <a:tc>
                  <a:txBody>
                    <a:bodyPr/>
                    <a:lstStyle/>
                    <a:p>
                      <a:r>
                        <a:rPr lang="fr-CM" sz="1200" dirty="0"/>
                        <a:t>MINFOF, ERUDEF </a:t>
                      </a:r>
                      <a:endParaRPr lang="fr-CA" sz="1200" dirty="0"/>
                    </a:p>
                  </a:txBody>
                  <a:tcPr/>
                </a:tc>
                <a:tc>
                  <a:txBody>
                    <a:bodyPr/>
                    <a:lstStyle/>
                    <a:p>
                      <a:r>
                        <a:rPr lang="en-US" sz="1800" kern="1200" dirty="0">
                          <a:solidFill>
                            <a:schemeClr val="dk1"/>
                          </a:solidFill>
                          <a:effectLst/>
                          <a:latin typeface="+mn-lt"/>
                          <a:ea typeface="+mn-ea"/>
                          <a:cs typeface="+mn-cs"/>
                        </a:rPr>
                        <a:t>87.5% </a:t>
                      </a:r>
                      <a:endParaRPr lang="fr-CA" sz="1200" dirty="0"/>
                    </a:p>
                  </a:txBody>
                  <a:tcPr/>
                </a:tc>
                <a:extLst>
                  <a:ext uri="{0D108BD9-81ED-4DB2-BD59-A6C34878D82A}">
                    <a16:rowId xmlns:a16="http://schemas.microsoft.com/office/drawing/2014/main" val="2531563739"/>
                  </a:ext>
                </a:extLst>
              </a:tr>
              <a:tr h="942340">
                <a:tc>
                  <a:txBody>
                    <a:bodyPr/>
                    <a:lstStyle/>
                    <a:p>
                      <a:r>
                        <a:rPr lang="fr-CM" sz="1200" b="1" dirty="0"/>
                        <a:t>Cpt 2</a:t>
                      </a:r>
                      <a:r>
                        <a:rPr lang="fr-CM" sz="1200" dirty="0"/>
                        <a:t>: </a:t>
                      </a:r>
                      <a:r>
                        <a:rPr lang="en-GB" sz="1200" kern="1200" dirty="0">
                          <a:solidFill>
                            <a:schemeClr val="dk1"/>
                          </a:solidFill>
                          <a:latin typeface="+mn-lt"/>
                          <a:ea typeface="+mn-ea"/>
                          <a:cs typeface="+mn-cs"/>
                        </a:rPr>
                        <a:t>Sustainable farming practice and promotion of communities’ livelihoods and biodiversity conservation through Integral Environmental and Social Management Plans </a:t>
                      </a:r>
                      <a:endParaRPr lang="fr-CA" sz="1200" kern="1200" dirty="0">
                        <a:solidFill>
                          <a:schemeClr val="dk1"/>
                        </a:solidFill>
                        <a:latin typeface="+mn-lt"/>
                        <a:ea typeface="+mn-ea"/>
                        <a:cs typeface="+mn-cs"/>
                      </a:endParaRPr>
                    </a:p>
                  </a:txBody>
                  <a:tcPr/>
                </a:tc>
                <a:tc>
                  <a:txBody>
                    <a:bodyPr/>
                    <a:lstStyle/>
                    <a:p>
                      <a:r>
                        <a:rPr lang="en-US" sz="1200" kern="1200" dirty="0">
                          <a:solidFill>
                            <a:schemeClr val="dk1"/>
                          </a:solidFill>
                          <a:latin typeface="+mn-lt"/>
                          <a:ea typeface="+mn-ea"/>
                          <a:cs typeface="+mn-cs"/>
                        </a:rPr>
                        <a:t>Specific regulatory framework drafted;  2 guidelines and 3 handbooks for Public Participation in environmental process available; several trainings on forest use techniques and sustainable farming completed in 2 Divisions; Participatory IGAs developed and supported for riparian communities alongside the PAs </a:t>
                      </a:r>
                      <a:endParaRPr lang="fr-CA" sz="1200" kern="1200" dirty="0">
                        <a:solidFill>
                          <a:schemeClr val="dk1"/>
                        </a:solidFill>
                        <a:latin typeface="+mn-lt"/>
                        <a:ea typeface="+mn-ea"/>
                        <a:cs typeface="+mn-cs"/>
                      </a:endParaRPr>
                    </a:p>
                  </a:txBody>
                  <a:tcPr/>
                </a:tc>
                <a:tc>
                  <a:txBody>
                    <a:bodyPr/>
                    <a:lstStyle/>
                    <a:p>
                      <a:r>
                        <a:rPr lang="fr-CM" sz="1200" dirty="0"/>
                        <a:t>MINEPDED Local services, MINEPIA, MINADER, MINRESI</a:t>
                      </a:r>
                    </a:p>
                    <a:p>
                      <a:r>
                        <a:rPr lang="fr-CM" sz="1200" dirty="0"/>
                        <a:t>CHEDE, ERUDEF </a:t>
                      </a:r>
                      <a:endParaRPr lang="fr-CA" sz="1200" dirty="0"/>
                    </a:p>
                  </a:txBody>
                  <a:tcPr/>
                </a:tc>
                <a:tc>
                  <a:txBody>
                    <a:bodyPr/>
                    <a:lstStyle/>
                    <a:p>
                      <a:r>
                        <a:rPr lang="en-US" sz="1800" kern="1200" dirty="0">
                          <a:solidFill>
                            <a:schemeClr val="dk1"/>
                          </a:solidFill>
                          <a:effectLst/>
                          <a:latin typeface="+mn-lt"/>
                          <a:ea typeface="+mn-ea"/>
                          <a:cs typeface="+mn-cs"/>
                        </a:rPr>
                        <a:t>78.6% </a:t>
                      </a:r>
                      <a:endParaRPr lang="fr-CA" sz="1200" dirty="0"/>
                    </a:p>
                  </a:txBody>
                  <a:tcPr/>
                </a:tc>
                <a:extLst>
                  <a:ext uri="{0D108BD9-81ED-4DB2-BD59-A6C34878D82A}">
                    <a16:rowId xmlns:a16="http://schemas.microsoft.com/office/drawing/2014/main" val="2126964939"/>
                  </a:ext>
                </a:extLst>
              </a:tr>
              <a:tr h="599671">
                <a:tc>
                  <a:txBody>
                    <a:bodyPr/>
                    <a:lstStyle/>
                    <a:p>
                      <a:r>
                        <a:rPr lang="fr-CM" sz="1200" b="1" dirty="0"/>
                        <a:t>Cpt 3</a:t>
                      </a:r>
                      <a:r>
                        <a:rPr lang="fr-CM" sz="1200" dirty="0"/>
                        <a:t>: </a:t>
                      </a:r>
                      <a:r>
                        <a:rPr lang="en-GB" sz="1200" kern="1200" dirty="0">
                          <a:solidFill>
                            <a:schemeClr val="dk1"/>
                          </a:solidFill>
                          <a:latin typeface="+mn-lt"/>
                          <a:ea typeface="+mn-ea"/>
                          <a:cs typeface="+mn-cs"/>
                        </a:rPr>
                        <a:t>Knowledge Management, monitoring and evaluation</a:t>
                      </a:r>
                      <a:endParaRPr lang="fr-CA" sz="1200" kern="1200" dirty="0">
                        <a:solidFill>
                          <a:schemeClr val="dk1"/>
                        </a:solidFill>
                        <a:latin typeface="+mn-lt"/>
                        <a:ea typeface="+mn-ea"/>
                        <a:cs typeface="+mn-cs"/>
                      </a:endParaRPr>
                    </a:p>
                  </a:txBody>
                  <a:tcPr/>
                </a:tc>
                <a:tc>
                  <a:txBody>
                    <a:bodyPr/>
                    <a:lstStyle/>
                    <a:p>
                      <a:r>
                        <a:rPr lang="en-US" sz="1200" kern="1200" dirty="0">
                          <a:solidFill>
                            <a:schemeClr val="dk1"/>
                          </a:solidFill>
                          <a:latin typeface="+mn-lt"/>
                          <a:ea typeface="+mn-ea"/>
                          <a:cs typeface="+mn-cs"/>
                        </a:rPr>
                        <a:t>Baseline studies of the landscape completed;  priority sites for socio-economic development, biodiversity conservation, and provision of ecosystem services in BBML landscape are identified </a:t>
                      </a:r>
                      <a:endParaRPr lang="fr-CA" sz="1200" kern="1200" dirty="0">
                        <a:solidFill>
                          <a:schemeClr val="dk1"/>
                        </a:solidFill>
                        <a:latin typeface="+mn-lt"/>
                        <a:ea typeface="+mn-ea"/>
                        <a:cs typeface="+mn-cs"/>
                      </a:endParaRPr>
                    </a:p>
                  </a:txBody>
                  <a:tcPr/>
                </a:tc>
                <a:tc>
                  <a:txBody>
                    <a:bodyPr/>
                    <a:lstStyle/>
                    <a:p>
                      <a:r>
                        <a:rPr lang="fr-CM" sz="1200" dirty="0"/>
                        <a:t>MINEPDED, CHEDE, ERUDEF, MINRESI, </a:t>
                      </a:r>
                      <a:r>
                        <a:rPr lang="fr-CM" sz="1200" dirty="0" err="1"/>
                        <a:t>Universities</a:t>
                      </a:r>
                      <a:r>
                        <a:rPr lang="fr-CM" sz="1200" dirty="0"/>
                        <a:t>, MINFOF</a:t>
                      </a:r>
                      <a:endParaRPr lang="fr-CA" sz="1200" dirty="0"/>
                    </a:p>
                  </a:txBody>
                  <a:tcPr/>
                </a:tc>
                <a:tc>
                  <a:txBody>
                    <a:bodyPr/>
                    <a:lstStyle/>
                    <a:p>
                      <a:r>
                        <a:rPr lang="en-US" sz="1800" kern="1200" dirty="0">
                          <a:solidFill>
                            <a:schemeClr val="dk1"/>
                          </a:solidFill>
                          <a:effectLst/>
                          <a:latin typeface="+mn-lt"/>
                          <a:ea typeface="+mn-ea"/>
                          <a:cs typeface="+mn-cs"/>
                        </a:rPr>
                        <a:t>88.8%, </a:t>
                      </a:r>
                      <a:endParaRPr lang="fr-CA" sz="1200" dirty="0"/>
                    </a:p>
                  </a:txBody>
                  <a:tcPr/>
                </a:tc>
                <a:extLst>
                  <a:ext uri="{0D108BD9-81ED-4DB2-BD59-A6C34878D82A}">
                    <a16:rowId xmlns:a16="http://schemas.microsoft.com/office/drawing/2014/main" val="2218952315"/>
                  </a:ext>
                </a:extLst>
              </a:tr>
            </a:tbl>
          </a:graphicData>
        </a:graphic>
      </p:graphicFrame>
      <p:sp>
        <p:nvSpPr>
          <p:cNvPr id="8" name="ZoneTexte 7">
            <a:extLst>
              <a:ext uri="{FF2B5EF4-FFF2-40B4-BE49-F238E27FC236}">
                <a16:creationId xmlns:a16="http://schemas.microsoft.com/office/drawing/2014/main" id="{CF2EDA73-356C-37B4-439B-050F61041A8D}"/>
              </a:ext>
            </a:extLst>
          </p:cNvPr>
          <p:cNvSpPr txBox="1"/>
          <p:nvPr/>
        </p:nvSpPr>
        <p:spPr>
          <a:xfrm>
            <a:off x="95693" y="4848387"/>
            <a:ext cx="8656737"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 overall global rate of the project round  84.96% . </a:t>
            </a:r>
          </a:p>
          <a:p>
            <a:pPr marL="285750" indent="-285750">
              <a:buFont typeface="Arial" panose="020B0604020202020204" pitchFamily="34" charset="0"/>
              <a:buChar char="•"/>
            </a:pPr>
            <a:r>
              <a:rPr lang="en-US" dirty="0"/>
              <a:t>The remaining 15.04 %  of activities  are in progress/ to be executed within the months ahead.  </a:t>
            </a:r>
            <a:endParaRPr lang="fr-C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EC2708C-6C31-B9CC-BF43-1D22C7622C93}"/>
              </a:ext>
            </a:extLst>
          </p:cNvPr>
          <p:cNvSpPr>
            <a:spLocks noGrp="1"/>
          </p:cNvSpPr>
          <p:nvPr>
            <p:ph idx="1"/>
          </p:nvPr>
        </p:nvSpPr>
        <p:spPr>
          <a:xfrm>
            <a:off x="366251" y="753483"/>
            <a:ext cx="8411497" cy="5539162"/>
          </a:xfrm>
        </p:spPr>
        <p:txBody>
          <a:bodyPr>
            <a:normAutofit fontScale="40000" lnSpcReduction="20000"/>
          </a:bodyPr>
          <a:lstStyle/>
          <a:p>
            <a:pPr algn="just"/>
            <a:r>
              <a:rPr lang="en-GB" sz="5600" dirty="0">
                <a:ea typeface="TimesNewRomanPSMT"/>
                <a:cs typeface="Arial" panose="020B0604020202020204" pitchFamily="34" charset="0"/>
              </a:rPr>
              <a:t>01 draft text (Ministerial Order) taking into consideration Biodiversity, HCV, HCS and climate changes in ESIAs Studies developed .</a:t>
            </a:r>
          </a:p>
          <a:p>
            <a:pPr algn="just"/>
            <a:r>
              <a:rPr lang="en-GB" sz="5600" dirty="0">
                <a:ea typeface="TimesNewRomanPSMT"/>
                <a:cs typeface="Arial" panose="020B0604020202020204" pitchFamily="34" charset="0"/>
              </a:rPr>
              <a:t>01 guideline on best practices for the treatment of Biodiversity (HCV), Carbon Stocks (HCS), and socio-economic impacts of development and conservation projects</a:t>
            </a:r>
            <a:endParaRPr lang="fr-CA" sz="5600" dirty="0">
              <a:ea typeface="Times New Roman" panose="02020603050405020304" pitchFamily="18" charset="0"/>
              <a:cs typeface="Times New Roman" panose="02020603050405020304" pitchFamily="18" charset="0"/>
            </a:endParaRPr>
          </a:p>
          <a:p>
            <a:pPr lvl="0">
              <a:buFont typeface="Symbol" panose="05050102010706020507" pitchFamily="18" charset="2"/>
              <a:buChar char=""/>
            </a:pPr>
            <a:r>
              <a:rPr lang="en-GB" sz="5600" dirty="0">
                <a:ea typeface="Times New Roman" panose="02020603050405020304" pitchFamily="18" charset="0"/>
                <a:cs typeface="TimesNewRomanPSMT"/>
              </a:rPr>
              <a:t>03 partnership  signed with local NGOs and Civil Societies for the realisation of impact activities in Bayang-Mbo, </a:t>
            </a:r>
            <a:r>
              <a:rPr lang="en-GB" sz="5600" dirty="0" err="1">
                <a:ea typeface="Times New Roman" panose="02020603050405020304" pitchFamily="18" charset="0"/>
                <a:cs typeface="TimesNewRomanPSMT"/>
              </a:rPr>
              <a:t>Bakossi</a:t>
            </a:r>
            <a:r>
              <a:rPr lang="en-GB" sz="5600" dirty="0">
                <a:ea typeface="Times New Roman" panose="02020603050405020304" pitchFamily="18" charset="0"/>
                <a:cs typeface="TimesNewRomanPSMT"/>
              </a:rPr>
              <a:t> and </a:t>
            </a:r>
            <a:r>
              <a:rPr lang="en-GB" sz="5600" dirty="0" err="1">
                <a:ea typeface="Times New Roman" panose="02020603050405020304" pitchFamily="18" charset="0"/>
                <a:cs typeface="TimesNewRomanPSMT"/>
              </a:rPr>
              <a:t>Lebialem</a:t>
            </a:r>
            <a:r>
              <a:rPr lang="en-GB" sz="5600" dirty="0">
                <a:ea typeface="Times New Roman" panose="02020603050405020304" pitchFamily="18" charset="0"/>
                <a:cs typeface="TimesNewRomanPSMT"/>
              </a:rPr>
              <a:t>  Areas</a:t>
            </a:r>
            <a:endParaRPr lang="fr-CA" sz="5600" dirty="0">
              <a:ea typeface="Times New Roman" panose="02020603050405020304" pitchFamily="18" charset="0"/>
              <a:cs typeface="Times New Roman" panose="02020603050405020304" pitchFamily="18" charset="0"/>
            </a:endParaRPr>
          </a:p>
          <a:p>
            <a:pPr lvl="0">
              <a:buFont typeface="Wingdings" panose="05000000000000000000" pitchFamily="2" charset="2"/>
              <a:buChar char=""/>
            </a:pPr>
            <a:r>
              <a:rPr lang="en-GB" sz="5600" dirty="0"/>
              <a:t>Communication tools and Platforms available (Newsletters, 05radio spots, charts, posters, leaflets;  on environmental subjects throughout the landscape; women IGA networks ; Project Information windows online) . </a:t>
            </a:r>
            <a:endParaRPr lang="fr-CA" sz="5600" dirty="0"/>
          </a:p>
          <a:p>
            <a:pPr lvl="0">
              <a:buFont typeface="Wingdings" panose="05000000000000000000" pitchFamily="2" charset="2"/>
              <a:buChar char=""/>
            </a:pPr>
            <a:r>
              <a:rPr lang="en-GB" sz="5600" dirty="0"/>
              <a:t>30 billboards for PAs boundary demarcation designed  and planted in the PAs  in collaboration with communities </a:t>
            </a:r>
            <a:endParaRPr lang="fr-CA" sz="5600" dirty="0"/>
          </a:p>
          <a:p>
            <a:pPr algn="just">
              <a:buFont typeface="Wingdings" panose="05000000000000000000" pitchFamily="2" charset="2"/>
              <a:buChar char="§"/>
            </a:pPr>
            <a:r>
              <a:rPr lang="en-GB" sz="5600" dirty="0"/>
              <a:t> </a:t>
            </a:r>
            <a:r>
              <a:rPr lang="en-GB" sz="5600" dirty="0">
                <a:ea typeface="TimesNewRomanPSMT"/>
                <a:cs typeface="Arial" panose="020B0604020202020204" pitchFamily="34" charset="0"/>
              </a:rPr>
              <a:t>01 draft text (Ministerial Order) taking into consideration Biodiversity, HCV, HCS and climate changes in ESIAs Studies developed .</a:t>
            </a:r>
          </a:p>
          <a:p>
            <a:pPr lvl="0">
              <a:buFont typeface="Wingdings" panose="05000000000000000000" pitchFamily="2" charset="2"/>
              <a:buChar char=""/>
            </a:pPr>
            <a:endParaRPr lang="fr-CA" sz="5600" dirty="0"/>
          </a:p>
          <a:p>
            <a:endParaRPr lang="fr-CA" dirty="0"/>
          </a:p>
        </p:txBody>
      </p:sp>
      <p:sp>
        <p:nvSpPr>
          <p:cNvPr id="4" name="Title 1">
            <a:extLst>
              <a:ext uri="{FF2B5EF4-FFF2-40B4-BE49-F238E27FC236}">
                <a16:creationId xmlns:a16="http://schemas.microsoft.com/office/drawing/2014/main" id="{DDA8398C-0742-9FDB-1E16-CC56BBAC616F}"/>
              </a:ext>
            </a:extLst>
          </p:cNvPr>
          <p:cNvSpPr>
            <a:spLocks noGrp="1"/>
          </p:cNvSpPr>
          <p:nvPr>
            <p:ph type="title"/>
          </p:nvPr>
        </p:nvSpPr>
        <p:spPr>
          <a:xfrm>
            <a:off x="372140" y="0"/>
            <a:ext cx="8229600" cy="835742"/>
          </a:xfrm>
        </p:spPr>
        <p:txBody>
          <a:bodyPr/>
          <a:lstStyle/>
          <a:p>
            <a:r>
              <a:rPr dirty="0"/>
              <a:t>3. </a:t>
            </a:r>
            <a:r>
              <a:rPr lang="fr-FR" b="1" dirty="0"/>
              <a:t>KEY RESULTS </a:t>
            </a:r>
          </a:p>
        </p:txBody>
      </p:sp>
    </p:spTree>
    <p:extLst>
      <p:ext uri="{BB962C8B-B14F-4D97-AF65-F5344CB8AC3E}">
        <p14:creationId xmlns:p14="http://schemas.microsoft.com/office/powerpoint/2010/main" val="3910321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9A538-F207-4280-1350-14A9CEAA8B28}"/>
              </a:ext>
            </a:extLst>
          </p:cNvPr>
          <p:cNvSpPr>
            <a:spLocks noGrp="1"/>
          </p:cNvSpPr>
          <p:nvPr>
            <p:ph type="title"/>
          </p:nvPr>
        </p:nvSpPr>
        <p:spPr/>
        <p:txBody>
          <a:bodyPr/>
          <a:lstStyle/>
          <a:p>
            <a:r>
              <a:rPr lang="fr-CA" dirty="0"/>
              <a:t>3. </a:t>
            </a:r>
            <a:r>
              <a:rPr lang="fr-CA" b="1" dirty="0"/>
              <a:t>KEY RESULTS </a:t>
            </a:r>
            <a:endParaRPr lang="fr-CA" dirty="0"/>
          </a:p>
        </p:txBody>
      </p:sp>
      <p:sp>
        <p:nvSpPr>
          <p:cNvPr id="3" name="Espace réservé du contenu 2">
            <a:extLst>
              <a:ext uri="{FF2B5EF4-FFF2-40B4-BE49-F238E27FC236}">
                <a16:creationId xmlns:a16="http://schemas.microsoft.com/office/drawing/2014/main" id="{9EE06058-DBC8-A011-2F25-129967FA8E8D}"/>
              </a:ext>
            </a:extLst>
          </p:cNvPr>
          <p:cNvSpPr>
            <a:spLocks noGrp="1"/>
          </p:cNvSpPr>
          <p:nvPr>
            <p:ph idx="1"/>
          </p:nvPr>
        </p:nvSpPr>
        <p:spPr/>
        <p:txBody>
          <a:bodyPr>
            <a:normAutofit fontScale="70000" lnSpcReduction="20000"/>
          </a:bodyPr>
          <a:lstStyle/>
          <a:p>
            <a:pPr algn="just"/>
            <a:r>
              <a:rPr lang="en-GB" dirty="0">
                <a:ea typeface="TimesNewRomanPSMT"/>
                <a:cs typeface="Arial" panose="020B0604020202020204" pitchFamily="34" charset="0"/>
              </a:rPr>
              <a:t>01 guideline on best practices for the treatment of Biodiversity (HCV), Carbon Stocks (HCS), and socio-economic impacts of development and conservation projects</a:t>
            </a:r>
            <a:endParaRPr lang="fr-CA" dirty="0">
              <a:ea typeface="Times New Roman" panose="02020603050405020304" pitchFamily="18" charset="0"/>
              <a:cs typeface="Times New Roman" panose="02020603050405020304" pitchFamily="18" charset="0"/>
            </a:endParaRPr>
          </a:p>
          <a:p>
            <a:pPr lvl="0">
              <a:buFont typeface="Symbol" panose="05050102010706020507" pitchFamily="18" charset="2"/>
              <a:buChar char=""/>
            </a:pPr>
            <a:r>
              <a:rPr lang="en-GB" dirty="0">
                <a:ea typeface="Times New Roman" panose="02020603050405020304" pitchFamily="18" charset="0"/>
                <a:cs typeface="TimesNewRomanPSMT"/>
              </a:rPr>
              <a:t>03 partnership  signed with local NGOs and Civil Societies for the realisation of impact activities in Bayang-Mbo, </a:t>
            </a:r>
            <a:r>
              <a:rPr lang="en-GB" dirty="0" err="1">
                <a:ea typeface="Times New Roman" panose="02020603050405020304" pitchFamily="18" charset="0"/>
                <a:cs typeface="TimesNewRomanPSMT"/>
              </a:rPr>
              <a:t>Bakossi</a:t>
            </a:r>
            <a:r>
              <a:rPr lang="en-GB" dirty="0">
                <a:ea typeface="Times New Roman" panose="02020603050405020304" pitchFamily="18" charset="0"/>
                <a:cs typeface="TimesNewRomanPSMT"/>
              </a:rPr>
              <a:t> and </a:t>
            </a:r>
            <a:r>
              <a:rPr lang="en-GB" dirty="0" err="1">
                <a:ea typeface="Times New Roman" panose="02020603050405020304" pitchFamily="18" charset="0"/>
                <a:cs typeface="TimesNewRomanPSMT"/>
              </a:rPr>
              <a:t>Lebialem</a:t>
            </a:r>
            <a:r>
              <a:rPr lang="en-GB" dirty="0">
                <a:ea typeface="Times New Roman" panose="02020603050405020304" pitchFamily="18" charset="0"/>
                <a:cs typeface="TimesNewRomanPSMT"/>
              </a:rPr>
              <a:t>  Areas</a:t>
            </a:r>
            <a:endParaRPr lang="fr-CA" dirty="0">
              <a:ea typeface="Times New Roman" panose="02020603050405020304" pitchFamily="18" charset="0"/>
              <a:cs typeface="Times New Roman" panose="02020603050405020304" pitchFamily="18" charset="0"/>
            </a:endParaRPr>
          </a:p>
          <a:p>
            <a:pPr lvl="0">
              <a:buFont typeface="Wingdings" panose="05000000000000000000" pitchFamily="2" charset="2"/>
              <a:buChar char=""/>
            </a:pPr>
            <a:r>
              <a:rPr lang="en-GB" dirty="0"/>
              <a:t>designing, development and management of the portal web site for project information sharing (01 Web site, 01 Facebook page, 01 </a:t>
            </a:r>
            <a:r>
              <a:rPr lang="en-GB" dirty="0" err="1"/>
              <a:t>Youtube</a:t>
            </a:r>
            <a:r>
              <a:rPr lang="en-GB" dirty="0"/>
              <a:t> Channel) created and available. </a:t>
            </a:r>
            <a:endParaRPr lang="fr-CA" dirty="0"/>
          </a:p>
          <a:p>
            <a:pPr lvl="0">
              <a:buFont typeface="Wingdings" panose="05000000000000000000" pitchFamily="2" charset="2"/>
              <a:buChar char=""/>
            </a:pPr>
            <a:r>
              <a:rPr lang="en-GB" dirty="0"/>
              <a:t>Edition and dissemination of  newsletters on the project activities </a:t>
            </a:r>
          </a:p>
          <a:p>
            <a:pPr lvl="0">
              <a:buFont typeface="Wingdings" panose="05000000000000000000" pitchFamily="2" charset="2"/>
              <a:buChar char=""/>
            </a:pPr>
            <a:r>
              <a:rPr lang="en-GB" dirty="0"/>
              <a:t>05 Radio spots developed on conservation issues and broadcasted in local radios , more than 30 billboards for PAs demarcation designed  and planted in the PAs boundaries in collaboration with communities </a:t>
            </a:r>
            <a:endParaRPr lang="fr-CA" dirty="0"/>
          </a:p>
          <a:p>
            <a:pPr lvl="0">
              <a:buFont typeface="Wingdings" panose="05000000000000000000" pitchFamily="2" charset="2"/>
              <a:buChar char=""/>
            </a:pPr>
            <a:r>
              <a:rPr lang="en-GB" dirty="0"/>
              <a:t>More than 10 awareness campaigns both local and regional</a:t>
            </a:r>
          </a:p>
          <a:p>
            <a:pPr lvl="0">
              <a:buFont typeface="Wingdings" panose="05000000000000000000" pitchFamily="2" charset="2"/>
              <a:buChar char=""/>
            </a:pPr>
            <a:endParaRPr lang="en-GB" dirty="0"/>
          </a:p>
          <a:p>
            <a:pPr>
              <a:buFont typeface="Wingdings" panose="05000000000000000000" pitchFamily="2" charset="2"/>
              <a:buChar char=""/>
            </a:pPr>
            <a:endParaRPr lang="fr-CA" dirty="0">
              <a:latin typeface="Arial" panose="020B0604020202020204" pitchFamily="34" charset="0"/>
              <a:ea typeface="Times New Roman" panose="02020603050405020304" pitchFamily="18" charset="0"/>
              <a:cs typeface="Times New Roman" panose="02020603050405020304" pitchFamily="18" charset="0"/>
            </a:endParaRPr>
          </a:p>
          <a:p>
            <a:endParaRPr lang="fr-CA" dirty="0"/>
          </a:p>
        </p:txBody>
      </p:sp>
    </p:spTree>
    <p:extLst>
      <p:ext uri="{BB962C8B-B14F-4D97-AF65-F5344CB8AC3E}">
        <p14:creationId xmlns:p14="http://schemas.microsoft.com/office/powerpoint/2010/main" val="365979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D1684BB-A859-98C2-09FC-D454244854DD}"/>
              </a:ext>
            </a:extLst>
          </p:cNvPr>
          <p:cNvPicPr>
            <a:picLocks noChangeAspect="1"/>
          </p:cNvPicPr>
          <p:nvPr/>
        </p:nvPicPr>
        <p:blipFill rotWithShape="1">
          <a:blip r:embed="rId2"/>
          <a:srcRect r="12350"/>
          <a:stretch/>
        </p:blipFill>
        <p:spPr>
          <a:xfrm>
            <a:off x="5423959" y="405848"/>
            <a:ext cx="3674800" cy="3023151"/>
          </a:xfrm>
          <a:prstGeom prst="rect">
            <a:avLst/>
          </a:prstGeom>
        </p:spPr>
      </p:pic>
      <p:pic>
        <p:nvPicPr>
          <p:cNvPr id="5" name="Image 4">
            <a:extLst>
              <a:ext uri="{FF2B5EF4-FFF2-40B4-BE49-F238E27FC236}">
                <a16:creationId xmlns:a16="http://schemas.microsoft.com/office/drawing/2014/main" id="{D52BF44F-5CD8-F38A-B3A6-C65E8393AAA6}"/>
              </a:ext>
            </a:extLst>
          </p:cNvPr>
          <p:cNvPicPr>
            <a:picLocks noChangeAspect="1"/>
          </p:cNvPicPr>
          <p:nvPr/>
        </p:nvPicPr>
        <p:blipFill rotWithShape="1">
          <a:blip r:embed="rId3"/>
          <a:srcRect b="25099"/>
          <a:stretch/>
        </p:blipFill>
        <p:spPr>
          <a:xfrm>
            <a:off x="2699912" y="2493081"/>
            <a:ext cx="3353906" cy="3826203"/>
          </a:xfrm>
          <a:prstGeom prst="rect">
            <a:avLst/>
          </a:prstGeom>
        </p:spPr>
      </p:pic>
      <p:pic>
        <p:nvPicPr>
          <p:cNvPr id="6" name="Image 5">
            <a:extLst>
              <a:ext uri="{FF2B5EF4-FFF2-40B4-BE49-F238E27FC236}">
                <a16:creationId xmlns:a16="http://schemas.microsoft.com/office/drawing/2014/main" id="{1E796993-049E-36A4-8541-2A320B155C4B}"/>
              </a:ext>
            </a:extLst>
          </p:cNvPr>
          <p:cNvPicPr>
            <a:picLocks noChangeAspect="1"/>
          </p:cNvPicPr>
          <p:nvPr/>
        </p:nvPicPr>
        <p:blipFill>
          <a:blip r:embed="rId4"/>
          <a:stretch>
            <a:fillRect/>
          </a:stretch>
        </p:blipFill>
        <p:spPr>
          <a:xfrm>
            <a:off x="2512506" y="0"/>
            <a:ext cx="3962927" cy="2470462"/>
          </a:xfrm>
          <a:prstGeom prst="rect">
            <a:avLst/>
          </a:prstGeom>
        </p:spPr>
      </p:pic>
      <p:pic>
        <p:nvPicPr>
          <p:cNvPr id="8" name="Image 7">
            <a:extLst>
              <a:ext uri="{FF2B5EF4-FFF2-40B4-BE49-F238E27FC236}">
                <a16:creationId xmlns:a16="http://schemas.microsoft.com/office/drawing/2014/main" id="{BE5D8762-97C7-841F-6FC0-F7E3C28C058C}"/>
              </a:ext>
            </a:extLst>
          </p:cNvPr>
          <p:cNvPicPr>
            <a:picLocks noChangeAspect="1"/>
          </p:cNvPicPr>
          <p:nvPr/>
        </p:nvPicPr>
        <p:blipFill>
          <a:blip r:embed="rId5"/>
          <a:stretch>
            <a:fillRect/>
          </a:stretch>
        </p:blipFill>
        <p:spPr>
          <a:xfrm>
            <a:off x="5811276" y="3296133"/>
            <a:ext cx="3389655" cy="3023151"/>
          </a:xfrm>
          <a:prstGeom prst="rect">
            <a:avLst/>
          </a:prstGeom>
        </p:spPr>
      </p:pic>
      <p:pic>
        <p:nvPicPr>
          <p:cNvPr id="9" name="Image 8">
            <a:extLst>
              <a:ext uri="{FF2B5EF4-FFF2-40B4-BE49-F238E27FC236}">
                <a16:creationId xmlns:a16="http://schemas.microsoft.com/office/drawing/2014/main" id="{B0CCBB5E-D656-F65F-6B50-90B0E036CF70}"/>
              </a:ext>
            </a:extLst>
          </p:cNvPr>
          <p:cNvPicPr>
            <a:picLocks noChangeAspect="1"/>
          </p:cNvPicPr>
          <p:nvPr/>
        </p:nvPicPr>
        <p:blipFill rotWithShape="1">
          <a:blip r:embed="rId6"/>
          <a:srcRect t="21646"/>
          <a:stretch/>
        </p:blipFill>
        <p:spPr>
          <a:xfrm>
            <a:off x="-304801" y="0"/>
            <a:ext cx="2730704" cy="1865794"/>
          </a:xfrm>
          <a:prstGeom prst="rect">
            <a:avLst/>
          </a:prstGeom>
        </p:spPr>
      </p:pic>
      <p:pic>
        <p:nvPicPr>
          <p:cNvPr id="10" name="Image 9">
            <a:extLst>
              <a:ext uri="{FF2B5EF4-FFF2-40B4-BE49-F238E27FC236}">
                <a16:creationId xmlns:a16="http://schemas.microsoft.com/office/drawing/2014/main" id="{A13D4DDF-BE39-5B3E-05C6-3A44C73AFB37}"/>
              </a:ext>
            </a:extLst>
          </p:cNvPr>
          <p:cNvPicPr>
            <a:picLocks noChangeAspect="1"/>
          </p:cNvPicPr>
          <p:nvPr/>
        </p:nvPicPr>
        <p:blipFill>
          <a:blip r:embed="rId7"/>
          <a:stretch>
            <a:fillRect/>
          </a:stretch>
        </p:blipFill>
        <p:spPr>
          <a:xfrm>
            <a:off x="-304802" y="1865793"/>
            <a:ext cx="3637528" cy="1968787"/>
          </a:xfrm>
          <a:prstGeom prst="rect">
            <a:avLst/>
          </a:prstGeom>
        </p:spPr>
      </p:pic>
      <p:pic>
        <p:nvPicPr>
          <p:cNvPr id="11" name="Image 10">
            <a:extLst>
              <a:ext uri="{FF2B5EF4-FFF2-40B4-BE49-F238E27FC236}">
                <a16:creationId xmlns:a16="http://schemas.microsoft.com/office/drawing/2014/main" id="{8147DD31-0C96-2711-FB89-B440A6F2846F}"/>
              </a:ext>
            </a:extLst>
          </p:cNvPr>
          <p:cNvPicPr>
            <a:picLocks noChangeAspect="1"/>
          </p:cNvPicPr>
          <p:nvPr/>
        </p:nvPicPr>
        <p:blipFill>
          <a:blip r:embed="rId8"/>
          <a:stretch>
            <a:fillRect/>
          </a:stretch>
        </p:blipFill>
        <p:spPr>
          <a:xfrm>
            <a:off x="-407782" y="3518968"/>
            <a:ext cx="3854081" cy="2800316"/>
          </a:xfrm>
          <a:prstGeom prst="rect">
            <a:avLst/>
          </a:prstGeom>
        </p:spPr>
      </p:pic>
    </p:spTree>
    <p:extLst>
      <p:ext uri="{BB962C8B-B14F-4D97-AF65-F5344CB8AC3E}">
        <p14:creationId xmlns:p14="http://schemas.microsoft.com/office/powerpoint/2010/main" val="2880530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025E103-D12E-1C61-F1B5-2A70FE7DE80A}"/>
              </a:ext>
            </a:extLst>
          </p:cNvPr>
          <p:cNvPicPr>
            <a:picLocks noChangeAspect="1"/>
          </p:cNvPicPr>
          <p:nvPr/>
        </p:nvPicPr>
        <p:blipFill rotWithShape="1">
          <a:blip r:embed="rId2"/>
          <a:srcRect t="11350" r="5228" b="20550"/>
          <a:stretch/>
        </p:blipFill>
        <p:spPr>
          <a:xfrm>
            <a:off x="0" y="76891"/>
            <a:ext cx="3236590" cy="2578977"/>
          </a:xfrm>
          <a:prstGeom prst="rect">
            <a:avLst/>
          </a:prstGeom>
        </p:spPr>
      </p:pic>
      <p:pic>
        <p:nvPicPr>
          <p:cNvPr id="8" name="Image 7">
            <a:extLst>
              <a:ext uri="{FF2B5EF4-FFF2-40B4-BE49-F238E27FC236}">
                <a16:creationId xmlns:a16="http://schemas.microsoft.com/office/drawing/2014/main" id="{C1B3FA0E-E104-67C8-D279-A022211ED4D6}"/>
              </a:ext>
            </a:extLst>
          </p:cNvPr>
          <p:cNvPicPr>
            <a:picLocks noChangeAspect="1"/>
          </p:cNvPicPr>
          <p:nvPr/>
        </p:nvPicPr>
        <p:blipFill rotWithShape="1">
          <a:blip r:embed="rId3"/>
          <a:srcRect t="20740" b="21751"/>
          <a:stretch/>
        </p:blipFill>
        <p:spPr>
          <a:xfrm>
            <a:off x="5688057" y="76890"/>
            <a:ext cx="3363392" cy="2578977"/>
          </a:xfrm>
          <a:prstGeom prst="rect">
            <a:avLst/>
          </a:prstGeom>
        </p:spPr>
      </p:pic>
      <p:pic>
        <p:nvPicPr>
          <p:cNvPr id="9" name="Image 8">
            <a:extLst>
              <a:ext uri="{FF2B5EF4-FFF2-40B4-BE49-F238E27FC236}">
                <a16:creationId xmlns:a16="http://schemas.microsoft.com/office/drawing/2014/main" id="{87583982-7B70-2573-4E0D-B5667413F764}"/>
              </a:ext>
            </a:extLst>
          </p:cNvPr>
          <p:cNvPicPr>
            <a:picLocks noChangeAspect="1"/>
          </p:cNvPicPr>
          <p:nvPr/>
        </p:nvPicPr>
        <p:blipFill rotWithShape="1">
          <a:blip r:embed="rId4"/>
          <a:srcRect t="11986" b="16094"/>
          <a:stretch/>
        </p:blipFill>
        <p:spPr>
          <a:xfrm>
            <a:off x="5725542" y="3429001"/>
            <a:ext cx="3325907" cy="2978946"/>
          </a:xfrm>
          <a:prstGeom prst="rect">
            <a:avLst/>
          </a:prstGeom>
        </p:spPr>
      </p:pic>
      <p:pic>
        <p:nvPicPr>
          <p:cNvPr id="10" name="Image 9">
            <a:extLst>
              <a:ext uri="{FF2B5EF4-FFF2-40B4-BE49-F238E27FC236}">
                <a16:creationId xmlns:a16="http://schemas.microsoft.com/office/drawing/2014/main" id="{74B6B1D7-6655-4ED1-5E8D-C68F05D17943}"/>
              </a:ext>
            </a:extLst>
          </p:cNvPr>
          <p:cNvPicPr>
            <a:picLocks noChangeAspect="1"/>
          </p:cNvPicPr>
          <p:nvPr/>
        </p:nvPicPr>
        <p:blipFill rotWithShape="1">
          <a:blip r:embed="rId5"/>
          <a:srcRect b="33116"/>
          <a:stretch>
            <a:fillRect/>
          </a:stretch>
        </p:blipFill>
        <p:spPr>
          <a:xfrm>
            <a:off x="92551" y="2553475"/>
            <a:ext cx="3325907" cy="2118677"/>
          </a:xfrm>
          <a:prstGeom prst="rect">
            <a:avLst/>
          </a:prstGeom>
        </p:spPr>
      </p:pic>
      <p:pic>
        <p:nvPicPr>
          <p:cNvPr id="12" name="Image 11">
            <a:extLst>
              <a:ext uri="{FF2B5EF4-FFF2-40B4-BE49-F238E27FC236}">
                <a16:creationId xmlns:a16="http://schemas.microsoft.com/office/drawing/2014/main" id="{6B2B4178-3A0A-D59F-E8F5-CE03FEAC040B}"/>
              </a:ext>
            </a:extLst>
          </p:cNvPr>
          <p:cNvPicPr>
            <a:picLocks noChangeAspect="1"/>
          </p:cNvPicPr>
          <p:nvPr/>
        </p:nvPicPr>
        <p:blipFill>
          <a:blip r:embed="rId6"/>
          <a:stretch>
            <a:fillRect/>
          </a:stretch>
        </p:blipFill>
        <p:spPr>
          <a:xfrm>
            <a:off x="-89316" y="3961935"/>
            <a:ext cx="4838298" cy="2849129"/>
          </a:xfrm>
          <a:prstGeom prst="rect">
            <a:avLst/>
          </a:prstGeom>
        </p:spPr>
      </p:pic>
    </p:spTree>
    <p:extLst>
      <p:ext uri="{BB962C8B-B14F-4D97-AF65-F5344CB8AC3E}">
        <p14:creationId xmlns:p14="http://schemas.microsoft.com/office/powerpoint/2010/main" val="3722511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B166CFF5-68D4-69FD-7FC6-F4784BD20DD0}"/>
              </a:ext>
            </a:extLst>
          </p:cNvPr>
          <p:cNvGrpSpPr/>
          <p:nvPr/>
        </p:nvGrpSpPr>
        <p:grpSpPr>
          <a:xfrm>
            <a:off x="3628201" y="2912620"/>
            <a:ext cx="1887597" cy="1032759"/>
            <a:chOff x="-1" y="-68786"/>
            <a:chExt cx="1887597" cy="1032759"/>
          </a:xfrm>
        </p:grpSpPr>
        <p:sp>
          <p:nvSpPr>
            <p:cNvPr id="5" name="Rectangle : avec coin arrondi 4">
              <a:extLst>
                <a:ext uri="{FF2B5EF4-FFF2-40B4-BE49-F238E27FC236}">
                  <a16:creationId xmlns:a16="http://schemas.microsoft.com/office/drawing/2014/main" id="{0EBBBB7B-289D-2E65-F14E-968735380B37}"/>
                </a:ext>
              </a:extLst>
            </p:cNvPr>
            <p:cNvSpPr/>
            <p:nvPr/>
          </p:nvSpPr>
          <p:spPr>
            <a:xfrm rot="16200000">
              <a:off x="427418" y="-496205"/>
              <a:ext cx="1032759" cy="1887597"/>
            </a:xfrm>
            <a:prstGeom prst="round1Rect">
              <a:avLst/>
            </a:prstGeom>
            <a:solidFill>
              <a:srgbClr val="5B9BD5">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6" name="Rectangle : avec coin arrondi 4">
              <a:extLst>
                <a:ext uri="{FF2B5EF4-FFF2-40B4-BE49-F238E27FC236}">
                  <a16:creationId xmlns:a16="http://schemas.microsoft.com/office/drawing/2014/main" id="{A49793C6-5A3A-400B-D792-47749C37BA0A}"/>
                </a:ext>
              </a:extLst>
            </p:cNvPr>
            <p:cNvSpPr txBox="1"/>
            <p:nvPr/>
          </p:nvSpPr>
          <p:spPr>
            <a:xfrm rot="21600000">
              <a:off x="-1" y="-68786"/>
              <a:ext cx="1887597" cy="7745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b="1" kern="1200" dirty="0" err="1">
                  <a:solidFill>
                    <a:schemeClr val="tx1"/>
                  </a:solidFill>
                  <a:latin typeface="Calibri" panose="020F0502020204030204"/>
                  <a:ea typeface="+mn-ea"/>
                  <a:cs typeface="+mn-cs"/>
                </a:rPr>
                <a:t>Private</a:t>
              </a:r>
              <a:r>
                <a:rPr lang="fr-FR" sz="1500" b="1" kern="1200" dirty="0">
                  <a:solidFill>
                    <a:schemeClr val="tx1"/>
                  </a:solidFill>
                  <a:latin typeface="Calibri" panose="020F0502020204030204"/>
                  <a:ea typeface="+mn-ea"/>
                  <a:cs typeface="+mn-cs"/>
                </a:rPr>
                <a:t> </a:t>
              </a:r>
              <a:r>
                <a:rPr lang="fr-FR" sz="1500" b="1" kern="1200" dirty="0" err="1">
                  <a:solidFill>
                    <a:schemeClr val="tx1"/>
                  </a:solidFill>
                  <a:latin typeface="Calibri" panose="020F0502020204030204"/>
                  <a:ea typeface="+mn-ea"/>
                  <a:cs typeface="+mn-cs"/>
                </a:rPr>
                <a:t>Sector</a:t>
              </a:r>
              <a:r>
                <a:rPr lang="fr-FR" sz="1500" b="1" kern="1200" dirty="0">
                  <a:solidFill>
                    <a:schemeClr val="tx1"/>
                  </a:solidFill>
                  <a:latin typeface="Calibri" panose="020F0502020204030204"/>
                  <a:ea typeface="+mn-ea"/>
                  <a:cs typeface="+mn-cs"/>
                </a:rPr>
                <a:t> </a:t>
              </a:r>
              <a:endParaRPr lang="fr-FR" sz="1500" kern="1200" dirty="0">
                <a:solidFill>
                  <a:schemeClr val="tx1"/>
                </a:solidFill>
                <a:latin typeface="Calibri" panose="020F0502020204030204"/>
                <a:ea typeface="+mn-ea"/>
                <a:cs typeface="+mn-cs"/>
              </a:endParaRPr>
            </a:p>
          </p:txBody>
        </p:sp>
      </p:grpSp>
      <p:graphicFrame>
        <p:nvGraphicFramePr>
          <p:cNvPr id="7" name="Diagramme 6">
            <a:extLst>
              <a:ext uri="{FF2B5EF4-FFF2-40B4-BE49-F238E27FC236}">
                <a16:creationId xmlns:a16="http://schemas.microsoft.com/office/drawing/2014/main" id="{AF4CF448-1987-DD3D-0543-1409742BBA82}"/>
              </a:ext>
            </a:extLst>
          </p:cNvPr>
          <p:cNvGraphicFramePr/>
          <p:nvPr>
            <p:extLst>
              <p:ext uri="{D42A27DB-BD31-4B8C-83A1-F6EECF244321}">
                <p14:modId xmlns:p14="http://schemas.microsoft.com/office/powerpoint/2010/main" val="490252774"/>
              </p:ext>
            </p:extLst>
          </p:nvPr>
        </p:nvGraphicFramePr>
        <p:xfrm>
          <a:off x="442453" y="412956"/>
          <a:ext cx="8150942" cy="5683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9235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1390</Words>
  <Application>Microsoft Office PowerPoint</Application>
  <PresentationFormat>Affichage à l'écran (4:3)</PresentationFormat>
  <Paragraphs>128</Paragraphs>
  <Slides>16</Slides>
  <Notes>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16</vt:i4>
      </vt:variant>
    </vt:vector>
  </HeadingPairs>
  <TitlesOfParts>
    <vt:vector size="28" baseType="lpstr">
      <vt:lpstr>Arial</vt:lpstr>
      <vt:lpstr>Arial Black</vt:lpstr>
      <vt:lpstr>Calibri</vt:lpstr>
      <vt:lpstr>Courier New</vt:lpstr>
      <vt:lpstr>Montserrat Bold</vt:lpstr>
      <vt:lpstr>Rockwell</vt:lpstr>
      <vt:lpstr>Source Sans Pro</vt:lpstr>
      <vt:lpstr>Symbol</vt:lpstr>
      <vt:lpstr>Times New Roman</vt:lpstr>
      <vt:lpstr>TimesNewRomanPSMT</vt:lpstr>
      <vt:lpstr>Wingdings</vt:lpstr>
      <vt:lpstr>Office Theme</vt:lpstr>
      <vt:lpstr>  SUSTAINABLE FARMING AND CRITICAL HABITAT CONSERVATION TO ACHIEVE BIODIVERSITY MAINSTREAMING AND PROTECTED AREAS MANAGEMENT EFFECTIVENESS IN WESTERN CAMEROON  – SUFACHAC- (GEF Project ID: 5210/ ADDIS No. 00909) </vt:lpstr>
      <vt:lpstr>1. General Presentation of the Project</vt:lpstr>
      <vt:lpstr>2. Context and justification</vt:lpstr>
      <vt:lpstr>3. KEY RESULTS </vt:lpstr>
      <vt:lpstr>3. KEY RESULTS </vt:lpstr>
      <vt:lpstr>3. KEY RESULTS </vt:lpstr>
      <vt:lpstr>Présentation PowerPoint</vt:lpstr>
      <vt:lpstr>Présentation PowerPoint</vt:lpstr>
      <vt:lpstr>Présentation PowerPoint</vt:lpstr>
      <vt:lpstr>Présentation PowerPoint</vt:lpstr>
      <vt:lpstr>Présentation PowerPoint</vt:lpstr>
      <vt:lpstr>Présentation PowerPoint</vt:lpstr>
      <vt:lpstr>5. Partnerships, collaboration and communication</vt:lpstr>
      <vt:lpstr>6. Difficulties Encountred and Lessons Learnt</vt:lpstr>
      <vt:lpstr>7. Perspectives and recommendations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FEM – Présentation synthétique</dc:title>
  <dc:creator>ZABOYA</dc:creator>
  <dc:description>generated using python-pptx</dc:description>
  <cp:lastModifiedBy>Adèle Zaboya</cp:lastModifiedBy>
  <cp:revision>75</cp:revision>
  <dcterms:created xsi:type="dcterms:W3CDTF">2013-01-27T09:14:00Z</dcterms:created>
  <dcterms:modified xsi:type="dcterms:W3CDTF">2025-08-07T08:45:22Z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07ADF347A95A48D9B42E91CD7ADA1BBA_13</vt:lpwstr>
  </property>
  <property fmtid="{D5CDD505-2E9C-101B-9397-08002B2CF9AE}" pid="3" name="KSOProductBuildVer">
    <vt:lpwstr>1036-12.2.0.21931</vt:lpwstr>
  </property>
</Properties>
</file>