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71" r:id="rId3"/>
    <p:sldId id="293" r:id="rId4"/>
    <p:sldId id="295" r:id="rId5"/>
    <p:sldId id="273" r:id="rId6"/>
    <p:sldId id="272" r:id="rId7"/>
    <p:sldId id="296" r:id="rId8"/>
    <p:sldId id="297" r:id="rId9"/>
    <p:sldId id="258" r:id="rId10"/>
    <p:sldId id="298" r:id="rId11"/>
    <p:sldId id="259" r:id="rId12"/>
    <p:sldId id="284" r:id="rId13"/>
    <p:sldId id="299" r:id="rId14"/>
    <p:sldId id="280" r:id="rId15"/>
    <p:sldId id="281" r:id="rId16"/>
    <p:sldId id="282" r:id="rId17"/>
    <p:sldId id="279" r:id="rId18"/>
    <p:sldId id="301" r:id="rId19"/>
    <p:sldId id="300" r:id="rId20"/>
    <p:sldId id="261" r:id="rId21"/>
    <p:sldId id="276" r:id="rId22"/>
    <p:sldId id="277" r:id="rId23"/>
    <p:sldId id="262" r:id="rId24"/>
    <p:sldId id="264" r:id="rId25"/>
    <p:sldId id="302"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ekine"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8"/>
    <p:restoredTop sz="87324"/>
  </p:normalViewPr>
  <p:slideViewPr>
    <p:cSldViewPr snapToGrid="0" snapToObjects="1" showGuides="1">
      <p:cViewPr varScale="1">
        <p:scale>
          <a:sx n="72" d="100"/>
          <a:sy n="72" d="100"/>
        </p:scale>
        <p:origin x="161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DB7E3-BF24-304A-B093-35FA3C209055}" type="datetimeFigureOut">
              <a:rPr lang="en-US" smtClean="0"/>
              <a:t>8/7/2025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05656-CF58-B545-860D-FE5AB31293A3}" type="slidenum">
              <a:rPr lang="en-US" smtClean="0"/>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05656-CF58-B545-860D-FE5AB31293A3}" type="slidenum">
              <a:rPr lang="en-US" smtClean="0"/>
              <a:t>3</a:t>
            </a:fld>
            <a:endParaRPr lang="en-US"/>
          </a:p>
        </p:txBody>
      </p:sp>
    </p:spTree>
    <p:extLst>
      <p:ext uri="{BB962C8B-B14F-4D97-AF65-F5344CB8AC3E}">
        <p14:creationId xmlns:p14="http://schemas.microsoft.com/office/powerpoint/2010/main" val="144420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05656-CF58-B545-860D-FE5AB31293A3}" type="slidenum">
              <a:rPr lang="en-US" smtClean="0"/>
              <a:t>4</a:t>
            </a:fld>
            <a:endParaRPr lang="en-US"/>
          </a:p>
        </p:txBody>
      </p:sp>
    </p:spTree>
    <p:extLst>
      <p:ext uri="{BB962C8B-B14F-4D97-AF65-F5344CB8AC3E}">
        <p14:creationId xmlns:p14="http://schemas.microsoft.com/office/powerpoint/2010/main" val="190700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05656-CF58-B545-860D-FE5AB31293A3}" type="slidenum">
              <a:rPr lang="en-US" smtClean="0"/>
              <a:t>5</a:t>
            </a:fld>
            <a:endParaRPr lang="en-US"/>
          </a:p>
        </p:txBody>
      </p:sp>
    </p:spTree>
    <p:extLst>
      <p:ext uri="{BB962C8B-B14F-4D97-AF65-F5344CB8AC3E}">
        <p14:creationId xmlns:p14="http://schemas.microsoft.com/office/powerpoint/2010/main" val="175305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05656-CF58-B545-860D-FE5AB31293A3}" type="slidenum">
              <a:rPr lang="en-US" smtClean="0"/>
              <a:t>6</a:t>
            </a:fld>
            <a:endParaRPr lang="en-US"/>
          </a:p>
        </p:txBody>
      </p:sp>
    </p:spTree>
    <p:extLst>
      <p:ext uri="{BB962C8B-B14F-4D97-AF65-F5344CB8AC3E}">
        <p14:creationId xmlns:p14="http://schemas.microsoft.com/office/powerpoint/2010/main" val="1553968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05656-CF58-B545-860D-FE5AB31293A3}" type="slidenum">
              <a:rPr lang="en-US" smtClean="0"/>
              <a:t>8</a:t>
            </a:fld>
            <a:endParaRPr lang="en-US"/>
          </a:p>
        </p:txBody>
      </p:sp>
    </p:spTree>
    <p:extLst>
      <p:ext uri="{BB962C8B-B14F-4D97-AF65-F5344CB8AC3E}">
        <p14:creationId xmlns:p14="http://schemas.microsoft.com/office/powerpoint/2010/main" val="210191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62226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6706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49451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DEDED"/>
          </a:solidFill>
        </p:spPr>
      </p:sp>
      <p:sp>
        <p:nvSpPr>
          <p:cNvPr id="3" name="Shape 1"/>
          <p:cNvSpPr/>
          <p:nvPr/>
        </p:nvSpPr>
        <p:spPr>
          <a:xfrm>
            <a:off x="0" y="0"/>
            <a:ext cx="9144000" cy="6858000"/>
          </a:xfrm>
          <a:prstGeom prst="rect">
            <a:avLst/>
          </a:prstGeom>
          <a:solidFill>
            <a:srgbClr val="FFFFFF"/>
          </a:solidFill>
        </p:spPr>
      </p:sp>
      <p:pic>
        <p:nvPicPr>
          <p:cNvPr id="4" name="Image 0" descr="preencoded.png">
            <a:hlinkClick r:id="rId2"/>
          </p:cNvPr>
          <p:cNvPicPr>
            <a:picLocks noChangeAspect="1"/>
          </p:cNvPicPr>
          <p:nvPr/>
        </p:nvPicPr>
        <p:blipFill>
          <a:blip r:embed="rId3"/>
          <a:stretch>
            <a:fillRect/>
          </a:stretch>
        </p:blipFill>
        <p:spPr>
          <a:xfrm>
            <a:off x="8024510" y="6457950"/>
            <a:ext cx="1076628" cy="3429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753" y="2541940"/>
            <a:ext cx="8825024" cy="1742782"/>
          </a:xfrm>
        </p:spPr>
        <p:txBody>
          <a:bodyPr>
            <a:noAutofit/>
          </a:bodyPr>
          <a:lstStyle/>
          <a:p>
            <a:r>
              <a:rPr lang="fr-FR" sz="2800" b="1" dirty="0"/>
              <a:t>PARTICIPATIVE INTEGRATED ECOSYSTEMS SERVICE </a:t>
            </a:r>
            <a:r>
              <a:rPr lang="fr-FR" sz="2800" b="1" dirty="0" smtClean="0"/>
              <a:t>MANAGEMENT </a:t>
            </a:r>
            <a:r>
              <a:rPr lang="fr-FR" sz="2800" b="1" dirty="0"/>
              <a:t>PLANS FOR BAKASSI POST CONFLICT ECOSYSTEMS </a:t>
            </a:r>
            <a:r>
              <a:rPr lang="fr-FR" sz="2800" b="1" dirty="0" smtClean="0"/>
              <a:t>- PINESMAP-BPCE</a:t>
            </a:r>
            <a:br>
              <a:rPr lang="fr-FR" sz="2800" b="1" dirty="0" smtClean="0"/>
            </a:br>
            <a:r>
              <a:rPr lang="fr-FR" sz="2800" b="1" dirty="0" smtClean="0"/>
              <a:t> PROJECT </a:t>
            </a:r>
            <a:r>
              <a:rPr lang="en-US" sz="2800" b="1" dirty="0" smtClean="0"/>
              <a:t>GEF </a:t>
            </a:r>
            <a:r>
              <a:rPr lang="en-US" sz="2800" b="1" dirty="0"/>
              <a:t>ID: </a:t>
            </a:r>
            <a:r>
              <a:rPr lang="en-US" sz="2800" b="1" dirty="0" smtClean="0"/>
              <a:t>4739</a:t>
            </a:r>
            <a:r>
              <a:rPr lang="fr-FR" sz="2800" b="1" dirty="0" smtClean="0"/>
              <a:t> </a:t>
            </a:r>
            <a:endParaRPr lang="fr-FR" sz="2800" b="1" dirty="0"/>
          </a:p>
        </p:txBody>
      </p:sp>
      <p:sp>
        <p:nvSpPr>
          <p:cNvPr id="3" name="Subtitle 2"/>
          <p:cNvSpPr>
            <a:spLocks noGrp="1"/>
          </p:cNvSpPr>
          <p:nvPr>
            <p:ph type="subTitle" idx="1"/>
          </p:nvPr>
        </p:nvSpPr>
        <p:spPr>
          <a:xfrm>
            <a:off x="5635256" y="4422748"/>
            <a:ext cx="3508743" cy="1276106"/>
          </a:xfrm>
        </p:spPr>
        <p:txBody>
          <a:bodyPr>
            <a:normAutofit fontScale="77500" lnSpcReduction="20000"/>
          </a:bodyPr>
          <a:lstStyle/>
          <a:p>
            <a:pPr algn="l"/>
            <a:r>
              <a:rPr lang="fr-FR" sz="2600" b="1" dirty="0" smtClean="0">
                <a:solidFill>
                  <a:schemeClr val="tx1"/>
                </a:solidFill>
              </a:rPr>
              <a:t>Dr. WASSOUNI</a:t>
            </a:r>
          </a:p>
          <a:p>
            <a:pPr algn="l"/>
            <a:r>
              <a:rPr lang="fr-FR" sz="2600" b="1" i="1" dirty="0" smtClean="0">
                <a:solidFill>
                  <a:schemeClr val="tx1"/>
                </a:solidFill>
              </a:rPr>
              <a:t>Project National </a:t>
            </a:r>
            <a:r>
              <a:rPr lang="fr-FR" sz="2600" b="1" i="1" dirty="0" err="1" smtClean="0">
                <a:solidFill>
                  <a:schemeClr val="tx1"/>
                </a:solidFill>
              </a:rPr>
              <a:t>Director</a:t>
            </a:r>
            <a:r>
              <a:rPr lang="fr-FR" sz="2600" b="1" i="1" dirty="0" smtClean="0">
                <a:solidFill>
                  <a:schemeClr val="tx1"/>
                </a:solidFill>
              </a:rPr>
              <a:t> </a:t>
            </a:r>
            <a:r>
              <a:rPr lang="fr-FR" sz="2600" b="1" i="1" dirty="0" err="1" smtClean="0">
                <a:solidFill>
                  <a:schemeClr val="tx1"/>
                </a:solidFill>
              </a:rPr>
              <a:t>wassouni.amadou</a:t>
            </a:r>
            <a:r>
              <a:rPr lang="en-US" sz="2600" b="1" i="1" dirty="0" smtClean="0">
                <a:solidFill>
                  <a:schemeClr val="tx1"/>
                </a:solidFill>
              </a:rPr>
              <a:t>@yahoo.fr</a:t>
            </a:r>
          </a:p>
          <a:p>
            <a:pPr algn="l"/>
            <a:r>
              <a:rPr lang="en-US" sz="2600" b="1" i="1" dirty="0" err="1" smtClean="0">
                <a:solidFill>
                  <a:schemeClr val="tx1"/>
                </a:solidFill>
              </a:rPr>
              <a:t>Yaounde</a:t>
            </a:r>
            <a:endParaRPr sz="2800" b="1" i="1" dirty="0">
              <a:solidFill>
                <a:schemeClr val="tx1"/>
              </a:solidFill>
            </a:endParaRPr>
          </a:p>
        </p:txBody>
      </p:sp>
      <p:pic>
        <p:nvPicPr>
          <p:cNvPr id="1026" name="Picture 2" descr="Ministère de l'Environnement, de la Protection de la Nature et du  Développement Durable (Cameroun) | ReS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6" y="10625"/>
            <a:ext cx="1204184" cy="1364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EN DES AGENCES, DES DIRECTIVES ET DES PROCÉDURES EN MATIÈRE DE  BIOSÉCURITÉ"/>
          <p:cNvPicPr>
            <a:picLocks noChangeAspect="1" noChangeArrowheads="1"/>
          </p:cNvPicPr>
          <p:nvPr/>
        </p:nvPicPr>
        <p:blipFill rotWithShape="1">
          <a:blip r:embed="rId3">
            <a:extLst>
              <a:ext uri="{28A0092B-C50C-407E-A947-70E740481C1C}">
                <a14:useLocalDpi xmlns:a14="http://schemas.microsoft.com/office/drawing/2010/main" val="0"/>
              </a:ext>
            </a:extLst>
          </a:blip>
          <a:srcRect b="9834"/>
          <a:stretch/>
        </p:blipFill>
        <p:spPr bwMode="auto">
          <a:xfrm>
            <a:off x="8581" y="5378505"/>
            <a:ext cx="1309670" cy="146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F Logo | G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056" y="0"/>
            <a:ext cx="2945944" cy="1319079"/>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318975" y="1475900"/>
            <a:ext cx="8825024" cy="766936"/>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fr-FR" sz="2000" b="1" i="1" dirty="0" smtClean="0">
                <a:solidFill>
                  <a:srgbClr val="FF0000"/>
                </a:solidFill>
              </a:rPr>
              <a:t>TABLE RONDE NATIONALE DES PROJETS EN COURS, FINANCES PAR LE FEM AU CAMEROUN</a:t>
            </a:r>
          </a:p>
          <a:p>
            <a:r>
              <a:rPr lang="fr-FR" sz="2000" b="1" i="1" dirty="0" smtClean="0">
                <a:solidFill>
                  <a:srgbClr val="FF0000"/>
                </a:solidFill>
              </a:rPr>
              <a:t>07 août 2025, Franco Hôtel, Yaoundé</a:t>
            </a:r>
            <a:endParaRPr lang="fr-FR" sz="2000" b="1" i="1" dirty="0">
              <a:solidFill>
                <a:srgbClr val="FF0000"/>
              </a:solidFill>
            </a:endParaRPr>
          </a:p>
        </p:txBody>
      </p:sp>
      <p:pic>
        <p:nvPicPr>
          <p:cNvPr id="11" name="Image 10"/>
          <p:cNvPicPr/>
          <p:nvPr/>
        </p:nvPicPr>
        <p:blipFill>
          <a:blip r:embed="rId5">
            <a:clrChange>
              <a:clrFrom>
                <a:srgbClr val="FFFFFF"/>
              </a:clrFrom>
              <a:clrTo>
                <a:srgbClr val="FFFFFF">
                  <a:alpha val="0"/>
                </a:srgbClr>
              </a:clrTo>
            </a:clrChange>
          </a:blip>
          <a:srcRect/>
          <a:stretch>
            <a:fillRect/>
          </a:stretch>
        </p:blipFill>
        <p:spPr bwMode="auto">
          <a:xfrm>
            <a:off x="3678865" y="5805377"/>
            <a:ext cx="2158409" cy="1052623"/>
          </a:xfrm>
          <a:prstGeom prst="rect">
            <a:avLst/>
          </a:prstGeom>
          <a:noFill/>
          <a:ln w="9525">
            <a:noFill/>
            <a:miter lim="800000"/>
            <a:headEnd/>
            <a:tailEnd/>
          </a:ln>
        </p:spPr>
      </p:pic>
      <p:pic>
        <p:nvPicPr>
          <p:cNvPr id="13" name="Image 12"/>
          <p:cNvPicPr/>
          <p:nvPr/>
        </p:nvPicPr>
        <p:blipFill>
          <a:blip r:embed="rId6">
            <a:extLst>
              <a:ext uri="{28A0092B-C50C-407E-A947-70E740481C1C}">
                <a14:useLocalDpi xmlns:a14="http://schemas.microsoft.com/office/drawing/2010/main" val="0"/>
              </a:ext>
            </a:extLst>
          </a:blip>
          <a:srcRect/>
          <a:stretch>
            <a:fillRect/>
          </a:stretch>
        </p:blipFill>
        <p:spPr bwMode="auto">
          <a:xfrm>
            <a:off x="7925736" y="5698854"/>
            <a:ext cx="1218263" cy="1124221"/>
          </a:xfrm>
          <a:prstGeom prst="rect">
            <a:avLst/>
          </a:prstGeom>
          <a:noFill/>
          <a:ln>
            <a:noFill/>
          </a:ln>
        </p:spPr>
      </p:pic>
      <p:sp>
        <p:nvSpPr>
          <p:cNvPr id="4" name="ZoneTexte 3"/>
          <p:cNvSpPr txBox="1"/>
          <p:nvPr/>
        </p:nvSpPr>
        <p:spPr>
          <a:xfrm>
            <a:off x="5635256" y="5698854"/>
            <a:ext cx="1913860" cy="369332"/>
          </a:xfrm>
          <a:prstGeom prst="rect">
            <a:avLst/>
          </a:prstGeom>
          <a:noFill/>
        </p:spPr>
        <p:txBody>
          <a:bodyPr wrap="square" rtlCol="0">
            <a:spAutoFit/>
          </a:bodyPr>
          <a:lstStyle/>
          <a:p>
            <a:r>
              <a:rPr lang="en-GB" b="1" i="1" dirty="0"/>
              <a:t>| </a:t>
            </a:r>
            <a:r>
              <a:rPr lang="en-US" b="1" i="1" dirty="0"/>
              <a:t>07/08/2025 </a:t>
            </a:r>
            <a:r>
              <a:rPr lang="en-GB" b="1" i="1" dirty="0"/>
              <a: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1" y="119496"/>
            <a:ext cx="8530766" cy="656682"/>
          </a:xfrm>
        </p:spPr>
        <p:txBody>
          <a:bodyPr>
            <a:normAutofit/>
          </a:bodyPr>
          <a:lstStyle/>
          <a:p>
            <a:r>
              <a:rPr sz="3200" b="1" dirty="0"/>
              <a:t>2. </a:t>
            </a:r>
            <a:r>
              <a:rPr lang="fr-FR" sz="3200" b="1" dirty="0" smtClean="0"/>
              <a:t>Contexte</a:t>
            </a:r>
            <a:r>
              <a:rPr sz="3200" b="1" dirty="0" smtClean="0"/>
              <a:t> </a:t>
            </a:r>
            <a:r>
              <a:rPr sz="3200" b="1" dirty="0"/>
              <a:t>et </a:t>
            </a:r>
            <a:r>
              <a:rPr lang="fr-FR" sz="3200" b="1" dirty="0" smtClean="0"/>
              <a:t>justification (2/2)</a:t>
            </a:r>
            <a:endParaRPr lang="fr-FR" sz="3200" b="1" dirty="0"/>
          </a:p>
        </p:txBody>
      </p:sp>
      <p:sp>
        <p:nvSpPr>
          <p:cNvPr id="5" name="Espace réservé du contenu 4"/>
          <p:cNvSpPr>
            <a:spLocks noGrp="1"/>
          </p:cNvSpPr>
          <p:nvPr>
            <p:ph idx="1"/>
          </p:nvPr>
        </p:nvSpPr>
        <p:spPr>
          <a:xfrm>
            <a:off x="287079" y="1105786"/>
            <a:ext cx="8623005" cy="5401340"/>
          </a:xfrm>
        </p:spPr>
        <p:txBody>
          <a:bodyPr>
            <a:normAutofit fontScale="62500" lnSpcReduction="20000"/>
          </a:bodyPr>
          <a:lstStyle/>
          <a:p>
            <a:pPr marL="0" indent="0">
              <a:buNone/>
            </a:pPr>
            <a:r>
              <a:rPr lang="fr-FR" dirty="0"/>
              <a:t>Le projet PINESMAP-BPCE contribue aux 5 objectifs stratégiques </a:t>
            </a:r>
            <a:r>
              <a:rPr lang="fr-FR" dirty="0" smtClean="0"/>
              <a:t>de la biodiversité suivants </a:t>
            </a:r>
            <a:r>
              <a:rPr lang="fr-FR" dirty="0"/>
              <a:t>: </a:t>
            </a:r>
          </a:p>
          <a:p>
            <a:endParaRPr lang="fr-FR" dirty="0"/>
          </a:p>
          <a:p>
            <a:pPr algn="just"/>
            <a:r>
              <a:rPr lang="fr-FR" dirty="0"/>
              <a:t>(1) </a:t>
            </a:r>
            <a:r>
              <a:rPr lang="fr-FR" b="1" dirty="0"/>
              <a:t>Traiter les causes sous-jacentes de la perte de biodiversité </a:t>
            </a:r>
            <a:r>
              <a:rPr lang="fr-FR" dirty="0"/>
              <a:t>en intégrant la biodiversité au sein du planning du gouvernement et de la société</a:t>
            </a:r>
            <a:r>
              <a:rPr lang="fr-FR" dirty="0" smtClean="0"/>
              <a:t>.</a:t>
            </a:r>
          </a:p>
          <a:p>
            <a:pPr algn="just"/>
            <a:endParaRPr lang="fr-FR" dirty="0"/>
          </a:p>
          <a:p>
            <a:pPr algn="just"/>
            <a:r>
              <a:rPr lang="fr-FR" dirty="0"/>
              <a:t>(</a:t>
            </a:r>
            <a:r>
              <a:rPr lang="fr-FR" b="1" dirty="0"/>
              <a:t>2) Réduire les pressions directes sur la biodiversité et promouvoir une utilisation durable</a:t>
            </a:r>
            <a:r>
              <a:rPr lang="fr-FR" dirty="0"/>
              <a:t>. </a:t>
            </a:r>
            <a:endParaRPr lang="fr-FR" dirty="0" smtClean="0"/>
          </a:p>
          <a:p>
            <a:pPr algn="just"/>
            <a:endParaRPr lang="fr-FR" dirty="0"/>
          </a:p>
          <a:p>
            <a:pPr algn="just"/>
            <a:r>
              <a:rPr lang="fr-FR" dirty="0"/>
              <a:t>(3) Améliorer l'état de la biodiversité en sauvegardant les écosystèmes, les espèces et la diversité génétique</a:t>
            </a:r>
            <a:r>
              <a:rPr lang="fr-FR" dirty="0" smtClean="0"/>
              <a:t>.</a:t>
            </a:r>
          </a:p>
          <a:p>
            <a:pPr algn="just"/>
            <a:endParaRPr lang="fr-FR" dirty="0"/>
          </a:p>
          <a:p>
            <a:pPr algn="just"/>
            <a:r>
              <a:rPr lang="fr-FR" dirty="0"/>
              <a:t>(4) Améliorer les avantages pour tous de la biodiversité et des services écosystémiques. </a:t>
            </a:r>
            <a:endParaRPr lang="fr-FR" dirty="0" smtClean="0"/>
          </a:p>
          <a:p>
            <a:pPr algn="just"/>
            <a:endParaRPr lang="fr-FR" dirty="0"/>
          </a:p>
          <a:p>
            <a:pPr algn="just"/>
            <a:r>
              <a:rPr lang="fr-FR" dirty="0"/>
              <a:t>(5) Améliorer la mise en œuvre grâce à la planification participative, à la gestion des connaissances et au renforcement des capacités. </a:t>
            </a:r>
          </a:p>
          <a:p>
            <a:endParaRPr lang="en-US" dirty="0"/>
          </a:p>
        </p:txBody>
      </p:sp>
    </p:spTree>
    <p:extLst>
      <p:ext uri="{BB962C8B-B14F-4D97-AF65-F5344CB8AC3E}">
        <p14:creationId xmlns:p14="http://schemas.microsoft.com/office/powerpoint/2010/main" val="3344644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46" y="62706"/>
            <a:ext cx="6537960" cy="903288"/>
          </a:xfrm>
        </p:spPr>
        <p:txBody>
          <a:bodyPr>
            <a:normAutofit fontScale="90000"/>
          </a:bodyPr>
          <a:lstStyle/>
          <a:p>
            <a:r>
              <a:rPr dirty="0"/>
              <a:t>3. </a:t>
            </a:r>
            <a:r>
              <a:rPr lang="fr-FR" b="1" dirty="0" smtClean="0"/>
              <a:t>Résultats</a:t>
            </a:r>
            <a:r>
              <a:rPr b="1" dirty="0" smtClean="0"/>
              <a:t> </a:t>
            </a:r>
            <a:r>
              <a:rPr lang="nl-NL" b="1" dirty="0"/>
              <a:t>c</a:t>
            </a:r>
            <a:r>
              <a:rPr lang="fr-FR" b="1" dirty="0" smtClean="0"/>
              <a:t>lés</a:t>
            </a:r>
            <a:r>
              <a:rPr b="1" dirty="0" smtClean="0"/>
              <a:t> </a:t>
            </a:r>
            <a:r>
              <a:rPr lang="fr-FR" b="1" dirty="0" smtClean="0"/>
              <a:t>atteints (1/3)</a:t>
            </a:r>
            <a:endParaRPr lang="fr-FR" b="1" dirty="0"/>
          </a:p>
        </p:txBody>
      </p:sp>
      <p:sp>
        <p:nvSpPr>
          <p:cNvPr id="3" name="Content Placeholder 2"/>
          <p:cNvSpPr>
            <a:spLocks noGrp="1"/>
          </p:cNvSpPr>
          <p:nvPr>
            <p:ph idx="1"/>
          </p:nvPr>
        </p:nvSpPr>
        <p:spPr>
          <a:xfrm>
            <a:off x="265814" y="1153633"/>
            <a:ext cx="8612372" cy="5023883"/>
          </a:xfrm>
        </p:spPr>
        <p:txBody>
          <a:bodyPr>
            <a:noAutofit/>
          </a:bodyPr>
          <a:lstStyle/>
          <a:p>
            <a:pPr>
              <a:lnSpc>
                <a:spcPct val="200000"/>
              </a:lnSpc>
              <a:buFont typeface="Wingdings" panose="05000000000000000000" pitchFamily="2" charset="2"/>
              <a:buChar char="v"/>
            </a:pPr>
            <a:r>
              <a:rPr lang="en-US" altLang="fr-FR" sz="2400" b="1" dirty="0" smtClean="0">
                <a:sym typeface="+mn-ea"/>
              </a:rPr>
              <a:t>Différentes composantes du </a:t>
            </a:r>
            <a:r>
              <a:rPr lang="en-US" altLang="fr-FR" sz="2400" b="1" dirty="0" err="1" smtClean="0">
                <a:sym typeface="+mn-ea"/>
              </a:rPr>
              <a:t>Projet</a:t>
            </a:r>
            <a:endParaRPr lang="en-US" altLang="fr-FR" sz="2400" b="1" dirty="0" smtClean="0">
              <a:sym typeface="+mn-ea"/>
            </a:endParaRPr>
          </a:p>
          <a:p>
            <a:endParaRPr lang="en-US" sz="2000" dirty="0"/>
          </a:p>
          <a:p>
            <a:pPr marL="819150" indent="-457200">
              <a:buAutoNum type="arabicParenBoth"/>
            </a:pPr>
            <a:r>
              <a:rPr lang="fr-FR" sz="2000" dirty="0" smtClean="0"/>
              <a:t>Renforcement </a:t>
            </a:r>
            <a:r>
              <a:rPr lang="fr-FR" sz="2000" dirty="0"/>
              <a:t>des capacités institutionnelles et des parties prenantes pour pouvoir s'engager dans le développement et la mise en </a:t>
            </a:r>
            <a:r>
              <a:rPr lang="fr-FR" sz="2000" dirty="0" smtClean="0"/>
              <a:t>œuvre </a:t>
            </a:r>
            <a:r>
              <a:rPr lang="fr-FR" sz="2000" dirty="0"/>
              <a:t>de l'IESMP. </a:t>
            </a:r>
            <a:endParaRPr lang="fr-FR" sz="2000" dirty="0" smtClean="0"/>
          </a:p>
          <a:p>
            <a:pPr marL="819150" indent="-457200">
              <a:buAutoNum type="arabicParenBoth"/>
            </a:pPr>
            <a:endParaRPr lang="fr-FR" sz="2000" dirty="0"/>
          </a:p>
          <a:p>
            <a:pPr marL="819150" indent="-457200">
              <a:buFont typeface="Arial" panose="020B0604020202020204"/>
              <a:buAutoNum type="arabicParenBoth"/>
            </a:pPr>
            <a:r>
              <a:rPr lang="fr-FR" sz="2000" dirty="0" smtClean="0"/>
              <a:t>Développement </a:t>
            </a:r>
            <a:r>
              <a:rPr lang="fr-FR" sz="2000" dirty="0"/>
              <a:t>participatif et inclusif et mise en </a:t>
            </a:r>
            <a:r>
              <a:rPr lang="fr-FR" sz="2000" dirty="0" smtClean="0"/>
              <a:t>œuvre </a:t>
            </a:r>
            <a:r>
              <a:rPr lang="fr-FR" sz="2000" dirty="0"/>
              <a:t>de l'IESMP. </a:t>
            </a:r>
          </a:p>
          <a:p>
            <a:pPr marL="0" indent="361950">
              <a:buNone/>
            </a:pPr>
            <a:endParaRPr lang="fr-FR" sz="2000" dirty="0"/>
          </a:p>
          <a:p>
            <a:pPr marL="819150" indent="-457200">
              <a:buFont typeface="Arial" panose="020B0604020202020204"/>
              <a:buAutoNum type="arabicParenBoth"/>
            </a:pPr>
            <a:r>
              <a:rPr lang="fr-FR" sz="2000" dirty="0" smtClean="0"/>
              <a:t>Gestion </a:t>
            </a:r>
            <a:r>
              <a:rPr lang="fr-FR" sz="2000" dirty="0"/>
              <a:t>des connaissances, suivi et évaluation </a:t>
            </a:r>
          </a:p>
          <a:p>
            <a:endParaRPr lang="en-US" sz="2000" dirty="0"/>
          </a:p>
          <a:p>
            <a:pPr marL="0" indent="0">
              <a:lnSpc>
                <a:spcPct val="200000"/>
              </a:lnSpc>
              <a:buNone/>
            </a:pPr>
            <a:endParaRPr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16139"/>
            <a:ext cx="6537960" cy="661307"/>
          </a:xfrm>
        </p:spPr>
        <p:txBody>
          <a:bodyPr>
            <a:normAutofit/>
          </a:bodyPr>
          <a:lstStyle/>
          <a:p>
            <a:pPr algn="l"/>
            <a:r>
              <a:rPr sz="3200" dirty="0"/>
              <a:t>3. </a:t>
            </a:r>
            <a:r>
              <a:rPr lang="en-US" sz="3200" b="1" dirty="0" err="1" smtClean="0"/>
              <a:t>Résultats</a:t>
            </a:r>
            <a:r>
              <a:rPr lang="en-US" sz="3200" b="1" dirty="0" smtClean="0"/>
              <a:t> </a:t>
            </a:r>
            <a:r>
              <a:rPr lang="en-US" sz="3200" b="1" dirty="0" err="1" smtClean="0"/>
              <a:t>clés</a:t>
            </a:r>
            <a:r>
              <a:rPr lang="en-US" sz="3200" b="1" dirty="0" smtClean="0"/>
              <a:t> (2/3)</a:t>
            </a:r>
            <a:endParaRPr lang="fr-FR" sz="3200" b="1" dirty="0"/>
          </a:p>
        </p:txBody>
      </p:sp>
      <p:sp>
        <p:nvSpPr>
          <p:cNvPr id="3" name="Content Placeholder 2"/>
          <p:cNvSpPr>
            <a:spLocks noGrp="1"/>
          </p:cNvSpPr>
          <p:nvPr>
            <p:ph idx="1"/>
          </p:nvPr>
        </p:nvSpPr>
        <p:spPr>
          <a:xfrm>
            <a:off x="139337" y="890096"/>
            <a:ext cx="8821783" cy="5872211"/>
          </a:xfrm>
        </p:spPr>
        <p:txBody>
          <a:bodyPr>
            <a:noAutofit/>
          </a:bodyPr>
          <a:lstStyle/>
          <a:p>
            <a:pPr marL="457200" lvl="1" indent="-457200" algn="just">
              <a:spcBef>
                <a:spcPts val="0"/>
              </a:spcBef>
              <a:buFont typeface="+mj-lt"/>
              <a:buAutoNum type="arabicParenR"/>
            </a:pPr>
            <a:r>
              <a:rPr lang="fr-FR" sz="2400" b="1" dirty="0" smtClean="0"/>
              <a:t>Processus </a:t>
            </a:r>
            <a:r>
              <a:rPr lang="fr-FR" sz="2400" b="1" dirty="0"/>
              <a:t>de classement officiel </a:t>
            </a:r>
            <a:r>
              <a:rPr lang="fr-FR" sz="2400" b="1" dirty="0" smtClean="0"/>
              <a:t>pour la création </a:t>
            </a:r>
            <a:r>
              <a:rPr lang="fr-FR" sz="2400" b="1" dirty="0"/>
              <a:t>d'un parc national de mangrove </a:t>
            </a:r>
            <a:r>
              <a:rPr lang="fr-FR" sz="2400" b="1" dirty="0" smtClean="0"/>
              <a:t>(PA de </a:t>
            </a:r>
            <a:r>
              <a:rPr lang="fr-FR" sz="2400" b="1" dirty="0" err="1" smtClean="0"/>
              <a:t>Ndongore</a:t>
            </a:r>
            <a:r>
              <a:rPr lang="fr-FR" sz="2400" b="1" dirty="0" smtClean="0"/>
              <a:t>)</a:t>
            </a:r>
            <a:r>
              <a:rPr lang="fr-FR" sz="2400" dirty="0" smtClean="0"/>
              <a:t> </a:t>
            </a:r>
            <a:r>
              <a:rPr lang="fr-FR" sz="2400" dirty="0" smtClean="0"/>
              <a:t>lancé, avec </a:t>
            </a:r>
            <a:r>
              <a:rPr lang="fr-FR" sz="2400" dirty="0"/>
              <a:t>l'élaboration et la signature d'une </a:t>
            </a:r>
            <a:r>
              <a:rPr lang="fr-FR" sz="2400" b="1" dirty="0"/>
              <a:t>nouvelle note technique </a:t>
            </a:r>
            <a:r>
              <a:rPr lang="fr-FR" sz="2400" dirty="0"/>
              <a:t>et </a:t>
            </a:r>
            <a:r>
              <a:rPr lang="fr-FR" sz="2400" b="1" dirty="0"/>
              <a:t>d'un </a:t>
            </a:r>
            <a:r>
              <a:rPr lang="fr-FR" sz="2400" b="1" dirty="0" smtClean="0"/>
              <a:t>avis au </a:t>
            </a:r>
            <a:r>
              <a:rPr lang="fr-FR" sz="2400" b="1" dirty="0"/>
              <a:t>public</a:t>
            </a:r>
            <a:r>
              <a:rPr lang="fr-FR" sz="2400" dirty="0"/>
              <a:t>, la publication et la sensibilisation des communautés sur les nouvelles NT/AP, ainsi que la sensibilisation des élites et des autorités traditionnelles sur le </a:t>
            </a:r>
            <a:r>
              <a:rPr lang="fr-FR" sz="2400" dirty="0" smtClean="0"/>
              <a:t>processus.</a:t>
            </a:r>
          </a:p>
          <a:p>
            <a:pPr marL="457200" lvl="1" indent="-457200" algn="just">
              <a:spcBef>
                <a:spcPts val="0"/>
              </a:spcBef>
              <a:buFont typeface="+mj-lt"/>
              <a:buAutoNum type="arabicParenR"/>
            </a:pPr>
            <a:endParaRPr lang="fr-FR" sz="2400" dirty="0"/>
          </a:p>
          <a:p>
            <a:pPr marL="457200" lvl="1" indent="-457200" algn="just">
              <a:spcBef>
                <a:spcPts val="0"/>
              </a:spcBef>
              <a:buFont typeface="+mj-lt"/>
              <a:buAutoNum type="arabicParenR"/>
            </a:pPr>
            <a:r>
              <a:rPr lang="fr-FR" sz="2400" b="1" dirty="0" smtClean="0"/>
              <a:t>Plan </a:t>
            </a:r>
            <a:r>
              <a:rPr lang="fr-FR" sz="2400" b="1" dirty="0"/>
              <a:t>d'atténuation des risques de conflits et de catastrophes </a:t>
            </a:r>
            <a:r>
              <a:rPr lang="fr-FR" sz="2400" dirty="0"/>
              <a:t>pour les multiples utilisations concurrentes des terres et des ressources naturelles de la péninsule de </a:t>
            </a:r>
            <a:r>
              <a:rPr lang="fr-FR" sz="2400" dirty="0" err="1" smtClean="0"/>
              <a:t>Bakassi</a:t>
            </a:r>
            <a:r>
              <a:rPr lang="fr-FR" sz="2400" dirty="0" smtClean="0"/>
              <a:t> élaboré.</a:t>
            </a:r>
          </a:p>
          <a:p>
            <a:pPr marL="457200" lvl="1" indent="-457200" algn="just">
              <a:spcBef>
                <a:spcPts val="0"/>
              </a:spcBef>
              <a:buFont typeface="+mj-lt"/>
              <a:buAutoNum type="arabicParenR"/>
            </a:pPr>
            <a:endParaRPr lang="fr-FR" sz="2400" dirty="0"/>
          </a:p>
          <a:p>
            <a:pPr marL="457200" lvl="1" indent="-457200" algn="just">
              <a:spcBef>
                <a:spcPts val="0"/>
              </a:spcBef>
              <a:buFont typeface="+mj-lt"/>
              <a:buAutoNum type="arabicParenR"/>
            </a:pPr>
            <a:r>
              <a:rPr lang="fr-FR" sz="2400" dirty="0" smtClean="0"/>
              <a:t>Sensibilisation </a:t>
            </a:r>
            <a:r>
              <a:rPr lang="fr-FR" sz="2400" dirty="0"/>
              <a:t>et renforcement des capacités de la population locale, des ministères sectoriels et du BIR sur des thématiques clés (risques de catastrophes et zonage foncier, gestion des ressources de mangrove, cadre réglementaire en place pour la gestion des mangroves et autres ressources forestières</a:t>
            </a:r>
            <a:r>
              <a:rPr lang="fr-FR" sz="2400" dirty="0" smtClean="0"/>
              <a:t>).</a:t>
            </a:r>
          </a:p>
        </p:txBody>
      </p:sp>
    </p:spTree>
    <p:extLst>
      <p:ext uri="{BB962C8B-B14F-4D97-AF65-F5344CB8AC3E}">
        <p14:creationId xmlns:p14="http://schemas.microsoft.com/office/powerpoint/2010/main" val="1315356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122464"/>
            <a:ext cx="6537960" cy="661307"/>
          </a:xfrm>
        </p:spPr>
        <p:txBody>
          <a:bodyPr>
            <a:normAutofit/>
          </a:bodyPr>
          <a:lstStyle/>
          <a:p>
            <a:pPr algn="l"/>
            <a:r>
              <a:rPr sz="3200" dirty="0"/>
              <a:t>3. </a:t>
            </a:r>
            <a:r>
              <a:rPr lang="en-US" sz="3200" b="1" dirty="0" err="1" smtClean="0"/>
              <a:t>Résultats</a:t>
            </a:r>
            <a:r>
              <a:rPr lang="en-US" sz="3200" b="1" dirty="0" smtClean="0"/>
              <a:t> </a:t>
            </a:r>
            <a:r>
              <a:rPr lang="en-US" sz="3200" b="1" dirty="0" err="1" smtClean="0"/>
              <a:t>clés</a:t>
            </a:r>
            <a:r>
              <a:rPr lang="en-US" sz="3200" b="1" dirty="0" smtClean="0"/>
              <a:t> (3/3)</a:t>
            </a:r>
            <a:endParaRPr lang="fr-FR" sz="3200" b="1" dirty="0"/>
          </a:p>
        </p:txBody>
      </p:sp>
      <p:sp>
        <p:nvSpPr>
          <p:cNvPr id="3" name="Content Placeholder 2"/>
          <p:cNvSpPr>
            <a:spLocks noGrp="1"/>
          </p:cNvSpPr>
          <p:nvPr>
            <p:ph idx="1"/>
          </p:nvPr>
        </p:nvSpPr>
        <p:spPr>
          <a:xfrm>
            <a:off x="139337" y="914400"/>
            <a:ext cx="8821783" cy="5805377"/>
          </a:xfrm>
        </p:spPr>
        <p:txBody>
          <a:bodyPr>
            <a:noAutofit/>
          </a:bodyPr>
          <a:lstStyle/>
          <a:p>
            <a:pPr marL="611550" lvl="1" indent="-457200" algn="just">
              <a:spcBef>
                <a:spcPts val="0"/>
              </a:spcBef>
              <a:buFont typeface="+mj-lt"/>
              <a:buAutoNum type="arabicParenR" startAt="4"/>
            </a:pPr>
            <a:r>
              <a:rPr lang="fr-FR" sz="2200" dirty="0" smtClean="0"/>
              <a:t>07 </a:t>
            </a:r>
            <a:r>
              <a:rPr lang="fr-FR" sz="2200" dirty="0"/>
              <a:t>plateformes  </a:t>
            </a:r>
            <a:r>
              <a:rPr lang="fr-FR" sz="2200" dirty="0" smtClean="0"/>
              <a:t>mises </a:t>
            </a:r>
            <a:r>
              <a:rPr lang="fr-FR" sz="2200" dirty="0"/>
              <a:t>en place et </a:t>
            </a:r>
            <a:r>
              <a:rPr lang="fr-FR" sz="2200" dirty="0" err="1" smtClean="0"/>
              <a:t>opérationnalles</a:t>
            </a:r>
            <a:r>
              <a:rPr lang="fr-FR" sz="2200" dirty="0" smtClean="0"/>
              <a:t> </a:t>
            </a:r>
            <a:r>
              <a:rPr lang="fr-FR" sz="2200" dirty="0"/>
              <a:t>de </a:t>
            </a:r>
            <a:r>
              <a:rPr lang="fr-FR" sz="2200" dirty="0" smtClean="0"/>
              <a:t>: </a:t>
            </a:r>
            <a:r>
              <a:rPr lang="fr-FR" sz="2200" dirty="0"/>
              <a:t>une plateforme régionale, 5 plateformes subdivisionnaires et une plateforme mangrove pour la synergie, la collaboration et la prise de décision par les parties prenantes à différents niveaux de mise en œuvre du </a:t>
            </a:r>
            <a:r>
              <a:rPr lang="fr-FR" sz="2200" dirty="0" smtClean="0"/>
              <a:t>projet.</a:t>
            </a:r>
          </a:p>
          <a:p>
            <a:pPr marL="611550" lvl="1" indent="-457200" algn="just">
              <a:spcBef>
                <a:spcPts val="0"/>
              </a:spcBef>
              <a:buFont typeface="+mj-lt"/>
              <a:buAutoNum type="arabicParenR" startAt="4"/>
            </a:pPr>
            <a:endParaRPr lang="fr-FR" sz="2200" dirty="0"/>
          </a:p>
          <a:p>
            <a:pPr marL="514350" lvl="1" indent="-360000" algn="just">
              <a:spcBef>
                <a:spcPts val="0"/>
              </a:spcBef>
              <a:buFont typeface="+mj-lt"/>
              <a:buAutoNum type="arabicParenR" startAt="4"/>
            </a:pPr>
            <a:r>
              <a:rPr lang="fr-FR" sz="2200" b="1" dirty="0" smtClean="0"/>
              <a:t>Plan </a:t>
            </a:r>
            <a:r>
              <a:rPr lang="fr-FR" sz="2200" b="1" dirty="0"/>
              <a:t>de gestion intégrée des services écosystémiques </a:t>
            </a:r>
            <a:r>
              <a:rPr lang="fr-FR" sz="2200" dirty="0" smtClean="0"/>
              <a:t>et son </a:t>
            </a:r>
            <a:r>
              <a:rPr lang="fr-FR" sz="2200" dirty="0"/>
              <a:t>plan </a:t>
            </a:r>
            <a:r>
              <a:rPr lang="fr-FR" sz="2200" dirty="0" smtClean="0"/>
              <a:t>d’action opérationnel </a:t>
            </a:r>
            <a:r>
              <a:rPr lang="fr-FR" sz="2200" dirty="0"/>
              <a:t>pour les écosystèmes de </a:t>
            </a:r>
            <a:r>
              <a:rPr lang="fr-FR" sz="2200" dirty="0" err="1" smtClean="0"/>
              <a:t>Bakassi</a:t>
            </a:r>
            <a:r>
              <a:rPr lang="fr-FR" sz="2200" b="1" dirty="0" smtClean="0"/>
              <a:t>, </a:t>
            </a:r>
            <a:r>
              <a:rPr lang="fr-FR" sz="2200" b="1" dirty="0" smtClean="0"/>
              <a:t>élaboré.</a:t>
            </a:r>
          </a:p>
          <a:p>
            <a:pPr marL="514350" lvl="1" indent="-360000" algn="just">
              <a:spcBef>
                <a:spcPts val="0"/>
              </a:spcBef>
              <a:buFont typeface="+mj-lt"/>
              <a:buAutoNum type="arabicParenR" startAt="4"/>
            </a:pPr>
            <a:endParaRPr lang="fr-FR" sz="2200" b="1" dirty="0"/>
          </a:p>
          <a:p>
            <a:pPr marL="514350" lvl="1" indent="-360000" algn="just">
              <a:spcBef>
                <a:spcPts val="0"/>
              </a:spcBef>
              <a:buFont typeface="+mj-lt"/>
              <a:buAutoNum type="arabicParenR" startAt="4"/>
            </a:pPr>
            <a:r>
              <a:rPr lang="fr-FR" sz="2200" b="1" dirty="0" smtClean="0"/>
              <a:t>10</a:t>
            </a:r>
            <a:r>
              <a:rPr lang="fr-FR" sz="2200" b="1" dirty="0"/>
              <a:t> ha de mangroves </a:t>
            </a:r>
            <a:r>
              <a:rPr lang="fr-FR" sz="2200" b="1" dirty="0" smtClean="0"/>
              <a:t>reboisés </a:t>
            </a:r>
            <a:r>
              <a:rPr lang="fr-FR" sz="2200" dirty="0" smtClean="0"/>
              <a:t>dans </a:t>
            </a:r>
            <a:r>
              <a:rPr lang="fr-FR" sz="2200" dirty="0" smtClean="0"/>
              <a:t>5 </a:t>
            </a:r>
            <a:r>
              <a:rPr lang="fr-FR" sz="2200" dirty="0" smtClean="0"/>
              <a:t>communes </a:t>
            </a:r>
            <a:r>
              <a:rPr lang="fr-FR" sz="2200" dirty="0"/>
              <a:t>de la péninsule de </a:t>
            </a:r>
            <a:r>
              <a:rPr lang="fr-FR" sz="2200" dirty="0" err="1" smtClean="0"/>
              <a:t>Bakassi</a:t>
            </a:r>
            <a:r>
              <a:rPr lang="fr-FR" sz="2200" dirty="0" smtClean="0"/>
              <a:t>.</a:t>
            </a:r>
            <a:endParaRPr lang="fr-FR" sz="2200" dirty="0" smtClean="0"/>
          </a:p>
          <a:p>
            <a:pPr marL="514350" lvl="1" indent="-360000" algn="just">
              <a:spcBef>
                <a:spcPts val="0"/>
              </a:spcBef>
              <a:buFont typeface="+mj-lt"/>
              <a:buAutoNum type="arabicParenR" startAt="4"/>
            </a:pPr>
            <a:endParaRPr lang="fr-FR" sz="1200" dirty="0"/>
          </a:p>
          <a:p>
            <a:pPr marL="514350" lvl="1" indent="-360000" algn="just">
              <a:spcBef>
                <a:spcPts val="0"/>
              </a:spcBef>
              <a:buFont typeface="+mj-lt"/>
              <a:buAutoNum type="arabicParenR" startAt="4"/>
            </a:pPr>
            <a:r>
              <a:rPr lang="fr-FR" sz="2200" dirty="0" smtClean="0"/>
              <a:t>Chaîne </a:t>
            </a:r>
            <a:r>
              <a:rPr lang="fr-FR" sz="2200" dirty="0"/>
              <a:t>de valeur commerciale pour les principaux </a:t>
            </a:r>
            <a:r>
              <a:rPr lang="fr-FR" sz="2200" dirty="0" smtClean="0"/>
              <a:t>PFNL </a:t>
            </a:r>
            <a:r>
              <a:rPr lang="fr-FR" sz="2200" dirty="0"/>
              <a:t>à </a:t>
            </a:r>
            <a:r>
              <a:rPr lang="fr-FR" sz="2200" dirty="0" err="1" smtClean="0"/>
              <a:t>Bakassi</a:t>
            </a:r>
            <a:r>
              <a:rPr lang="fr-FR" sz="2200" dirty="0" smtClean="0"/>
              <a:t>, </a:t>
            </a:r>
            <a:r>
              <a:rPr lang="fr-FR" sz="2200" dirty="0" smtClean="0"/>
              <a:t>développée (Etude).</a:t>
            </a:r>
            <a:endParaRPr lang="fr-FR" sz="2200" dirty="0" smtClean="0"/>
          </a:p>
          <a:p>
            <a:pPr marL="514350" lvl="1" indent="-360000" algn="just">
              <a:spcBef>
                <a:spcPts val="0"/>
              </a:spcBef>
              <a:buFont typeface="+mj-lt"/>
              <a:buAutoNum type="arabicParenR" startAt="4"/>
            </a:pPr>
            <a:endParaRPr lang="fr-FR" sz="1200" dirty="0"/>
          </a:p>
          <a:p>
            <a:pPr marL="514350" lvl="1" indent="-360000" algn="just">
              <a:spcBef>
                <a:spcPts val="0"/>
              </a:spcBef>
              <a:buFont typeface="+mj-lt"/>
              <a:buAutoNum type="arabicParenR" startAt="4"/>
            </a:pPr>
            <a:r>
              <a:rPr lang="fr-FR" sz="2200" dirty="0" smtClean="0"/>
              <a:t>SE et </a:t>
            </a:r>
            <a:r>
              <a:rPr lang="fr-FR" sz="2200" dirty="0"/>
              <a:t>de leur valeur économique potentielle dans les écosystèmes de </a:t>
            </a:r>
            <a:r>
              <a:rPr lang="fr-FR" sz="2200" dirty="0" err="1" smtClean="0"/>
              <a:t>Bakassi</a:t>
            </a:r>
            <a:r>
              <a:rPr lang="fr-FR" sz="2200" dirty="0" smtClean="0"/>
              <a:t> évalués.</a:t>
            </a:r>
          </a:p>
          <a:p>
            <a:pPr marL="514350" lvl="1" indent="-360000" algn="just">
              <a:spcBef>
                <a:spcPts val="0"/>
              </a:spcBef>
              <a:buFont typeface="+mj-lt"/>
              <a:buAutoNum type="arabicParenR" startAt="4"/>
            </a:pPr>
            <a:endParaRPr lang="fr-FR" sz="1200" dirty="0" smtClean="0"/>
          </a:p>
          <a:p>
            <a:pPr marL="514350" lvl="1" indent="-360000" algn="just">
              <a:spcBef>
                <a:spcPts val="0"/>
              </a:spcBef>
              <a:buFont typeface="+mj-lt"/>
              <a:buAutoNum type="arabicParenR" startAt="4"/>
            </a:pPr>
            <a:r>
              <a:rPr lang="fr-FR" sz="2200" dirty="0" smtClean="0"/>
              <a:t>Plan stratégique et lignes directrices pour la création de la Fondation pour les écosystèmes de </a:t>
            </a:r>
            <a:r>
              <a:rPr lang="fr-FR" sz="2200" dirty="0" err="1" smtClean="0"/>
              <a:t>Bakassi</a:t>
            </a:r>
            <a:r>
              <a:rPr lang="fr-FR" sz="2200" dirty="0" smtClean="0"/>
              <a:t> (BEF) </a:t>
            </a:r>
            <a:r>
              <a:rPr lang="fr-FR" sz="2200" dirty="0" smtClean="0"/>
              <a:t>élaboré.</a:t>
            </a:r>
            <a:endParaRPr sz="2200" dirty="0"/>
          </a:p>
        </p:txBody>
      </p:sp>
    </p:spTree>
    <p:extLst>
      <p:ext uri="{BB962C8B-B14F-4D97-AF65-F5344CB8AC3E}">
        <p14:creationId xmlns:p14="http://schemas.microsoft.com/office/powerpoint/2010/main" val="2774527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2192867"/>
          </a:xfrm>
          <a:prstGeom prst="rect">
            <a:avLst/>
          </a:prstGeom>
          <a:noFill/>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409016" y="112607"/>
            <a:ext cx="4734984" cy="2080260"/>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 y="2201330"/>
            <a:ext cx="4343400" cy="2345267"/>
          </a:xfrm>
          <a:prstGeom prst="rect">
            <a:avLst/>
          </a:prstGeom>
          <a:noFill/>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4409016" y="2167150"/>
            <a:ext cx="4734984" cy="2345584"/>
          </a:xfrm>
          <a:prstGeom prst="rect">
            <a:avLst/>
          </a:prstGeom>
          <a:noFill/>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1" y="4555062"/>
            <a:ext cx="4282440" cy="2302938"/>
          </a:xfrm>
          <a:prstGeom prst="rect">
            <a:avLst/>
          </a:prstGeom>
          <a:noFill/>
        </p:spPr>
      </p:pic>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bwMode="auto">
          <a:xfrm>
            <a:off x="4409016" y="4555062"/>
            <a:ext cx="4734984" cy="2302938"/>
          </a:xfrm>
          <a:prstGeom prst="rect">
            <a:avLst/>
          </a:prstGeom>
          <a:noFill/>
        </p:spPr>
      </p:pic>
    </p:spTree>
    <p:extLst>
      <p:ext uri="{BB962C8B-B14F-4D97-AF65-F5344CB8AC3E}">
        <p14:creationId xmlns:p14="http://schemas.microsoft.com/office/powerpoint/2010/main" val="1288203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529667" cy="21792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0"/>
            <a:ext cx="4343400" cy="22677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09133" y="3437466"/>
            <a:ext cx="2311400" cy="45296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546600"/>
            <a:ext cx="4343401" cy="2311400"/>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0" y="2217420"/>
            <a:ext cx="4529667" cy="2329180"/>
          </a:xfrm>
          <a:prstGeom prst="rect">
            <a:avLst/>
          </a:prstGeom>
          <a:noFill/>
        </p:spPr>
      </p:pic>
      <p:pic>
        <p:nvPicPr>
          <p:cNvPr id="9" name="Picture 8"/>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267724"/>
            <a:ext cx="4343400" cy="2278876"/>
          </a:xfrm>
          <a:prstGeom prst="rect">
            <a:avLst/>
          </a:prstGeom>
          <a:noFill/>
        </p:spPr>
      </p:pic>
    </p:spTree>
    <p:extLst>
      <p:ext uri="{BB962C8B-B14F-4D97-AF65-F5344CB8AC3E}">
        <p14:creationId xmlns:p14="http://schemas.microsoft.com/office/powerpoint/2010/main" val="745741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33663"/>
            <a:ext cx="4711337" cy="2634345"/>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6" name="Picture 5"/>
          <p:cNvPicPr>
            <a:picLocks noChangeAspect="1"/>
          </p:cNvPicPr>
          <p:nvPr/>
        </p:nvPicPr>
        <p:blipFill>
          <a:blip r:embed="rId3"/>
          <a:stretch>
            <a:fillRect/>
          </a:stretch>
        </p:blipFill>
        <p:spPr>
          <a:xfrm>
            <a:off x="4758211" y="933663"/>
            <a:ext cx="4385790" cy="2634345"/>
          </a:xfrm>
          <a:prstGeom prst="rect">
            <a:avLst/>
          </a:prstGeom>
        </p:spPr>
      </p:pic>
      <p:pic>
        <p:nvPicPr>
          <p:cNvPr id="7" name="Picture 6"/>
          <p:cNvPicPr>
            <a:picLocks noChangeAspect="1"/>
          </p:cNvPicPr>
          <p:nvPr/>
        </p:nvPicPr>
        <p:blipFill>
          <a:blip r:embed="rId4"/>
          <a:stretch>
            <a:fillRect/>
          </a:stretch>
        </p:blipFill>
        <p:spPr>
          <a:xfrm>
            <a:off x="82399" y="3894529"/>
            <a:ext cx="4628938" cy="2768737"/>
          </a:xfrm>
          <a:prstGeom prst="rect">
            <a:avLst/>
          </a:prstGeom>
        </p:spPr>
      </p:pic>
      <p:pic>
        <p:nvPicPr>
          <p:cNvPr id="8" name="Picture 7"/>
          <p:cNvPicPr>
            <a:picLocks noChangeAspect="1"/>
          </p:cNvPicPr>
          <p:nvPr/>
        </p:nvPicPr>
        <p:blipFill>
          <a:blip r:embed="rId5"/>
          <a:stretch>
            <a:fillRect/>
          </a:stretch>
        </p:blipFill>
        <p:spPr>
          <a:xfrm>
            <a:off x="4758211" y="3894530"/>
            <a:ext cx="4385789" cy="2768736"/>
          </a:xfrm>
          <a:prstGeom prst="rect">
            <a:avLst/>
          </a:prstGeom>
        </p:spPr>
      </p:pic>
      <p:sp>
        <p:nvSpPr>
          <p:cNvPr id="10" name="Title 1"/>
          <p:cNvSpPr>
            <a:spLocks noGrp="1"/>
          </p:cNvSpPr>
          <p:nvPr>
            <p:ph type="title"/>
          </p:nvPr>
        </p:nvSpPr>
        <p:spPr>
          <a:xfrm>
            <a:off x="352697" y="122464"/>
            <a:ext cx="6537960" cy="661307"/>
          </a:xfrm>
        </p:spPr>
        <p:txBody>
          <a:bodyPr>
            <a:normAutofit/>
          </a:bodyPr>
          <a:lstStyle/>
          <a:p>
            <a:pPr algn="l"/>
            <a:r>
              <a:rPr lang="fr-FR" sz="2800" b="1" dirty="0" smtClean="0"/>
              <a:t>Illustrations des r</a:t>
            </a:r>
            <a:r>
              <a:rPr lang="en-US" sz="2800" b="1" dirty="0" err="1" smtClean="0"/>
              <a:t>ésultats</a:t>
            </a:r>
            <a:endParaRPr lang="fr-FR" sz="2800" b="1" dirty="0"/>
          </a:p>
        </p:txBody>
      </p:sp>
    </p:spTree>
    <p:extLst>
      <p:ext uri="{BB962C8B-B14F-4D97-AF65-F5344CB8AC3E}">
        <p14:creationId xmlns:p14="http://schemas.microsoft.com/office/powerpoint/2010/main" val="2935693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202018" y="797441"/>
            <a:ext cx="8580475" cy="5954621"/>
          </a:xfrm>
          <a:prstGeom prst="roundRect">
            <a:avLst>
              <a:gd name="adj" fmla="val 672"/>
            </a:avLst>
          </a:prstGeom>
          <a:noFill/>
          <a:ln w="22860">
            <a:solidFill>
              <a:srgbClr val="D8D4D4"/>
            </a:solidFill>
            <a:prstDash val="solid"/>
          </a:ln>
        </p:spPr>
        <p:txBody>
          <a:bodyPr/>
          <a:lstStyle/>
          <a:p>
            <a:endParaRPr lang="en-CM" sz="1125"/>
          </a:p>
        </p:txBody>
      </p:sp>
      <p:sp>
        <p:nvSpPr>
          <p:cNvPr id="8" name="Text 6"/>
          <p:cNvSpPr/>
          <p:nvPr/>
        </p:nvSpPr>
        <p:spPr>
          <a:xfrm>
            <a:off x="368162" y="1169582"/>
            <a:ext cx="8318638" cy="5359196"/>
          </a:xfrm>
          <a:prstGeom prst="rect">
            <a:avLst/>
          </a:prstGeom>
          <a:noFill/>
          <a:ln/>
        </p:spPr>
        <p:txBody>
          <a:bodyPr wrap="square" lIns="0" tIns="0" rIns="0" bIns="0" rtlCol="0" anchor="t"/>
          <a:lstStyle/>
          <a:p>
            <a:pPr marL="171450" indent="-171450" algn="just">
              <a:buFont typeface="Wingdings" panose="05000000000000000000" pitchFamily="2" charset="2"/>
              <a:buChar char="v"/>
            </a:pPr>
            <a:endParaRPr lang="fr-FR" sz="2400" b="1" dirty="0" smtClean="0"/>
          </a:p>
          <a:p>
            <a:pPr marL="171450" indent="-171450" algn="just">
              <a:buFont typeface="Wingdings" panose="05000000000000000000" pitchFamily="2" charset="2"/>
              <a:buChar char="v"/>
            </a:pPr>
            <a:r>
              <a:rPr lang="fr-FR" sz="2400" b="1" dirty="0" smtClean="0"/>
              <a:t>Superficie </a:t>
            </a:r>
            <a:r>
              <a:rPr lang="fr-FR" sz="2400" b="1" dirty="0"/>
              <a:t>restaurée</a:t>
            </a:r>
            <a:r>
              <a:rPr lang="fr-FR" sz="2400" dirty="0"/>
              <a:t> : </a:t>
            </a:r>
            <a:r>
              <a:rPr lang="fr-FR" sz="2400" b="1" dirty="0"/>
              <a:t>10 ha de mangrove restaurés </a:t>
            </a:r>
            <a:r>
              <a:rPr lang="fr-FR" sz="2400" dirty="0"/>
              <a:t>dans </a:t>
            </a:r>
            <a:r>
              <a:rPr lang="fr-FR" sz="2400" dirty="0" smtClean="0"/>
              <a:t>5 </a:t>
            </a:r>
            <a:r>
              <a:rPr lang="fr-FR" sz="2400" dirty="0" smtClean="0"/>
              <a:t>communes </a:t>
            </a:r>
            <a:r>
              <a:rPr lang="fr-FR" sz="2400" dirty="0"/>
              <a:t>de la péninsule</a:t>
            </a:r>
            <a:r>
              <a:rPr lang="fr-FR" sz="2400" dirty="0" smtClean="0"/>
              <a:t>.</a:t>
            </a:r>
          </a:p>
          <a:p>
            <a:pPr marL="171450" indent="-171450" algn="just">
              <a:buFont typeface="Wingdings" panose="05000000000000000000" pitchFamily="2" charset="2"/>
              <a:buChar char="v"/>
            </a:pPr>
            <a:endParaRPr lang="fr-FR" sz="2400" dirty="0" smtClean="0"/>
          </a:p>
          <a:p>
            <a:pPr marL="171450" indent="-171450" algn="just">
              <a:lnSpc>
                <a:spcPct val="150000"/>
              </a:lnSpc>
              <a:buFont typeface="Wingdings" panose="05000000000000000000" pitchFamily="2" charset="2"/>
              <a:buChar char="v"/>
            </a:pPr>
            <a:endParaRPr lang="fr-FR" sz="800" dirty="0" smtClean="0"/>
          </a:p>
          <a:p>
            <a:pPr marL="171450" indent="-171450" algn="just">
              <a:buFont typeface="Wingdings" panose="05000000000000000000" pitchFamily="2" charset="2"/>
              <a:buChar char="v"/>
            </a:pPr>
            <a:r>
              <a:rPr lang="fr-FR" sz="2400" b="1" dirty="0" smtClean="0"/>
              <a:t>Nb </a:t>
            </a:r>
            <a:r>
              <a:rPr lang="fr-FR" sz="2400" b="1" dirty="0" smtClean="0"/>
              <a:t> et espèces </a:t>
            </a:r>
            <a:r>
              <a:rPr lang="fr-FR" sz="2400" b="1" dirty="0"/>
              <a:t>plantées</a:t>
            </a:r>
            <a:r>
              <a:rPr lang="fr-FR" sz="2400" dirty="0"/>
              <a:t> : </a:t>
            </a:r>
            <a:r>
              <a:rPr lang="fr-FR" sz="2400" b="1" dirty="0"/>
              <a:t>16 000 plants de </a:t>
            </a:r>
            <a:r>
              <a:rPr lang="fr-FR" sz="2400" b="1" dirty="0" smtClean="0"/>
              <a:t>palétuvier</a:t>
            </a:r>
            <a:r>
              <a:rPr lang="fr-FR" sz="2400" dirty="0" smtClean="0"/>
              <a:t>, </a:t>
            </a:r>
            <a:r>
              <a:rPr lang="fr-FR" sz="2400" dirty="0"/>
              <a:t>dont 90 % </a:t>
            </a:r>
            <a:r>
              <a:rPr lang="fr-FR" sz="2400" dirty="0" smtClean="0"/>
              <a:t>d’</a:t>
            </a:r>
            <a:r>
              <a:rPr lang="fr-FR" sz="2400" b="1" i="1" dirty="0" err="1" smtClean="0"/>
              <a:t>Avicennia</a:t>
            </a:r>
            <a:r>
              <a:rPr lang="fr-FR" sz="2400" i="1" dirty="0" smtClean="0"/>
              <a:t> </a:t>
            </a:r>
            <a:r>
              <a:rPr lang="fr-FR" sz="2400" b="1" dirty="0" err="1" smtClean="0"/>
              <a:t>sp</a:t>
            </a:r>
            <a:r>
              <a:rPr lang="fr-FR" sz="2400" i="1" dirty="0"/>
              <a:t>.</a:t>
            </a:r>
            <a:r>
              <a:rPr lang="fr-FR" sz="2400" dirty="0" smtClean="0"/>
              <a:t> </a:t>
            </a:r>
            <a:r>
              <a:rPr lang="fr-FR" sz="2400" dirty="0"/>
              <a:t>et </a:t>
            </a:r>
            <a:r>
              <a:rPr lang="fr-FR" sz="2400" dirty="0" smtClean="0"/>
              <a:t>de </a:t>
            </a:r>
            <a:r>
              <a:rPr lang="fr-FR" sz="2400" b="1" i="1" dirty="0" smtClean="0"/>
              <a:t>Rhizophora </a:t>
            </a:r>
            <a:r>
              <a:rPr lang="fr-FR" sz="2400" b="1" dirty="0" err="1" smtClean="0"/>
              <a:t>sp</a:t>
            </a:r>
            <a:r>
              <a:rPr lang="fr-FR" sz="2400" dirty="0" smtClean="0"/>
              <a:t>.</a:t>
            </a:r>
          </a:p>
          <a:p>
            <a:pPr marL="171450" indent="-171450" algn="just">
              <a:buFont typeface="Wingdings" panose="05000000000000000000" pitchFamily="2" charset="2"/>
              <a:buChar char="v"/>
            </a:pPr>
            <a:endParaRPr lang="fr-FR" sz="2400" dirty="0" smtClean="0"/>
          </a:p>
          <a:p>
            <a:pPr marL="171450" indent="-171450" algn="just">
              <a:lnSpc>
                <a:spcPct val="150000"/>
              </a:lnSpc>
              <a:buFont typeface="Wingdings" panose="05000000000000000000" pitchFamily="2" charset="2"/>
              <a:buChar char="v"/>
            </a:pPr>
            <a:endParaRPr lang="en-US" sz="800" dirty="0" smtClean="0">
              <a:latin typeface="Source Sans Pro" pitchFamily="34" charset="0"/>
              <a:ea typeface="Source Sans Pro" pitchFamily="34" charset="-122"/>
              <a:cs typeface="Source Sans Pro" pitchFamily="34" charset="-120"/>
            </a:endParaRPr>
          </a:p>
          <a:p>
            <a:pPr marL="171450" indent="-171450" algn="just">
              <a:buFont typeface="Wingdings" panose="05000000000000000000" pitchFamily="2" charset="2"/>
              <a:buChar char="v"/>
            </a:pPr>
            <a:r>
              <a:rPr lang="fr-FR" sz="2400" dirty="0" smtClean="0"/>
              <a:t>% </a:t>
            </a:r>
            <a:r>
              <a:rPr lang="fr-FR" sz="2400" dirty="0"/>
              <a:t>de personnes participant à la prise de décision et à la restauration des mangroves : Au moins 250 </a:t>
            </a:r>
            <a:r>
              <a:rPr lang="fr-FR" sz="2400" dirty="0" smtClean="0"/>
              <a:t>pers </a:t>
            </a:r>
            <a:r>
              <a:rPr lang="fr-FR" sz="2400" dirty="0"/>
              <a:t>impliquées dans la prise de décision concernant les mangroves, dont 40 % de femmes, dans les cinq </a:t>
            </a:r>
            <a:r>
              <a:rPr lang="fr-FR" sz="2400" dirty="0" smtClean="0"/>
              <a:t>arrondissements </a:t>
            </a:r>
            <a:r>
              <a:rPr lang="fr-FR" sz="2400" dirty="0"/>
              <a:t>et une plateforme de mangroves.</a:t>
            </a:r>
            <a:r>
              <a:rPr lang="en-US" sz="2400" dirty="0" smtClean="0">
                <a:latin typeface="Source Sans Pro" pitchFamily="34" charset="0"/>
                <a:ea typeface="Source Sans Pro" pitchFamily="34" charset="-122"/>
                <a:cs typeface="Source Sans Pro" pitchFamily="34" charset="-120"/>
              </a:rPr>
              <a:t> </a:t>
            </a:r>
          </a:p>
          <a:p>
            <a:pPr marL="171450" indent="-171450" algn="just">
              <a:lnSpc>
                <a:spcPts val="1375"/>
              </a:lnSpc>
              <a:buFont typeface="Wingdings" panose="05000000000000000000" pitchFamily="2" charset="2"/>
              <a:buChar char="v"/>
            </a:pPr>
            <a:endParaRPr lang="en-US" sz="2400" b="1" dirty="0" smtClean="0">
              <a:solidFill>
                <a:srgbClr val="002060"/>
              </a:solidFill>
              <a:latin typeface="Source Sans Pro" pitchFamily="34" charset="0"/>
              <a:ea typeface="Source Sans Pro" pitchFamily="34" charset="-122"/>
              <a:cs typeface="Source Sans Pro" pitchFamily="34" charset="-120"/>
            </a:endParaRPr>
          </a:p>
          <a:p>
            <a:pPr marL="171450" indent="-171450" algn="just">
              <a:lnSpc>
                <a:spcPts val="1375"/>
              </a:lnSpc>
              <a:buFont typeface="Wingdings" panose="05000000000000000000" pitchFamily="2" charset="2"/>
              <a:buChar char="v"/>
            </a:pPr>
            <a:endParaRPr lang="en-US" sz="2400" b="1" dirty="0" smtClean="0">
              <a:solidFill>
                <a:srgbClr val="002060"/>
              </a:solidFill>
              <a:latin typeface="Source Sans Pro" pitchFamily="34" charset="0"/>
              <a:ea typeface="Source Sans Pro" pitchFamily="34" charset="-122"/>
              <a:cs typeface="Source Sans Pro" pitchFamily="34" charset="-120"/>
            </a:endParaRPr>
          </a:p>
          <a:p>
            <a:pPr algn="just">
              <a:lnSpc>
                <a:spcPts val="1375"/>
              </a:lnSpc>
            </a:pPr>
            <a:endParaRPr lang="en-US" sz="2400" dirty="0"/>
          </a:p>
        </p:txBody>
      </p:sp>
      <p:sp>
        <p:nvSpPr>
          <p:cNvPr id="11" name="Text 9"/>
          <p:cNvSpPr/>
          <p:nvPr/>
        </p:nvSpPr>
        <p:spPr>
          <a:xfrm>
            <a:off x="4482927"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17" name="Text 15"/>
          <p:cNvSpPr/>
          <p:nvPr/>
        </p:nvSpPr>
        <p:spPr>
          <a:xfrm>
            <a:off x="7253883"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22" name="Title 1">
            <a:extLst>
              <a:ext uri="{FF2B5EF4-FFF2-40B4-BE49-F238E27FC236}">
                <a16:creationId xmlns:a16="http://schemas.microsoft.com/office/drawing/2014/main" id="{293288F3-0D91-FA09-C0BA-16C90A655DF8}"/>
              </a:ext>
            </a:extLst>
          </p:cNvPr>
          <p:cNvSpPr txBox="1">
            <a:spLocks/>
          </p:cNvSpPr>
          <p:nvPr/>
        </p:nvSpPr>
        <p:spPr>
          <a:xfrm>
            <a:off x="368162" y="-13157"/>
            <a:ext cx="7818907" cy="6716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200" b="1" dirty="0"/>
              <a:t>4. </a:t>
            </a:r>
            <a:r>
              <a:rPr lang="en-GB" sz="3200" b="1" dirty="0" smtClean="0"/>
              <a:t>Impacts </a:t>
            </a:r>
            <a:r>
              <a:rPr lang="en-GB" sz="3200" b="1" dirty="0"/>
              <a:t>sur le </a:t>
            </a:r>
            <a:r>
              <a:rPr lang="en-GB" sz="3200" b="1" dirty="0"/>
              <a:t>t</a:t>
            </a:r>
            <a:r>
              <a:rPr lang="en-GB" sz="3200" b="1" dirty="0" smtClean="0"/>
              <a:t>errain </a:t>
            </a:r>
            <a:r>
              <a:rPr lang="en-GB" sz="3200" b="1" dirty="0" smtClean="0"/>
              <a:t>(1/3)</a:t>
            </a:r>
            <a:endParaRPr lang="en-GB" sz="3200" b="1" dirty="0"/>
          </a:p>
        </p:txBody>
      </p:sp>
      <p:sp>
        <p:nvSpPr>
          <p:cNvPr id="26" name="Text 10"/>
          <p:cNvSpPr/>
          <p:nvPr/>
        </p:nvSpPr>
        <p:spPr>
          <a:xfrm>
            <a:off x="447712" y="937064"/>
            <a:ext cx="2529404" cy="530229"/>
          </a:xfrm>
          <a:prstGeom prst="rect">
            <a:avLst/>
          </a:prstGeom>
          <a:noFill/>
          <a:ln/>
        </p:spPr>
        <p:txBody>
          <a:bodyPr wrap="none" lIns="0" tIns="0" rIns="0" bIns="0" rtlCol="0" anchor="t"/>
          <a:lstStyle/>
          <a:p>
            <a:pPr>
              <a:lnSpc>
                <a:spcPts val="1313"/>
              </a:lnSpc>
            </a:pPr>
            <a:r>
              <a:rPr lang="fr-FR" sz="2000" b="1" u="sng" dirty="0">
                <a:solidFill>
                  <a:srgbClr val="002060"/>
                </a:solidFill>
                <a:latin typeface="Montserrat Bold" pitchFamily="34" charset="0"/>
                <a:ea typeface="Montserrat Bold" pitchFamily="34" charset="-122"/>
                <a:cs typeface="Montserrat Bold" pitchFamily="34" charset="-120"/>
              </a:rPr>
              <a:t>Indicateurs </a:t>
            </a:r>
            <a:r>
              <a:rPr lang="fr-FR" sz="2000" b="1" u="sng" dirty="0" smtClean="0">
                <a:solidFill>
                  <a:srgbClr val="002060"/>
                </a:solidFill>
                <a:latin typeface="Montserrat Bold" pitchFamily="34" charset="0"/>
                <a:ea typeface="Montserrat Bold" pitchFamily="34" charset="-122"/>
                <a:cs typeface="Montserrat Bold" pitchFamily="34" charset="-120"/>
              </a:rPr>
              <a:t>environnementaux</a:t>
            </a:r>
            <a:endParaRPr lang="en-US" sz="2000" u="sng" dirty="0">
              <a:solidFill>
                <a:srgbClr val="002060"/>
              </a:solidFill>
            </a:endParaRPr>
          </a:p>
        </p:txBody>
      </p:sp>
    </p:spTree>
    <p:extLst>
      <p:ext uri="{BB962C8B-B14F-4D97-AF65-F5344CB8AC3E}">
        <p14:creationId xmlns:p14="http://schemas.microsoft.com/office/powerpoint/2010/main" val="3856896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9"/>
          <p:cNvSpPr/>
          <p:nvPr/>
        </p:nvSpPr>
        <p:spPr>
          <a:xfrm>
            <a:off x="4482927"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15" name="Shape 13"/>
          <p:cNvSpPr/>
          <p:nvPr/>
        </p:nvSpPr>
        <p:spPr>
          <a:xfrm>
            <a:off x="202019" y="797442"/>
            <a:ext cx="8803758" cy="5954621"/>
          </a:xfrm>
          <a:prstGeom prst="roundRect">
            <a:avLst>
              <a:gd name="adj" fmla="val 672"/>
            </a:avLst>
          </a:prstGeom>
          <a:noFill/>
          <a:ln w="22860">
            <a:solidFill>
              <a:srgbClr val="D8D4D4"/>
            </a:solidFill>
            <a:prstDash val="solid"/>
          </a:ln>
        </p:spPr>
        <p:txBody>
          <a:bodyPr/>
          <a:lstStyle/>
          <a:p>
            <a:endParaRPr lang="en-CM" sz="1125"/>
          </a:p>
        </p:txBody>
      </p:sp>
      <p:sp>
        <p:nvSpPr>
          <p:cNvPr id="17" name="Text 15"/>
          <p:cNvSpPr/>
          <p:nvPr/>
        </p:nvSpPr>
        <p:spPr>
          <a:xfrm>
            <a:off x="7253883"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22" name="Title 1">
            <a:extLst>
              <a:ext uri="{FF2B5EF4-FFF2-40B4-BE49-F238E27FC236}">
                <a16:creationId xmlns:a16="http://schemas.microsoft.com/office/drawing/2014/main" id="{293288F3-0D91-FA09-C0BA-16C90A655DF8}"/>
              </a:ext>
            </a:extLst>
          </p:cNvPr>
          <p:cNvSpPr txBox="1">
            <a:spLocks/>
          </p:cNvSpPr>
          <p:nvPr/>
        </p:nvSpPr>
        <p:spPr>
          <a:xfrm>
            <a:off x="368163" y="-13157"/>
            <a:ext cx="8308004" cy="6716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200" b="1" dirty="0"/>
              <a:t>4. </a:t>
            </a:r>
            <a:r>
              <a:rPr lang="en-GB" sz="3200" b="1" dirty="0" smtClean="0"/>
              <a:t>Impacts </a:t>
            </a:r>
            <a:r>
              <a:rPr lang="en-GB" sz="3200" b="1" dirty="0"/>
              <a:t>sur le </a:t>
            </a:r>
            <a:r>
              <a:rPr lang="en-GB" sz="3200" b="1" dirty="0" smtClean="0"/>
              <a:t>terrain (2/3)</a:t>
            </a:r>
            <a:endParaRPr lang="en-GB" sz="3200" b="1" dirty="0"/>
          </a:p>
        </p:txBody>
      </p:sp>
      <p:sp>
        <p:nvSpPr>
          <p:cNvPr id="7" name="Rectangle 6"/>
          <p:cNvSpPr/>
          <p:nvPr/>
        </p:nvSpPr>
        <p:spPr>
          <a:xfrm>
            <a:off x="935664" y="797442"/>
            <a:ext cx="4476307" cy="461665"/>
          </a:xfrm>
          <a:prstGeom prst="rect">
            <a:avLst/>
          </a:prstGeom>
        </p:spPr>
        <p:txBody>
          <a:bodyPr wrap="square">
            <a:spAutoFit/>
          </a:bodyPr>
          <a:lstStyle/>
          <a:p>
            <a:r>
              <a:rPr lang="en-US" sz="2400" b="1" u="sng" dirty="0" err="1">
                <a:solidFill>
                  <a:srgbClr val="002060"/>
                </a:solidFill>
                <a:latin typeface="Montserrat Bold" pitchFamily="34" charset="0"/>
                <a:ea typeface="Montserrat Bold" pitchFamily="34" charset="-122"/>
                <a:cs typeface="Montserrat Bold" pitchFamily="34" charset="-120"/>
              </a:rPr>
              <a:t>Indicateurs</a:t>
            </a:r>
            <a:r>
              <a:rPr lang="en-US" sz="2400" b="1" u="sng" dirty="0">
                <a:solidFill>
                  <a:srgbClr val="002060"/>
                </a:solidFill>
                <a:latin typeface="Montserrat Bold" pitchFamily="34" charset="0"/>
                <a:ea typeface="Montserrat Bold" pitchFamily="34" charset="-122"/>
                <a:cs typeface="Montserrat Bold" pitchFamily="34" charset="-120"/>
              </a:rPr>
              <a:t> </a:t>
            </a:r>
            <a:r>
              <a:rPr lang="en-US" sz="2400" b="1" u="sng" dirty="0" err="1" smtClean="0">
                <a:solidFill>
                  <a:srgbClr val="002060"/>
                </a:solidFill>
                <a:latin typeface="Montserrat Bold" pitchFamily="34" charset="0"/>
                <a:ea typeface="Montserrat Bold" pitchFamily="34" charset="-122"/>
                <a:cs typeface="Montserrat Bold" pitchFamily="34" charset="-120"/>
              </a:rPr>
              <a:t>sociaux</a:t>
            </a:r>
            <a:endParaRPr lang="en-US" sz="2400" dirty="0"/>
          </a:p>
        </p:txBody>
      </p:sp>
      <p:sp>
        <p:nvSpPr>
          <p:cNvPr id="33" name="Rectangle 10"/>
          <p:cNvSpPr>
            <a:spLocks noChangeArrowheads="1"/>
          </p:cNvSpPr>
          <p:nvPr/>
        </p:nvSpPr>
        <p:spPr bwMode="auto">
          <a:xfrm>
            <a:off x="368163" y="1653661"/>
            <a:ext cx="8393065" cy="4478149"/>
          </a:xfrm>
          <a:prstGeom prst="rect">
            <a:avLst/>
          </a:prstGeom>
          <a:noFill/>
          <a:ln>
            <a:noFill/>
          </a:ln>
          <a:effectLst/>
        </p:spPr>
        <p:txBody>
          <a:bodyPr vert="horz" wrap="square" lIns="91440" tIns="45720" rIns="91440" bIns="0" numCol="1" anchor="ctr" anchorCtr="0" compatLnSpc="1">
            <a:prstTxWarp prst="textNoShape">
              <a:avLst/>
            </a:prstTxWarp>
            <a:spAutoFit/>
          </a:bodyPr>
          <a:lstStyle/>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fr-FR" altLang="en-US" b="1" i="0" u="none" strike="noStrike" cap="none" normalizeH="0" baseline="0" dirty="0" err="1" smtClean="0">
                <a:ln>
                  <a:noFill/>
                </a:ln>
                <a:solidFill>
                  <a:srgbClr val="1F1F1F"/>
                </a:solidFill>
                <a:effectLst/>
                <a:latin typeface="inherit" charset="0"/>
                <a:ea typeface="Times New Roman" panose="02020603050405020304" pitchFamily="18" charset="0"/>
                <a:cs typeface="Courier New" panose="02070309020205020404" pitchFamily="49" charset="0"/>
              </a:rPr>
              <a:t>Nbr</a:t>
            </a:r>
            <a:r>
              <a:rPr lang="fr-FR" altLang="en-US" b="1" dirty="0" err="1" smtClean="0">
                <a:solidFill>
                  <a:srgbClr val="1F1F1F"/>
                </a:solidFill>
                <a:latin typeface="inherit" charset="0"/>
                <a:ea typeface="Times New Roman" panose="02020603050405020304" pitchFamily="18" charset="0"/>
                <a:cs typeface="Courier New" panose="02070309020205020404" pitchFamily="49" charset="0"/>
              </a:rPr>
              <a:t>e</a:t>
            </a:r>
            <a:r>
              <a:rPr lang="fr-FR" altLang="en-US" dirty="0" smtClean="0">
                <a:solidFill>
                  <a:srgbClr val="1F1F1F"/>
                </a:solidFill>
                <a:latin typeface="inherit" charset="0"/>
                <a:ea typeface="Times New Roman" panose="02020603050405020304" pitchFamily="18" charset="0"/>
                <a:cs typeface="Courier New" panose="02070309020205020404" pitchFamily="49" charset="0"/>
              </a:rPr>
              <a:t> de moyens de subsistance </a:t>
            </a:r>
            <a:r>
              <a:rPr lang="fr-FR" altLang="en-US" dirty="0" smtClean="0">
                <a:solidFill>
                  <a:srgbClr val="1F1F1F"/>
                </a:solidFill>
                <a:latin typeface="inherit" charset="0"/>
                <a:ea typeface="Times New Roman" panose="02020603050405020304" pitchFamily="18" charset="0"/>
                <a:cs typeface="Courier New" panose="02070309020205020404" pitchFamily="49" charset="0"/>
              </a:rPr>
              <a:t>(</a:t>
            </a:r>
            <a:r>
              <a:rPr lang="fr-FR" altLang="en-US" b="1" dirty="0" smtClean="0">
                <a:solidFill>
                  <a:srgbClr val="1F1F1F"/>
                </a:solidFill>
                <a:latin typeface="inherit" charset="0"/>
                <a:ea typeface="Times New Roman" panose="02020603050405020304" pitchFamily="18" charset="0"/>
                <a:cs typeface="Courier New" panose="02070309020205020404" pitchFamily="49" charset="0"/>
              </a:rPr>
              <a:t>AGR</a:t>
            </a:r>
            <a:r>
              <a:rPr lang="fr-FR" altLang="en-US" dirty="0" smtClean="0">
                <a:solidFill>
                  <a:srgbClr val="1F1F1F"/>
                </a:solidFill>
                <a:latin typeface="inherit" charset="0"/>
                <a:ea typeface="Times New Roman" panose="02020603050405020304" pitchFamily="18" charset="0"/>
                <a:cs typeface="Courier New" panose="02070309020205020404" pitchFamily="49" charset="0"/>
              </a:rPr>
              <a:t>) durables </a:t>
            </a:r>
            <a:r>
              <a:rPr lang="fr-FR" altLang="en-US" dirty="0" smtClean="0">
                <a:solidFill>
                  <a:srgbClr val="1F1F1F"/>
                </a:solidFill>
                <a:latin typeface="inherit" charset="0"/>
                <a:ea typeface="Times New Roman" panose="02020603050405020304" pitchFamily="18" charset="0"/>
                <a:cs typeface="Courier New" panose="02070309020205020404" pitchFamily="49" charset="0"/>
              </a:rPr>
              <a:t>d</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éveloppés et mis en œuvre : </a:t>
            </a:r>
            <a:r>
              <a:rPr kumimoji="0" lang="fr-FR" altLang="en-US" b="1"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Huit (08)</a:t>
            </a: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fr-FR" altLang="en-US" b="1"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endParaRP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fr-FR" altLang="en-US" b="1" i="0" u="none" strike="noStrike" cap="none" normalizeH="0" baseline="0" dirty="0" err="1" smtClean="0">
                <a:ln>
                  <a:noFill/>
                </a:ln>
                <a:solidFill>
                  <a:srgbClr val="1F1F1F"/>
                </a:solidFill>
                <a:effectLst/>
                <a:latin typeface="inherit" charset="0"/>
                <a:ea typeface="Times New Roman" panose="02020603050405020304" pitchFamily="18" charset="0"/>
                <a:cs typeface="Courier New" panose="02070309020205020404" pitchFamily="49" charset="0"/>
              </a:rPr>
              <a:t>Nbre</a:t>
            </a:r>
            <a:r>
              <a:rPr kumimoji="0" lang="fr-FR" altLang="en-US" b="1"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 d’habitants bénéficiant de la mise en œuvre de moyens de subsistance </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durables : </a:t>
            </a:r>
            <a:r>
              <a:rPr kumimoji="0" lang="fr-FR" altLang="en-US" b="1"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450 personnes </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à travers </a:t>
            </a:r>
            <a:r>
              <a:rPr kumimoji="0" lang="fr-FR" altLang="en-US" b="1"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30 coopératives et organisations communautaires</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a:t>
            </a: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endParaRP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fr-FR" altLang="en-US" b="0" i="0" u="none" strike="noStrike" cap="none" normalizeH="0" baseline="0" dirty="0" err="1" smtClean="0">
                <a:ln>
                  <a:noFill/>
                </a:ln>
                <a:solidFill>
                  <a:srgbClr val="1F1F1F"/>
                </a:solidFill>
                <a:effectLst/>
                <a:latin typeface="inherit" charset="0"/>
                <a:ea typeface="Times New Roman" panose="02020603050405020304" pitchFamily="18" charset="0"/>
                <a:cs typeface="Courier New" panose="02070309020205020404" pitchFamily="49" charset="0"/>
              </a:rPr>
              <a:t>Nbre</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 de projets et de partenaires de développement œuvrant pour la conservation des mangroves : </a:t>
            </a:r>
            <a:r>
              <a:rPr kumimoji="0" lang="fr-FR" altLang="en-US" b="1"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25</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 organisations.</a:t>
            </a: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endParaRP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fr-FR" altLang="en-US" b="0" i="0" u="none" strike="noStrike" cap="none" normalizeH="0" baseline="0" dirty="0" err="1" smtClean="0">
                <a:ln>
                  <a:noFill/>
                </a:ln>
                <a:solidFill>
                  <a:srgbClr val="1F1F1F"/>
                </a:solidFill>
                <a:effectLst/>
                <a:latin typeface="inherit" charset="0"/>
                <a:ea typeface="Times New Roman" panose="02020603050405020304" pitchFamily="18" charset="0"/>
                <a:cs typeface="Courier New" panose="02070309020205020404" pitchFamily="49" charset="0"/>
              </a:rPr>
              <a:t>Nbre</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 </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ou proportion de la population locale affichant une attitude positive envers la conservation des mangroves : </a:t>
            </a:r>
            <a:r>
              <a:rPr kumimoji="0" lang="fr-FR" altLang="en-US" b="1"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plus de 50 %</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 de la population locale</a:t>
            </a: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a:t>
            </a:r>
          </a:p>
          <a:p>
            <a:pPr marR="0" lvl="0" algn="just" defTabSz="914400" rtl="0" eaLnBrk="0" fontAlgn="base" latinLnBrk="0" hangingPunct="0">
              <a:lnSpc>
                <a:spcPct val="100000"/>
              </a:lnSpc>
              <a:spcBef>
                <a:spcPct val="0"/>
              </a:spcBef>
              <a:spcAft>
                <a:spcPct val="0"/>
              </a:spcAft>
              <a:buClrTx/>
              <a:buSzTx/>
              <a:tabLst/>
            </a:pPr>
            <a:endPar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endParaRP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Nombre de ménages utilisant des fumoirs améliorés : 0</a:t>
            </a: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fr-FR" altLang="en-US" b="0"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endParaRPr>
          </a:p>
          <a:p>
            <a:pPr marL="228600" marR="0" lvl="0" indent="-2286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fr-FR" altLang="en-US" b="0" i="0" u="none" strike="noStrike" cap="none" normalizeH="0" baseline="0" dirty="0" err="1" smtClean="0">
                <a:ln>
                  <a:noFill/>
                </a:ln>
                <a:solidFill>
                  <a:srgbClr val="1F1F1F"/>
                </a:solidFill>
                <a:effectLst/>
                <a:latin typeface="inherit" charset="0"/>
                <a:ea typeface="Calibri" panose="020F0502020204030204" pitchFamily="34" charset="0"/>
                <a:cs typeface="Times New Roman" panose="02020603050405020304" pitchFamily="18" charset="0"/>
              </a:rPr>
              <a:t>Nbre</a:t>
            </a:r>
            <a:r>
              <a:rPr kumimoji="0" lang="fr-FR" altLang="en-US" b="0" i="0" u="none" strike="noStrike" cap="none" normalizeH="0" baseline="0" dirty="0" smtClean="0">
                <a:ln>
                  <a:noFill/>
                </a:ln>
                <a:solidFill>
                  <a:srgbClr val="1F1F1F"/>
                </a:solidFill>
                <a:effectLst/>
                <a:latin typeface="inherit" charset="0"/>
                <a:ea typeface="Calibri" panose="020F0502020204030204" pitchFamily="34" charset="0"/>
                <a:cs typeface="Times New Roman" panose="02020603050405020304" pitchFamily="18" charset="0"/>
              </a:rPr>
              <a:t> de groupes de pêcheurs </a:t>
            </a:r>
            <a:r>
              <a:rPr kumimoji="0" lang="fr-FR" altLang="en-US" b="0" i="0" u="none" strike="noStrike" cap="none" normalizeH="0" baseline="0" dirty="0" smtClean="0">
                <a:ln>
                  <a:noFill/>
                </a:ln>
                <a:solidFill>
                  <a:srgbClr val="1F1F1F"/>
                </a:solidFill>
                <a:effectLst/>
                <a:latin typeface="inherit" charset="0"/>
                <a:ea typeface="Calibri" panose="020F0502020204030204" pitchFamily="34" charset="0"/>
                <a:cs typeface="Times New Roman" panose="02020603050405020304" pitchFamily="18" charset="0"/>
              </a:rPr>
              <a:t>bénéficiaires : </a:t>
            </a:r>
            <a:r>
              <a:rPr kumimoji="0" lang="fr-FR" altLang="en-US" b="1" i="0" u="none" strike="noStrike" cap="none" normalizeH="0" baseline="0" dirty="0" smtClean="0">
                <a:ln>
                  <a:noFill/>
                </a:ln>
                <a:solidFill>
                  <a:srgbClr val="1F1F1F"/>
                </a:solidFill>
                <a:effectLst/>
                <a:latin typeface="inherit" charset="0"/>
                <a:ea typeface="Calibri" panose="020F0502020204030204" pitchFamily="34" charset="0"/>
                <a:cs typeface="Times New Roman" panose="02020603050405020304" pitchFamily="18" charset="0"/>
              </a:rPr>
              <a:t>100.</a:t>
            </a:r>
            <a:r>
              <a:rPr kumimoji="0" lang="en-US" altLang="en-US" b="1" i="0" u="none" strike="noStrike" cap="none" normalizeH="0" baseline="0" dirty="0" smtClean="0">
                <a:ln>
                  <a:noFill/>
                </a:ln>
                <a:solidFill>
                  <a:schemeClr val="tx1"/>
                </a:solidFill>
                <a:effectLst/>
              </a:rPr>
              <a:t> </a:t>
            </a:r>
            <a:endParaRPr kumimoji="0" lang="en-US" altLang="en-US"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18013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7"/>
          <p:cNvSpPr/>
          <p:nvPr/>
        </p:nvSpPr>
        <p:spPr>
          <a:xfrm>
            <a:off x="170120" y="1499191"/>
            <a:ext cx="8633637" cy="4848446"/>
          </a:xfrm>
          <a:prstGeom prst="roundRect">
            <a:avLst>
              <a:gd name="adj" fmla="val 672"/>
            </a:avLst>
          </a:prstGeom>
          <a:noFill/>
          <a:ln w="22860">
            <a:solidFill>
              <a:srgbClr val="D8D4D4"/>
            </a:solidFill>
            <a:prstDash val="solid"/>
          </a:ln>
        </p:spPr>
        <p:txBody>
          <a:bodyPr/>
          <a:lstStyle/>
          <a:p>
            <a:endParaRPr lang="en-CM" sz="1125"/>
          </a:p>
        </p:txBody>
      </p:sp>
      <p:sp>
        <p:nvSpPr>
          <p:cNvPr id="11" name="Text 9"/>
          <p:cNvSpPr/>
          <p:nvPr/>
        </p:nvSpPr>
        <p:spPr>
          <a:xfrm>
            <a:off x="4482927"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13" name="Text 11"/>
          <p:cNvSpPr/>
          <p:nvPr/>
        </p:nvSpPr>
        <p:spPr>
          <a:xfrm>
            <a:off x="570181" y="1680177"/>
            <a:ext cx="8084721" cy="4582400"/>
          </a:xfrm>
          <a:prstGeom prst="rect">
            <a:avLst/>
          </a:prstGeom>
          <a:noFill/>
          <a:ln/>
        </p:spPr>
        <p:txBody>
          <a:bodyPr wrap="square" lIns="0" tIns="0" rIns="0" bIns="0" rtlCol="0" anchor="t"/>
          <a:lstStyle/>
          <a:p>
            <a:pPr marL="171450" indent="-171450" algn="just">
              <a:buFont typeface="Wingdings" panose="05000000000000000000" pitchFamily="2" charset="2"/>
              <a:buChar char="v"/>
            </a:pPr>
            <a:r>
              <a:rPr lang="fr-FR" sz="2400" b="1" dirty="0"/>
              <a:t>Plus de la moitié </a:t>
            </a:r>
            <a:r>
              <a:rPr lang="fr-FR" sz="2400" dirty="0"/>
              <a:t>de la population de </a:t>
            </a:r>
            <a:r>
              <a:rPr lang="fr-FR" sz="2400" dirty="0" err="1"/>
              <a:t>Bakassi</a:t>
            </a:r>
            <a:r>
              <a:rPr lang="fr-FR" sz="2400" dirty="0"/>
              <a:t> bénéficie des initiatives mises en œuvre par le projet. </a:t>
            </a:r>
            <a:endParaRPr lang="fr-FR" sz="2400" dirty="0" smtClean="0"/>
          </a:p>
          <a:p>
            <a:pPr marL="171450" indent="-171450" algn="just">
              <a:lnSpc>
                <a:spcPct val="150000"/>
              </a:lnSpc>
              <a:buFont typeface="Wingdings" panose="05000000000000000000" pitchFamily="2" charset="2"/>
              <a:buChar char="v"/>
            </a:pPr>
            <a:endParaRPr lang="fr-FR" sz="2400" dirty="0" smtClean="0"/>
          </a:p>
          <a:p>
            <a:pPr marL="171450" indent="-171450" algn="just">
              <a:buFont typeface="Wingdings" panose="05000000000000000000" pitchFamily="2" charset="2"/>
              <a:buChar char="v"/>
            </a:pPr>
            <a:r>
              <a:rPr lang="fr-FR" sz="2400" b="1" dirty="0" smtClean="0"/>
              <a:t>Plus </a:t>
            </a:r>
            <a:r>
              <a:rPr lang="fr-FR" sz="2400" b="1" dirty="0"/>
              <a:t>de 40 % des femmes </a:t>
            </a:r>
            <a:r>
              <a:rPr lang="fr-FR" sz="2400" dirty="0"/>
              <a:t>ont bénéficié directement des initiatives de subsistance </a:t>
            </a:r>
            <a:r>
              <a:rPr lang="fr-FR" sz="2400" dirty="0" smtClean="0"/>
              <a:t>(AGR) et </a:t>
            </a:r>
            <a:r>
              <a:rPr lang="fr-FR" sz="2400" dirty="0"/>
              <a:t>des alternatives dans les cinq arrondissements de </a:t>
            </a:r>
            <a:r>
              <a:rPr lang="fr-FR" sz="2400" dirty="0" err="1"/>
              <a:t>Bakassi</a:t>
            </a:r>
            <a:r>
              <a:rPr lang="fr-FR" sz="2400" dirty="0" smtClean="0"/>
              <a:t>.</a:t>
            </a:r>
          </a:p>
          <a:p>
            <a:pPr marL="171450" indent="-171450" algn="just">
              <a:lnSpc>
                <a:spcPct val="150000"/>
              </a:lnSpc>
              <a:buFont typeface="Wingdings" panose="05000000000000000000" pitchFamily="2" charset="2"/>
              <a:buChar char="v"/>
            </a:pPr>
            <a:endParaRPr lang="fr-FR" sz="2400" dirty="0"/>
          </a:p>
          <a:p>
            <a:pPr marL="171450" indent="-171450" algn="just">
              <a:lnSpc>
                <a:spcPct val="150000"/>
              </a:lnSpc>
              <a:buFont typeface="Wingdings" panose="05000000000000000000" pitchFamily="2" charset="2"/>
              <a:buChar char="v"/>
            </a:pPr>
            <a:r>
              <a:rPr lang="fr-FR" sz="2400" dirty="0"/>
              <a:t>I</a:t>
            </a:r>
            <a:r>
              <a:rPr lang="fr-FR" sz="2400" dirty="0" smtClean="0"/>
              <a:t>mpacts </a:t>
            </a:r>
            <a:r>
              <a:rPr lang="fr-FR" sz="2400" dirty="0"/>
              <a:t>à long terme</a:t>
            </a:r>
            <a:endParaRPr lang="en-US" sz="2400" dirty="0"/>
          </a:p>
          <a:p>
            <a:pPr marL="171450" indent="-171450" algn="just">
              <a:lnSpc>
                <a:spcPct val="150000"/>
              </a:lnSpc>
              <a:buFont typeface="Wingdings" panose="05000000000000000000" pitchFamily="2" charset="2"/>
              <a:buChar char="v"/>
            </a:pPr>
            <a:endParaRPr lang="en-US" sz="2400" dirty="0"/>
          </a:p>
        </p:txBody>
      </p:sp>
      <p:sp>
        <p:nvSpPr>
          <p:cNvPr id="17" name="Text 15"/>
          <p:cNvSpPr/>
          <p:nvPr/>
        </p:nvSpPr>
        <p:spPr>
          <a:xfrm>
            <a:off x="7253883"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22" name="Title 1">
            <a:extLst>
              <a:ext uri="{FF2B5EF4-FFF2-40B4-BE49-F238E27FC236}">
                <a16:creationId xmlns:a16="http://schemas.microsoft.com/office/drawing/2014/main" id="{293288F3-0D91-FA09-C0BA-16C90A655DF8}"/>
              </a:ext>
            </a:extLst>
          </p:cNvPr>
          <p:cNvSpPr txBox="1">
            <a:spLocks/>
          </p:cNvSpPr>
          <p:nvPr/>
        </p:nvSpPr>
        <p:spPr>
          <a:xfrm>
            <a:off x="368163" y="-13157"/>
            <a:ext cx="8063456" cy="6716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200" b="1" dirty="0"/>
              <a:t>4. </a:t>
            </a:r>
            <a:r>
              <a:rPr lang="en-GB" sz="3200" b="1" dirty="0" smtClean="0"/>
              <a:t>Impacts </a:t>
            </a:r>
            <a:r>
              <a:rPr lang="en-GB" sz="3200" b="1" dirty="0"/>
              <a:t>sur le </a:t>
            </a:r>
            <a:r>
              <a:rPr lang="en-GB" sz="3200" b="1" dirty="0" smtClean="0"/>
              <a:t>terrain (3/3)</a:t>
            </a:r>
            <a:endParaRPr lang="en-GB" sz="3200" b="1" dirty="0"/>
          </a:p>
        </p:txBody>
      </p:sp>
      <p:sp>
        <p:nvSpPr>
          <p:cNvPr id="27" name="Text 10"/>
          <p:cNvSpPr/>
          <p:nvPr/>
        </p:nvSpPr>
        <p:spPr>
          <a:xfrm>
            <a:off x="1194389" y="903767"/>
            <a:ext cx="5025658" cy="425303"/>
          </a:xfrm>
          <a:prstGeom prst="rect">
            <a:avLst/>
          </a:prstGeom>
          <a:noFill/>
        </p:spPr>
        <p:txBody>
          <a:bodyPr wrap="none" lIns="0" tIns="0" rIns="0" bIns="0" rtlCol="0" anchor="t"/>
          <a:lstStyle/>
          <a:p>
            <a:r>
              <a:rPr lang="en-US" sz="2400" b="1" u="sng" dirty="0" err="1">
                <a:solidFill>
                  <a:srgbClr val="002060"/>
                </a:solidFill>
                <a:latin typeface="Montserrat Bold" pitchFamily="34" charset="0"/>
                <a:ea typeface="Montserrat Bold" pitchFamily="34" charset="-122"/>
                <a:cs typeface="Montserrat Bold" pitchFamily="34" charset="-120"/>
              </a:rPr>
              <a:t>Bénéficiaires</a:t>
            </a:r>
            <a:r>
              <a:rPr lang="en-US" sz="2400" b="1" u="sng" dirty="0">
                <a:solidFill>
                  <a:srgbClr val="002060"/>
                </a:solidFill>
                <a:latin typeface="Montserrat Bold" pitchFamily="34" charset="0"/>
                <a:ea typeface="Montserrat Bold" pitchFamily="34" charset="-122"/>
                <a:cs typeface="Montserrat Bold" pitchFamily="34" charset="-120"/>
              </a:rPr>
              <a:t> </a:t>
            </a:r>
            <a:r>
              <a:rPr lang="en-US" sz="2400" b="1" u="sng" dirty="0" smtClean="0">
                <a:solidFill>
                  <a:srgbClr val="002060"/>
                </a:solidFill>
                <a:latin typeface="Montserrat Bold" pitchFamily="34" charset="0"/>
                <a:ea typeface="Montserrat Bold" pitchFamily="34" charset="-122"/>
                <a:cs typeface="Montserrat Bold" pitchFamily="34" charset="-120"/>
              </a:rPr>
              <a:t>directs </a:t>
            </a:r>
            <a:r>
              <a:rPr lang="en-US" sz="2400" b="1" u="sng" dirty="0">
                <a:solidFill>
                  <a:srgbClr val="002060"/>
                </a:solidFill>
                <a:latin typeface="Montserrat Bold" pitchFamily="34" charset="0"/>
                <a:ea typeface="Montserrat Bold" pitchFamily="34" charset="-122"/>
                <a:cs typeface="Montserrat Bold" pitchFamily="34" charset="-120"/>
              </a:rPr>
              <a:t>et </a:t>
            </a:r>
            <a:r>
              <a:rPr lang="en-US" sz="2400" b="1" u="sng" dirty="0" err="1" smtClean="0">
                <a:solidFill>
                  <a:srgbClr val="002060"/>
                </a:solidFill>
                <a:latin typeface="Montserrat Bold" pitchFamily="34" charset="0"/>
                <a:ea typeface="Montserrat Bold" pitchFamily="34" charset="-122"/>
                <a:cs typeface="Montserrat Bold" pitchFamily="34" charset="-120"/>
              </a:rPr>
              <a:t>indirects</a:t>
            </a:r>
            <a:endParaRPr lang="en-US" sz="2400" u="sng" dirty="0">
              <a:solidFill>
                <a:srgbClr val="002060"/>
              </a:solidFill>
            </a:endParaRPr>
          </a:p>
        </p:txBody>
      </p:sp>
    </p:spTree>
    <p:extLst>
      <p:ext uri="{BB962C8B-B14F-4D97-AF65-F5344CB8AC3E}">
        <p14:creationId xmlns:p14="http://schemas.microsoft.com/office/powerpoint/2010/main" val="20671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6149" y="1319079"/>
            <a:ext cx="4401879" cy="703557"/>
          </a:xfrm>
        </p:spPr>
        <p:txBody>
          <a:bodyPr>
            <a:normAutofit fontScale="90000"/>
          </a:bodyPr>
          <a:lstStyle/>
          <a:p>
            <a:r>
              <a:rPr lang="fr-FR" b="1" dirty="0" smtClean="0"/>
              <a:t>PLAN DE L’EXPOSE</a:t>
            </a:r>
            <a:endParaRPr lang="en-US" b="1" dirty="0"/>
          </a:p>
        </p:txBody>
      </p:sp>
      <p:sp>
        <p:nvSpPr>
          <p:cNvPr id="3" name="Espace réservé du contenu 2"/>
          <p:cNvSpPr>
            <a:spLocks noGrp="1"/>
          </p:cNvSpPr>
          <p:nvPr>
            <p:ph idx="1"/>
          </p:nvPr>
        </p:nvSpPr>
        <p:spPr>
          <a:xfrm>
            <a:off x="372140" y="2316090"/>
            <a:ext cx="8314659" cy="4414320"/>
          </a:xfrm>
        </p:spPr>
        <p:txBody>
          <a:bodyPr>
            <a:normAutofit/>
          </a:bodyPr>
          <a:lstStyle/>
          <a:p>
            <a:pPr marL="514350" indent="-514350">
              <a:buFont typeface="+mj-lt"/>
              <a:buAutoNum type="arabicPeriod"/>
            </a:pPr>
            <a:r>
              <a:rPr lang="fr-FR" b="1" dirty="0" smtClean="0"/>
              <a:t>Présentation </a:t>
            </a:r>
            <a:r>
              <a:rPr lang="fr-FR" b="1" dirty="0"/>
              <a:t>générale du Projet</a:t>
            </a:r>
            <a:endParaRPr lang="fr-FR" b="1" dirty="0" smtClean="0"/>
          </a:p>
          <a:p>
            <a:pPr marL="514350" indent="-514350">
              <a:buFont typeface="+mj-lt"/>
              <a:buAutoNum type="arabicPeriod"/>
            </a:pPr>
            <a:r>
              <a:rPr lang="fr-FR" b="1" dirty="0"/>
              <a:t>Contexte et justification</a:t>
            </a:r>
            <a:endParaRPr lang="en-US" b="1" dirty="0" smtClean="0"/>
          </a:p>
          <a:p>
            <a:pPr marL="514350" indent="-514350">
              <a:buFont typeface="+mj-lt"/>
              <a:buAutoNum type="arabicPeriod"/>
            </a:pPr>
            <a:r>
              <a:rPr lang="fr-FR" b="1" dirty="0"/>
              <a:t>Résultats clés atteints</a:t>
            </a:r>
            <a:endParaRPr lang="fr-FR" b="1" dirty="0" smtClean="0"/>
          </a:p>
          <a:p>
            <a:pPr marL="514350" indent="-514350">
              <a:buFont typeface="+mj-lt"/>
              <a:buAutoNum type="arabicPeriod"/>
            </a:pPr>
            <a:r>
              <a:rPr lang="en-GB" b="1" dirty="0" smtClean="0"/>
              <a:t>Impacts </a:t>
            </a:r>
            <a:r>
              <a:rPr lang="en-GB" b="1" dirty="0"/>
              <a:t>sur le </a:t>
            </a:r>
            <a:r>
              <a:rPr lang="en-GB" b="1" dirty="0" smtClean="0"/>
              <a:t>terrain</a:t>
            </a:r>
          </a:p>
          <a:p>
            <a:pPr marL="514350" indent="-514350">
              <a:buFont typeface="+mj-lt"/>
              <a:buAutoNum type="arabicPeriod"/>
            </a:pPr>
            <a:r>
              <a:rPr lang="fr-FR" b="1" dirty="0" smtClean="0"/>
              <a:t>Partenariats</a:t>
            </a:r>
            <a:r>
              <a:rPr lang="" altLang="fr-FR" b="1" dirty="0" smtClean="0"/>
              <a:t> </a:t>
            </a:r>
            <a:r>
              <a:rPr lang="" altLang="fr-FR" b="1" dirty="0"/>
              <a:t>et </a:t>
            </a:r>
            <a:r>
              <a:rPr lang="fr-FR" b="1" dirty="0" err="1"/>
              <a:t>co</a:t>
            </a:r>
            <a:r>
              <a:rPr lang="" altLang="fr-FR" b="1" dirty="0"/>
              <a:t>llabor</a:t>
            </a:r>
            <a:r>
              <a:rPr lang="fr-FR" b="1" dirty="0" err="1"/>
              <a:t>ation</a:t>
            </a:r>
            <a:r>
              <a:rPr lang="" altLang="fr-FR" b="1" dirty="0"/>
              <a:t> </a:t>
            </a:r>
          </a:p>
          <a:p>
            <a:pPr marL="514350" indent="-514350">
              <a:buFont typeface="+mj-lt"/>
              <a:buAutoNum type="arabicPeriod"/>
            </a:pPr>
            <a:r>
              <a:rPr lang="fr-FR" b="1" dirty="0" smtClean="0"/>
              <a:t>Difficultés </a:t>
            </a:r>
            <a:r>
              <a:rPr lang="fr-FR" b="1" dirty="0"/>
              <a:t>rencontrées </a:t>
            </a:r>
            <a:endParaRPr lang="fr-FR" b="1" dirty="0" smtClean="0"/>
          </a:p>
          <a:p>
            <a:pPr marL="514350" indent="-514350">
              <a:buFont typeface="+mj-lt"/>
              <a:buAutoNum type="arabicPeriod"/>
            </a:pPr>
            <a:r>
              <a:rPr lang="en-US" b="1" dirty="0" smtClean="0"/>
              <a:t>Perspectives </a:t>
            </a:r>
            <a:r>
              <a:rPr lang="en-US" b="1" dirty="0"/>
              <a:t>et </a:t>
            </a:r>
            <a:r>
              <a:rPr lang="en-US" b="1" dirty="0" err="1" smtClean="0"/>
              <a:t>recommandations</a:t>
            </a:r>
            <a:endParaRPr lang="en-US" b="1" dirty="0" smtClean="0"/>
          </a:p>
          <a:p>
            <a:pPr marL="514350" indent="-514350">
              <a:buFont typeface="+mj-lt"/>
              <a:buAutoNum type="arabicPeriod"/>
            </a:pPr>
            <a:endParaRPr lang="fr-FR" b="1" dirty="0" smtClean="0"/>
          </a:p>
          <a:p>
            <a:endParaRPr lang="en-US" dirty="0"/>
          </a:p>
        </p:txBody>
      </p:sp>
      <p:pic>
        <p:nvPicPr>
          <p:cNvPr id="4" name="Picture 2" descr="Ministère de l'Environnement, de la Protection de la Nature et du  Développement Durable (Cameroun) | ReS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6" y="10625"/>
            <a:ext cx="1204184" cy="13647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EF Logo | G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056" y="0"/>
            <a:ext cx="2945944" cy="131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563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91" y="274638"/>
            <a:ext cx="8899451" cy="512171"/>
          </a:xfrm>
        </p:spPr>
        <p:txBody>
          <a:bodyPr>
            <a:noAutofit/>
          </a:bodyPr>
          <a:lstStyle/>
          <a:p>
            <a:r>
              <a:rPr sz="2800" b="1" dirty="0"/>
              <a:t>5. </a:t>
            </a:r>
            <a:r>
              <a:rPr lang="fr-FR" sz="2800" b="1" dirty="0" smtClean="0"/>
              <a:t>Partenariats</a:t>
            </a:r>
            <a:r>
              <a:rPr lang="" altLang="fr-FR" sz="2800" b="1" dirty="0" smtClean="0"/>
              <a:t>, </a:t>
            </a:r>
            <a:r>
              <a:rPr lang="fr-FR" sz="2800" b="1" dirty="0"/>
              <a:t>co</a:t>
            </a:r>
            <a:r>
              <a:rPr lang="" altLang="fr-FR" sz="2800" b="1" dirty="0"/>
              <a:t>llabor</a:t>
            </a:r>
            <a:r>
              <a:rPr lang="fr-FR" sz="2800" b="1" dirty="0"/>
              <a:t>ation</a:t>
            </a:r>
            <a:r>
              <a:rPr lang="" altLang="fr-FR" sz="2800" b="1" dirty="0"/>
              <a:t> et </a:t>
            </a:r>
            <a:r>
              <a:rPr lang="" altLang="fr-FR" sz="2800" b="1" dirty="0" smtClean="0"/>
              <a:t>communication (1/3)</a:t>
            </a:r>
            <a:endParaRPr lang="" altLang="fr-FR" sz="2800" b="1" dirty="0"/>
          </a:p>
        </p:txBody>
      </p:sp>
      <p:sp>
        <p:nvSpPr>
          <p:cNvPr id="3" name="Content Placeholder 2"/>
          <p:cNvSpPr>
            <a:spLocks noGrp="1"/>
          </p:cNvSpPr>
          <p:nvPr>
            <p:ph idx="1"/>
          </p:nvPr>
        </p:nvSpPr>
        <p:spPr>
          <a:xfrm>
            <a:off x="542260" y="1263415"/>
            <a:ext cx="7920444" cy="535348"/>
          </a:xfrm>
        </p:spPr>
        <p:txBody>
          <a:bodyPr>
            <a:noAutofit/>
          </a:bodyPr>
          <a:lstStyle/>
          <a:p>
            <a:pPr marL="0" indent="0">
              <a:spcBef>
                <a:spcPts val="0"/>
              </a:spcBef>
              <a:buNone/>
            </a:pPr>
            <a:r>
              <a:rPr lang="fr-FR" sz="2000" b="1" dirty="0" smtClean="0"/>
              <a:t>Rôle</a:t>
            </a:r>
            <a:r>
              <a:rPr sz="2000" b="1" dirty="0" smtClean="0"/>
              <a:t> </a:t>
            </a:r>
            <a:r>
              <a:rPr sz="2000" b="1" dirty="0"/>
              <a:t>du </a:t>
            </a:r>
            <a:r>
              <a:rPr sz="2000" b="1" dirty="0" smtClean="0"/>
              <a:t>MINEPDED</a:t>
            </a:r>
            <a:r>
              <a:rPr lang="fr-FR" sz="2000" b="1" dirty="0" smtClean="0"/>
              <a:t> et autres sectoriels</a:t>
            </a:r>
          </a:p>
        </p:txBody>
      </p:sp>
      <p:graphicFrame>
        <p:nvGraphicFramePr>
          <p:cNvPr id="5" name="Table 3"/>
          <p:cNvGraphicFramePr>
            <a:graphicFrameLocks noGrp="1"/>
          </p:cNvGraphicFramePr>
          <p:nvPr>
            <p:extLst>
              <p:ext uri="{D42A27DB-BD31-4B8C-83A1-F6EECF244321}">
                <p14:modId xmlns:p14="http://schemas.microsoft.com/office/powerpoint/2010/main" val="1599108824"/>
              </p:ext>
            </p:extLst>
          </p:nvPr>
        </p:nvGraphicFramePr>
        <p:xfrm>
          <a:off x="265814" y="1956389"/>
          <a:ext cx="8761228" cy="4474418"/>
        </p:xfrm>
        <a:graphic>
          <a:graphicData uri="http://schemas.openxmlformats.org/drawingml/2006/table">
            <a:tbl>
              <a:tblPr firstRow="1" bandRow="1">
                <a:tableStyleId>{5C22544A-7EE6-4342-B048-85BDC9FD1C3A}</a:tableStyleId>
              </a:tblPr>
              <a:tblGrid>
                <a:gridCol w="2530549">
                  <a:extLst>
                    <a:ext uri="{9D8B030D-6E8A-4147-A177-3AD203B41FA5}">
                      <a16:colId xmlns:a16="http://schemas.microsoft.com/office/drawing/2014/main" val="3492768399"/>
                    </a:ext>
                  </a:extLst>
                </a:gridCol>
                <a:gridCol w="6230679">
                  <a:extLst>
                    <a:ext uri="{9D8B030D-6E8A-4147-A177-3AD203B41FA5}">
                      <a16:colId xmlns:a16="http://schemas.microsoft.com/office/drawing/2014/main" val="428304887"/>
                    </a:ext>
                  </a:extLst>
                </a:gridCol>
              </a:tblGrid>
              <a:tr h="509773">
                <a:tc>
                  <a:txBody>
                    <a:bodyPr/>
                    <a:lstStyle/>
                    <a:p>
                      <a:r>
                        <a:rPr lang="en-US" sz="2000" dirty="0" err="1" smtClean="0">
                          <a:latin typeface="+mn-lt"/>
                        </a:rPr>
                        <a:t>Ministères</a:t>
                      </a:r>
                      <a:r>
                        <a:rPr lang="en-US" sz="2000" dirty="0" smtClean="0">
                          <a:latin typeface="+mn-lt"/>
                        </a:rPr>
                        <a:t> </a:t>
                      </a:r>
                      <a:r>
                        <a:rPr lang="en-US" sz="2000" dirty="0" err="1" smtClean="0">
                          <a:latin typeface="+mn-lt"/>
                        </a:rPr>
                        <a:t>sectoriels</a:t>
                      </a:r>
                      <a:endParaRPr lang="en-US" sz="2000" dirty="0">
                        <a:latin typeface="+mn-lt"/>
                      </a:endParaRPr>
                    </a:p>
                  </a:txBody>
                  <a:tcPr/>
                </a:tc>
                <a:tc>
                  <a:txBody>
                    <a:bodyPr/>
                    <a:lstStyle/>
                    <a:p>
                      <a:r>
                        <a:rPr lang="en-US" sz="2000" dirty="0" err="1" smtClean="0">
                          <a:latin typeface="+mn-lt"/>
                        </a:rPr>
                        <a:t>Responsibilités</a:t>
                      </a:r>
                      <a:endParaRPr lang="en-US" sz="2000" dirty="0">
                        <a:latin typeface="+mn-lt"/>
                      </a:endParaRPr>
                    </a:p>
                  </a:txBody>
                  <a:tcPr/>
                </a:tc>
                <a:extLst>
                  <a:ext uri="{0D108BD9-81ED-4DB2-BD59-A6C34878D82A}">
                    <a16:rowId xmlns:a16="http://schemas.microsoft.com/office/drawing/2014/main" val="1317488249"/>
                  </a:ext>
                </a:extLst>
              </a:tr>
              <a:tr h="1638005">
                <a:tc>
                  <a:txBody>
                    <a:bodyPr/>
                    <a:lstStyle/>
                    <a:p>
                      <a:r>
                        <a:rPr lang="en-US" sz="2000" dirty="0" smtClean="0">
                          <a:latin typeface="+mn-lt"/>
                        </a:rPr>
                        <a:t>MINEPDED</a:t>
                      </a:r>
                      <a:endParaRPr lang="en-US" sz="2000" dirty="0">
                        <a:latin typeface="+mn-lt"/>
                      </a:endParaRPr>
                    </a:p>
                  </a:txBody>
                  <a:tcPr/>
                </a:tc>
                <a:tc>
                  <a:txBody>
                    <a:bodyPr/>
                    <a:lstStyle/>
                    <a:p>
                      <a:pPr marL="285750" marR="0" lvl="0" indent="-285750" algn="just">
                        <a:lnSpc>
                          <a:spcPct val="100000"/>
                        </a:lnSpc>
                        <a:spcBef>
                          <a:spcPts val="0"/>
                        </a:spcBef>
                        <a:spcAft>
                          <a:spcPts val="800"/>
                        </a:spcAft>
                        <a:buFont typeface="Arial" panose="020B0604020202020204" pitchFamily="34" charset="0"/>
                        <a:buChar char="•"/>
                      </a:pPr>
                      <a:r>
                        <a:rPr lang="fr-FR" sz="2000" kern="1200" dirty="0" smtClean="0">
                          <a:solidFill>
                            <a:schemeClr val="dk1"/>
                          </a:solidFill>
                          <a:effectLst/>
                          <a:latin typeface="+mn-lt"/>
                          <a:ea typeface="+mn-ea"/>
                          <a:cs typeface="+mn-cs"/>
                        </a:rPr>
                        <a:t>Coordonne les activités avec les autres partenaires gouvernementaux clés, notamment MINFOF, MINADER, MINEPIA, etc.</a:t>
                      </a:r>
                    </a:p>
                    <a:p>
                      <a:pPr marL="285750" marR="0" lvl="0" indent="-285750" algn="just">
                        <a:lnSpc>
                          <a:spcPct val="100000"/>
                        </a:lnSpc>
                        <a:spcBef>
                          <a:spcPts val="0"/>
                        </a:spcBef>
                        <a:spcAft>
                          <a:spcPts val="800"/>
                        </a:spcAft>
                        <a:buFont typeface="Arial" panose="020B0604020202020204" pitchFamily="34" charset="0"/>
                        <a:buChar char="•"/>
                      </a:pPr>
                      <a:r>
                        <a:rPr lang="fr-FR" sz="2000" kern="1200" dirty="0" smtClean="0">
                          <a:solidFill>
                            <a:schemeClr val="dk1"/>
                          </a:solidFill>
                          <a:effectLst/>
                          <a:latin typeface="+mn-lt"/>
                          <a:ea typeface="+mn-ea"/>
                          <a:cs typeface="+mn-cs"/>
                        </a:rPr>
                        <a:t>Organise les sessions de </a:t>
                      </a:r>
                      <a:r>
                        <a:rPr lang="fr-FR" sz="2000" kern="1200" dirty="0" err="1" smtClean="0">
                          <a:solidFill>
                            <a:schemeClr val="dk1"/>
                          </a:solidFill>
                          <a:effectLst/>
                          <a:latin typeface="+mn-lt"/>
                          <a:ea typeface="+mn-ea"/>
                          <a:cs typeface="+mn-cs"/>
                        </a:rPr>
                        <a:t>CoPil</a:t>
                      </a:r>
                      <a:r>
                        <a:rPr lang="fr-FR" sz="2000" kern="1200" dirty="0" smtClean="0">
                          <a:solidFill>
                            <a:schemeClr val="dk1"/>
                          </a:solidFill>
                          <a:effectLst/>
                          <a:latin typeface="+mn-lt"/>
                          <a:ea typeface="+mn-ea"/>
                          <a:cs typeface="+mn-cs"/>
                        </a:rPr>
                        <a:t> et les réunions du GTT</a:t>
                      </a:r>
                    </a:p>
                  </a:txBody>
                  <a:tcPr/>
                </a:tc>
                <a:extLst>
                  <a:ext uri="{0D108BD9-81ED-4DB2-BD59-A6C34878D82A}">
                    <a16:rowId xmlns:a16="http://schemas.microsoft.com/office/drawing/2014/main" val="89916877"/>
                  </a:ext>
                </a:extLst>
              </a:tr>
              <a:tr h="219989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rPr>
                        <a:t>MINFOF</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rPr>
                        <a:t>MINADER</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rPr>
                        <a:t>MINEPIA</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rPr>
                        <a:t>MINDEF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mn-lt"/>
                      </a:endParaRPr>
                    </a:p>
                    <a:p>
                      <a:endParaRPr lang="en-US" sz="2000" dirty="0">
                        <a:latin typeface="+mn-lt"/>
                      </a:endParaRPr>
                    </a:p>
                  </a:txBody>
                  <a:tcPr/>
                </a:tc>
                <a:tc>
                  <a:txBody>
                    <a:bodyPr/>
                    <a:lstStyle/>
                    <a:p>
                      <a:pPr marL="0" marR="0" lvl="0" indent="0" algn="just" defTabSz="457200" rtl="0" eaLnBrk="1" latinLnBrk="0" hangingPunct="1">
                        <a:lnSpc>
                          <a:spcPct val="100000"/>
                        </a:lnSpc>
                        <a:spcBef>
                          <a:spcPts val="0"/>
                        </a:spcBef>
                        <a:spcAft>
                          <a:spcPts val="800"/>
                        </a:spcAft>
                        <a:buFont typeface="Arial" panose="020B0604020202020204" pitchFamily="34" charset="0"/>
                        <a:buNone/>
                      </a:pPr>
                      <a:r>
                        <a:rPr lang="fr-FR" sz="2000" kern="1200" dirty="0" smtClean="0">
                          <a:solidFill>
                            <a:schemeClr val="dk1"/>
                          </a:solidFill>
                          <a:effectLst/>
                          <a:latin typeface="+mn-lt"/>
                          <a:ea typeface="Calibri" panose="020F0502020204030204" pitchFamily="34" charset="0"/>
                          <a:cs typeface="Times New Roman" panose="02020603050405020304" pitchFamily="18" charset="0"/>
                        </a:rPr>
                        <a:t>Participe à la prise de décision dans les instances clés du projet</a:t>
                      </a:r>
                    </a:p>
                    <a:p>
                      <a:pPr marL="285750" marR="0" lvl="0" indent="-285750" algn="just" defTabSz="457200" rtl="0" eaLnBrk="1" latinLnBrk="0" hangingPunct="1">
                        <a:lnSpc>
                          <a:spcPct val="100000"/>
                        </a:lnSpc>
                        <a:spcBef>
                          <a:spcPts val="0"/>
                        </a:spcBef>
                        <a:spcAft>
                          <a:spcPts val="800"/>
                        </a:spcAft>
                        <a:buFont typeface="Arial" panose="020B0604020202020204" pitchFamily="34" charset="0"/>
                        <a:buChar char="•"/>
                      </a:pPr>
                      <a:r>
                        <a:rPr lang="fr-FR" sz="2000" kern="1200" dirty="0" smtClean="0">
                          <a:solidFill>
                            <a:schemeClr val="dk1"/>
                          </a:solidFill>
                          <a:effectLst/>
                          <a:latin typeface="+mn-lt"/>
                          <a:ea typeface="Calibri" panose="020F0502020204030204" pitchFamily="34" charset="0"/>
                          <a:cs typeface="Times New Roman" panose="02020603050405020304" pitchFamily="18" charset="0"/>
                        </a:rPr>
                        <a:t>Membre du </a:t>
                      </a:r>
                      <a:r>
                        <a:rPr lang="fr-FR" sz="2000" kern="1200" dirty="0" err="1" smtClean="0">
                          <a:solidFill>
                            <a:schemeClr val="dk1"/>
                          </a:solidFill>
                          <a:effectLst/>
                          <a:latin typeface="+mn-lt"/>
                          <a:ea typeface="Calibri" panose="020F0502020204030204" pitchFamily="34" charset="0"/>
                          <a:cs typeface="Times New Roman" panose="02020603050405020304" pitchFamily="18" charset="0"/>
                        </a:rPr>
                        <a:t>CoPil</a:t>
                      </a:r>
                      <a:endParaRPr lang="fr-FR" sz="2000" kern="1200" dirty="0" smtClean="0">
                        <a:solidFill>
                          <a:schemeClr val="dk1"/>
                        </a:solidFill>
                        <a:effectLst/>
                        <a:latin typeface="+mn-lt"/>
                        <a:ea typeface="Calibri" panose="020F0502020204030204" pitchFamily="34" charset="0"/>
                        <a:cs typeface="Times New Roman" panose="02020603050405020304" pitchFamily="18" charset="0"/>
                      </a:endParaRPr>
                    </a:p>
                    <a:p>
                      <a:pPr marL="285750" marR="0" lvl="0" indent="-285750" algn="just" defTabSz="457200" rtl="0" eaLnBrk="1" latinLnBrk="0" hangingPunct="1">
                        <a:lnSpc>
                          <a:spcPct val="100000"/>
                        </a:lnSpc>
                        <a:spcBef>
                          <a:spcPts val="0"/>
                        </a:spcBef>
                        <a:spcAft>
                          <a:spcPts val="800"/>
                        </a:spcAft>
                        <a:buFont typeface="Arial" panose="020B0604020202020204" pitchFamily="34" charset="0"/>
                        <a:buChar char="•"/>
                      </a:pPr>
                      <a:r>
                        <a:rPr lang="fr-FR" sz="2000" kern="1200" dirty="0" smtClean="0">
                          <a:solidFill>
                            <a:schemeClr val="dk1"/>
                          </a:solidFill>
                          <a:effectLst/>
                          <a:latin typeface="+mn-lt"/>
                          <a:ea typeface="Calibri" panose="020F0502020204030204" pitchFamily="34" charset="0"/>
                          <a:cs typeface="Times New Roman" panose="02020603050405020304" pitchFamily="18" charset="0"/>
                        </a:rPr>
                        <a:t>Participent aux réunions</a:t>
                      </a:r>
                      <a:r>
                        <a:rPr lang="fr-FR" sz="2000" kern="1200" baseline="0" dirty="0" smtClean="0">
                          <a:solidFill>
                            <a:schemeClr val="dk1"/>
                          </a:solidFill>
                          <a:effectLst/>
                          <a:latin typeface="+mn-lt"/>
                          <a:ea typeface="Calibri" panose="020F0502020204030204" pitchFamily="34" charset="0"/>
                          <a:cs typeface="Times New Roman" panose="02020603050405020304" pitchFamily="18" charset="0"/>
                        </a:rPr>
                        <a:t> du GTT</a:t>
                      </a:r>
                      <a:endParaRPr lang="fr-FR" sz="2000" kern="1200" dirty="0" smtClean="0">
                        <a:solidFill>
                          <a:schemeClr val="dk1"/>
                        </a:solidFill>
                        <a:effectLst/>
                        <a:latin typeface="+mn-lt"/>
                        <a:ea typeface="Calibri" panose="020F0502020204030204" pitchFamily="34" charset="0"/>
                        <a:cs typeface="Times New Roman" panose="02020603050405020304" pitchFamily="18" charset="0"/>
                      </a:endParaRPr>
                    </a:p>
                    <a:p>
                      <a:pPr marL="285750" marR="0" lvl="0" indent="-285750" algn="just" defTabSz="457200" rtl="0" eaLnBrk="1" latinLnBrk="0" hangingPunct="1">
                        <a:lnSpc>
                          <a:spcPct val="100000"/>
                        </a:lnSpc>
                        <a:spcBef>
                          <a:spcPts val="0"/>
                        </a:spcBef>
                        <a:spcAft>
                          <a:spcPts val="800"/>
                        </a:spcAft>
                        <a:buFont typeface="Arial" panose="020B0604020202020204" pitchFamily="34" charset="0"/>
                        <a:buChar char="•"/>
                      </a:pPr>
                      <a:r>
                        <a:rPr lang="fr-FR" sz="2000" kern="1200" dirty="0" smtClean="0">
                          <a:solidFill>
                            <a:schemeClr val="dk1"/>
                          </a:solidFill>
                          <a:effectLst/>
                          <a:latin typeface="+mn-lt"/>
                          <a:ea typeface="Calibri" panose="020F0502020204030204" pitchFamily="34" charset="0"/>
                          <a:cs typeface="Times New Roman" panose="02020603050405020304" pitchFamily="18" charset="0"/>
                        </a:rPr>
                        <a:t>Partenaire de mise en œuvre</a:t>
                      </a:r>
                    </a:p>
                    <a:p>
                      <a:pPr marL="285750" marR="0" lvl="0" indent="-285750" algn="just" defTabSz="457200" rtl="0" eaLnBrk="1" latinLnBrk="0" hangingPunct="1">
                        <a:lnSpc>
                          <a:spcPct val="100000"/>
                        </a:lnSpc>
                        <a:spcBef>
                          <a:spcPts val="0"/>
                        </a:spcBef>
                        <a:spcAft>
                          <a:spcPts val="800"/>
                        </a:spcAft>
                        <a:buFont typeface="Arial" panose="020B0604020202020204" pitchFamily="34" charset="0"/>
                        <a:buChar char="•"/>
                      </a:pPr>
                      <a:r>
                        <a:rPr lang="fr-FR" sz="2000" kern="1200" dirty="0" smtClean="0">
                          <a:solidFill>
                            <a:schemeClr val="dk1"/>
                          </a:solidFill>
                          <a:effectLst/>
                          <a:latin typeface="+mn-lt"/>
                          <a:ea typeface="Calibri" panose="020F0502020204030204" pitchFamily="34" charset="0"/>
                          <a:cs typeface="Times New Roman" panose="02020603050405020304" pitchFamily="18" charset="0"/>
                        </a:rPr>
                        <a:t>…</a:t>
                      </a:r>
                      <a:endParaRPr lang="en-US" sz="2000" kern="1200" dirty="0" smtClean="0">
                        <a:solidFill>
                          <a:schemeClr val="dk1"/>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170875679"/>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10354" cy="661027"/>
          </a:xfrm>
        </p:spPr>
        <p:txBody>
          <a:bodyPr>
            <a:normAutofit fontScale="90000"/>
          </a:bodyPr>
          <a:lstStyle/>
          <a:p>
            <a:r>
              <a:rPr sz="3200" b="1" dirty="0" smtClean="0"/>
              <a:t>5.</a:t>
            </a:r>
            <a:r>
              <a:rPr lang="fr-FR" sz="3200" b="1" dirty="0" smtClean="0"/>
              <a:t>Partenariats</a:t>
            </a:r>
            <a:r>
              <a:rPr lang="" altLang="fr-FR" sz="3200" b="1" dirty="0" smtClean="0"/>
              <a:t>, </a:t>
            </a:r>
            <a:r>
              <a:rPr lang="fr-FR" sz="3200" b="1" dirty="0" err="1" smtClean="0"/>
              <a:t>co</a:t>
            </a:r>
            <a:r>
              <a:rPr lang="" altLang="fr-FR" sz="3200" b="1" dirty="0" smtClean="0"/>
              <a:t>llabor</a:t>
            </a:r>
            <a:r>
              <a:rPr lang="fr-FR" sz="3200" b="1" dirty="0" err="1" smtClean="0"/>
              <a:t>ation</a:t>
            </a:r>
            <a:r>
              <a:rPr lang="" altLang="fr-FR" sz="3200" b="1" dirty="0" smtClean="0"/>
              <a:t> et communication (2/3)</a:t>
            </a:r>
          </a:p>
        </p:txBody>
      </p:sp>
      <p:sp>
        <p:nvSpPr>
          <p:cNvPr id="3" name="Content Placeholder 2"/>
          <p:cNvSpPr>
            <a:spLocks noGrp="1"/>
          </p:cNvSpPr>
          <p:nvPr>
            <p:ph idx="1"/>
          </p:nvPr>
        </p:nvSpPr>
        <p:spPr>
          <a:xfrm>
            <a:off x="180753" y="1187126"/>
            <a:ext cx="8771861" cy="716102"/>
          </a:xfrm>
        </p:spPr>
        <p:txBody>
          <a:bodyPr>
            <a:normAutofit/>
          </a:bodyPr>
          <a:lstStyle/>
          <a:p>
            <a:pPr>
              <a:buFont typeface="Wingdings" panose="05000000000000000000" pitchFamily="2" charset="2"/>
              <a:buChar char="v"/>
            </a:pPr>
            <a:r>
              <a:rPr sz="1800" b="1" dirty="0" smtClean="0"/>
              <a:t>Collaborations</a:t>
            </a:r>
            <a:r>
              <a:rPr lang="fr-FR" sz="1800" b="1" dirty="0" smtClean="0"/>
              <a:t> avec les</a:t>
            </a:r>
            <a:r>
              <a:rPr sz="1800" b="1" dirty="0" smtClean="0"/>
              <a:t> </a:t>
            </a:r>
            <a:r>
              <a:rPr lang="fr-FR" sz="1800" b="1" dirty="0" smtClean="0"/>
              <a:t>collectivités</a:t>
            </a:r>
            <a:r>
              <a:rPr lang="" altLang="fr-FR" sz="1800" b="1" dirty="0" smtClean="0"/>
              <a:t> (CTD)</a:t>
            </a:r>
            <a:r>
              <a:rPr sz="1800" b="1" dirty="0" smtClean="0"/>
              <a:t>, OSC, </a:t>
            </a:r>
            <a:r>
              <a:rPr lang="" sz="1800" b="1" dirty="0" smtClean="0"/>
              <a:t>Autorités Locales, Communautés Locales, Secteur Privé, </a:t>
            </a:r>
            <a:r>
              <a:rPr sz="1800" b="1" dirty="0" smtClean="0"/>
              <a:t>etc</a:t>
            </a:r>
            <a:r>
              <a:rPr lang="" sz="1800" b="1" dirty="0" smtClean="0"/>
              <a:t>....</a:t>
            </a:r>
            <a:r>
              <a:rPr sz="1800" b="1" dirty="0" smtClean="0"/>
              <a:t>.</a:t>
            </a:r>
            <a:endParaRPr lang="fr-FR" sz="1800" b="1" dirty="0"/>
          </a:p>
        </p:txBody>
      </p:sp>
      <p:sp>
        <p:nvSpPr>
          <p:cNvPr id="5" name="Content Placeholder 2"/>
          <p:cNvSpPr txBox="1">
            <a:spLocks/>
          </p:cNvSpPr>
          <p:nvPr/>
        </p:nvSpPr>
        <p:spPr>
          <a:xfrm>
            <a:off x="457200" y="2126513"/>
            <a:ext cx="3934046" cy="45401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nSpc>
                <a:spcPct val="150000"/>
              </a:lnSpc>
              <a:buFont typeface="Arial" panose="020B0604020202020204"/>
              <a:buNone/>
            </a:pPr>
            <a:r>
              <a:rPr lang="en-US" sz="1800" b="1" u="sng" dirty="0" err="1" smtClean="0"/>
              <a:t>Partenaires</a:t>
            </a:r>
            <a:r>
              <a:rPr lang="en-US" sz="1800" b="1" u="sng" dirty="0" smtClean="0"/>
              <a:t> </a:t>
            </a:r>
            <a:r>
              <a:rPr lang="en-US" sz="1800" b="1" u="sng" dirty="0" err="1" smtClean="0"/>
              <a:t>clés</a:t>
            </a:r>
            <a:endParaRPr lang="en-US" sz="1800" u="sng" dirty="0" smtClean="0"/>
          </a:p>
          <a:p>
            <a:pPr marL="514350" indent="-514350">
              <a:spcBef>
                <a:spcPts val="0"/>
              </a:spcBef>
              <a:buFont typeface="+mj-lt"/>
              <a:buAutoNum type="arabicParenR"/>
            </a:pPr>
            <a:endParaRPr lang="en-US" sz="1800" b="1" dirty="0" smtClean="0"/>
          </a:p>
          <a:p>
            <a:pPr marL="514350" indent="-514350">
              <a:spcBef>
                <a:spcPts val="0"/>
              </a:spcBef>
              <a:buFont typeface="+mj-lt"/>
              <a:buAutoNum type="arabicParenR"/>
            </a:pPr>
            <a:r>
              <a:rPr lang="en-US" sz="1800" b="1" dirty="0" smtClean="0"/>
              <a:t>Cameroon </a:t>
            </a:r>
            <a:r>
              <a:rPr lang="en-US" sz="1800" b="1" dirty="0" smtClean="0"/>
              <a:t>Wildlife and Conservation Society (CWCS)</a:t>
            </a:r>
          </a:p>
          <a:p>
            <a:pPr marL="514350" indent="-514350">
              <a:lnSpc>
                <a:spcPct val="150000"/>
              </a:lnSpc>
              <a:buFont typeface="+mj-lt"/>
              <a:buAutoNum type="arabicParenR"/>
            </a:pPr>
            <a:r>
              <a:rPr lang="en-US" sz="1800" b="1" dirty="0" smtClean="0"/>
              <a:t>Cameroon Ecology (Cam-Eco</a:t>
            </a:r>
            <a:r>
              <a:rPr lang="en-US" sz="1800" b="1" dirty="0" smtClean="0"/>
              <a:t>)</a:t>
            </a:r>
          </a:p>
          <a:p>
            <a:pPr marL="514350" indent="-514350">
              <a:spcBef>
                <a:spcPts val="0"/>
              </a:spcBef>
              <a:buFont typeface="+mj-lt"/>
              <a:buAutoNum type="arabicParenR"/>
            </a:pPr>
            <a:endParaRPr lang="en-US" sz="1800" b="1" dirty="0" smtClean="0"/>
          </a:p>
          <a:p>
            <a:pPr marL="514350" indent="-514350">
              <a:spcBef>
                <a:spcPts val="0"/>
              </a:spcBef>
              <a:buFont typeface="+mj-lt"/>
              <a:buAutoNum type="arabicParenR"/>
            </a:pPr>
            <a:r>
              <a:rPr lang="en-US" sz="1800" b="1" dirty="0" smtClean="0"/>
              <a:t>Environment and Rural Development Foundation (</a:t>
            </a:r>
            <a:r>
              <a:rPr lang="en-US" sz="1800" b="1" dirty="0" err="1" smtClean="0"/>
              <a:t>EruDef</a:t>
            </a:r>
            <a:r>
              <a:rPr lang="en-US" sz="1800" b="1" dirty="0" smtClean="0"/>
              <a:t>)</a:t>
            </a:r>
          </a:p>
          <a:p>
            <a:pPr marL="514350" indent="-514350">
              <a:lnSpc>
                <a:spcPct val="150000"/>
              </a:lnSpc>
              <a:buFont typeface="+mj-lt"/>
              <a:buAutoNum type="arabicParenR"/>
            </a:pPr>
            <a:r>
              <a:rPr lang="en-US" sz="1800" b="1" dirty="0" smtClean="0"/>
              <a:t>OPED</a:t>
            </a:r>
          </a:p>
          <a:p>
            <a:pPr marL="514350" indent="-514350">
              <a:lnSpc>
                <a:spcPct val="150000"/>
              </a:lnSpc>
              <a:buFont typeface="+mj-lt"/>
              <a:buAutoNum type="arabicParenR"/>
            </a:pPr>
            <a:r>
              <a:rPr lang="en-US" sz="1800" b="1" dirty="0" smtClean="0"/>
              <a:t>FIDEPE</a:t>
            </a:r>
          </a:p>
          <a:p>
            <a:pPr marL="514350" indent="-514350">
              <a:lnSpc>
                <a:spcPct val="150000"/>
              </a:lnSpc>
              <a:buFont typeface="+mj-lt"/>
              <a:buAutoNum type="arabicParenR"/>
            </a:pPr>
            <a:r>
              <a:rPr lang="en-US" sz="1800" b="1" dirty="0" smtClean="0"/>
              <a:t>CHEDE</a:t>
            </a:r>
          </a:p>
        </p:txBody>
      </p:sp>
      <p:sp>
        <p:nvSpPr>
          <p:cNvPr id="6" name="Content Placeholder 2"/>
          <p:cNvSpPr txBox="1">
            <a:spLocks/>
          </p:cNvSpPr>
          <p:nvPr/>
        </p:nvSpPr>
        <p:spPr>
          <a:xfrm>
            <a:off x="4933508" y="2126513"/>
            <a:ext cx="3934046" cy="45401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nSpc>
                <a:spcPct val="150000"/>
              </a:lnSpc>
              <a:buFont typeface="Arial" panose="020B0604020202020204"/>
              <a:buNone/>
            </a:pPr>
            <a:r>
              <a:rPr lang="en-US" sz="2000" b="1" u="sng" dirty="0" err="1" smtClean="0"/>
              <a:t>Autres</a:t>
            </a:r>
            <a:r>
              <a:rPr lang="en-US" sz="2000" b="1" u="sng" dirty="0" smtClean="0"/>
              <a:t> parties </a:t>
            </a:r>
            <a:r>
              <a:rPr lang="en-US" sz="2000" b="1" u="sng" dirty="0" err="1" smtClean="0"/>
              <a:t>prenantes</a:t>
            </a:r>
            <a:r>
              <a:rPr lang="en-US" sz="2000" b="1" u="sng" dirty="0" smtClean="0"/>
              <a:t> </a:t>
            </a:r>
            <a:r>
              <a:rPr lang="en-US" sz="2000" b="1" u="sng" dirty="0" err="1" smtClean="0"/>
              <a:t>clés</a:t>
            </a:r>
            <a:r>
              <a:rPr lang="en-US" sz="2000" b="1" dirty="0" smtClean="0"/>
              <a:t>:</a:t>
            </a:r>
          </a:p>
          <a:p>
            <a:pPr marL="0" indent="0">
              <a:spcBef>
                <a:spcPts val="0"/>
              </a:spcBef>
              <a:buNone/>
            </a:pPr>
            <a:endParaRPr lang="fr-FR" sz="2000" b="1" dirty="0" smtClean="0"/>
          </a:p>
          <a:p>
            <a:pPr marL="0" indent="0">
              <a:spcBef>
                <a:spcPts val="0"/>
              </a:spcBef>
              <a:buNone/>
            </a:pPr>
            <a:r>
              <a:rPr lang="fr-FR" sz="2000" b="1" dirty="0" smtClean="0"/>
              <a:t>7</a:t>
            </a:r>
            <a:r>
              <a:rPr lang="fr-FR" sz="2000" b="1" dirty="0" smtClean="0"/>
              <a:t>) Communes /Mairies : </a:t>
            </a:r>
            <a:r>
              <a:rPr lang="fr-FR" sz="2000" dirty="0" err="1"/>
              <a:t>Bamusso</a:t>
            </a:r>
            <a:r>
              <a:rPr lang="fr-FR" sz="2000" dirty="0"/>
              <a:t>, </a:t>
            </a:r>
            <a:r>
              <a:rPr lang="fr-FR" sz="2000" dirty="0" err="1"/>
              <a:t>Kombo</a:t>
            </a:r>
            <a:r>
              <a:rPr lang="fr-FR" sz="2000" dirty="0"/>
              <a:t> </a:t>
            </a:r>
            <a:r>
              <a:rPr lang="fr-FR" sz="2000" dirty="0" err="1" smtClean="0"/>
              <a:t>Itindi</a:t>
            </a:r>
            <a:r>
              <a:rPr lang="fr-FR" sz="2000" dirty="0"/>
              <a:t>, </a:t>
            </a:r>
            <a:r>
              <a:rPr lang="fr-FR" sz="2000" dirty="0" err="1" smtClean="0"/>
              <a:t>Isangele</a:t>
            </a:r>
            <a:r>
              <a:rPr lang="fr-FR" sz="2000" dirty="0" smtClean="0"/>
              <a:t>, </a:t>
            </a:r>
            <a:r>
              <a:rPr lang="fr-FR" sz="2000" dirty="0" err="1"/>
              <a:t>Kombo</a:t>
            </a:r>
            <a:r>
              <a:rPr lang="fr-FR" sz="2000" dirty="0"/>
              <a:t> </a:t>
            </a:r>
            <a:r>
              <a:rPr lang="fr-FR" sz="2000" dirty="0" err="1"/>
              <a:t>Abedimo</a:t>
            </a:r>
            <a:r>
              <a:rPr lang="fr-FR" sz="2000" dirty="0"/>
              <a:t> et </a:t>
            </a:r>
            <a:r>
              <a:rPr lang="fr-FR" sz="2000" dirty="0" err="1" smtClean="0"/>
              <a:t>Idabato</a:t>
            </a:r>
            <a:endParaRPr lang="fr-FR" sz="2000" dirty="0" smtClean="0"/>
          </a:p>
          <a:p>
            <a:pPr marL="0" indent="0">
              <a:lnSpc>
                <a:spcPct val="150000"/>
              </a:lnSpc>
              <a:buNone/>
            </a:pPr>
            <a:r>
              <a:rPr lang="fr-FR" sz="2000" b="1" dirty="0" smtClean="0"/>
              <a:t>8) Autorités traditionnelles</a:t>
            </a:r>
          </a:p>
          <a:p>
            <a:pPr marL="0" indent="0">
              <a:lnSpc>
                <a:spcPct val="150000"/>
              </a:lnSpc>
              <a:buNone/>
            </a:pPr>
            <a:r>
              <a:rPr lang="fr-FR" sz="2000" b="1" dirty="0" smtClean="0"/>
              <a:t>9) Communautés locales</a:t>
            </a:r>
          </a:p>
          <a:p>
            <a:pPr marL="0" indent="0">
              <a:lnSpc>
                <a:spcPct val="150000"/>
              </a:lnSpc>
              <a:buNone/>
            </a:pPr>
            <a:r>
              <a:rPr lang="fr-FR" sz="2000" b="1" dirty="0" smtClean="0"/>
              <a:t>10) Secteur Privé</a:t>
            </a:r>
            <a:endParaRPr lang="en-US" sz="2000" b="1" dirty="0" smtClean="0"/>
          </a:p>
        </p:txBody>
      </p:sp>
    </p:spTree>
    <p:extLst>
      <p:ext uri="{BB962C8B-B14F-4D97-AF65-F5344CB8AC3E}">
        <p14:creationId xmlns:p14="http://schemas.microsoft.com/office/powerpoint/2010/main" val="3004882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8945"/>
            <a:ext cx="9143999" cy="554702"/>
          </a:xfrm>
        </p:spPr>
        <p:txBody>
          <a:bodyPr>
            <a:normAutofit/>
          </a:bodyPr>
          <a:lstStyle/>
          <a:p>
            <a:r>
              <a:rPr sz="2800" b="1" dirty="0"/>
              <a:t>5. </a:t>
            </a:r>
            <a:r>
              <a:rPr lang="fr-FR" sz="2800" b="1" dirty="0"/>
              <a:t>Partenariats</a:t>
            </a:r>
            <a:r>
              <a:rPr lang="" altLang="fr-FR" sz="2800" b="1" dirty="0"/>
              <a:t>, </a:t>
            </a:r>
            <a:r>
              <a:rPr lang="fr-FR" sz="2800" b="1" dirty="0" err="1"/>
              <a:t>co</a:t>
            </a:r>
            <a:r>
              <a:rPr lang="" altLang="fr-FR" sz="2800" b="1" dirty="0"/>
              <a:t>llabor</a:t>
            </a:r>
            <a:r>
              <a:rPr lang="fr-FR" sz="2800" b="1" dirty="0" err="1"/>
              <a:t>ation</a:t>
            </a:r>
            <a:r>
              <a:rPr lang="" altLang="fr-FR" sz="2800" b="1" dirty="0"/>
              <a:t> et </a:t>
            </a:r>
            <a:r>
              <a:rPr lang="" altLang="fr-FR" sz="2800" b="1" dirty="0" smtClean="0"/>
              <a:t>communication (3/3)</a:t>
            </a:r>
            <a:endParaRPr lang="" altLang="fr-FR" sz="2800" b="1" dirty="0" smtClean="0">
              <a:solidFill>
                <a:srgbClr val="FF0000"/>
              </a:solidFill>
            </a:endParaRPr>
          </a:p>
        </p:txBody>
      </p:sp>
      <p:sp>
        <p:nvSpPr>
          <p:cNvPr id="3" name="Content Placeholder 2"/>
          <p:cNvSpPr>
            <a:spLocks noGrp="1"/>
          </p:cNvSpPr>
          <p:nvPr>
            <p:ph idx="1"/>
          </p:nvPr>
        </p:nvSpPr>
        <p:spPr>
          <a:xfrm>
            <a:off x="116958" y="1644325"/>
            <a:ext cx="8920716" cy="4525963"/>
          </a:xfrm>
        </p:spPr>
        <p:txBody>
          <a:bodyPr>
            <a:normAutofit/>
          </a:bodyPr>
          <a:lstStyle/>
          <a:p>
            <a:pPr marL="342900" lvl="1" indent="-342900" algn="just">
              <a:lnSpc>
                <a:spcPct val="110000"/>
              </a:lnSpc>
              <a:spcBef>
                <a:spcPts val="0"/>
              </a:spcBef>
              <a:buFont typeface="Wingdings" panose="05000000000000000000" pitchFamily="2" charset="2"/>
              <a:buChar char="v"/>
            </a:pPr>
            <a:r>
              <a:rPr lang="fr-FR" sz="2400" dirty="0" smtClean="0"/>
              <a:t>Mise </a:t>
            </a:r>
            <a:r>
              <a:rPr lang="fr-FR" sz="2400" dirty="0"/>
              <a:t>en place et opérationnalisation de 7 </a:t>
            </a:r>
            <a:r>
              <a:rPr lang="fr-FR" sz="2400" dirty="0" smtClean="0"/>
              <a:t>plateformes pour </a:t>
            </a:r>
            <a:r>
              <a:rPr lang="fr-FR" sz="2400" dirty="0"/>
              <a:t>la synergie, la collaboration et la prise de décision par les parties prenantes à différents niveaux de mise en œuvre du </a:t>
            </a:r>
            <a:r>
              <a:rPr lang="fr-FR" sz="2400" dirty="0" smtClean="0"/>
              <a:t>projet</a:t>
            </a:r>
            <a:r>
              <a:rPr lang="fr-FR" sz="2400" dirty="0"/>
              <a:t> : </a:t>
            </a:r>
            <a:endParaRPr lang="fr-FR" sz="2400" dirty="0" smtClean="0"/>
          </a:p>
          <a:p>
            <a:pPr marL="0" lvl="1" indent="0">
              <a:lnSpc>
                <a:spcPct val="110000"/>
              </a:lnSpc>
              <a:spcBef>
                <a:spcPts val="0"/>
              </a:spcBef>
              <a:buNone/>
            </a:pPr>
            <a:endParaRPr lang="fr-FR" sz="2400" dirty="0" smtClean="0"/>
          </a:p>
          <a:p>
            <a:pPr marL="342900" lvl="1" indent="19050">
              <a:lnSpc>
                <a:spcPct val="110000"/>
              </a:lnSpc>
              <a:spcBef>
                <a:spcPts val="0"/>
              </a:spcBef>
              <a:buFont typeface="Wingdings" panose="05000000000000000000" pitchFamily="2" charset="2"/>
              <a:buChar char="q"/>
            </a:pPr>
            <a:r>
              <a:rPr lang="fr-FR" sz="2400" dirty="0"/>
              <a:t> </a:t>
            </a:r>
            <a:r>
              <a:rPr lang="fr-FR" sz="2400" dirty="0" smtClean="0"/>
              <a:t>01 </a:t>
            </a:r>
            <a:r>
              <a:rPr lang="fr-FR" sz="2400" dirty="0"/>
              <a:t>plateforme </a:t>
            </a:r>
            <a:r>
              <a:rPr lang="fr-FR" sz="2400" dirty="0" smtClean="0"/>
              <a:t>régionale</a:t>
            </a:r>
          </a:p>
          <a:p>
            <a:pPr marL="342900" lvl="1" indent="0">
              <a:lnSpc>
                <a:spcPct val="110000"/>
              </a:lnSpc>
              <a:spcBef>
                <a:spcPts val="0"/>
              </a:spcBef>
              <a:buNone/>
            </a:pPr>
            <a:r>
              <a:rPr lang="fr-FR" sz="2400" dirty="0" smtClean="0"/>
              <a:t> </a:t>
            </a:r>
          </a:p>
          <a:p>
            <a:pPr marL="342900" lvl="1" indent="19050">
              <a:lnSpc>
                <a:spcPct val="110000"/>
              </a:lnSpc>
              <a:spcBef>
                <a:spcPts val="0"/>
              </a:spcBef>
              <a:buFont typeface="Wingdings" panose="05000000000000000000" pitchFamily="2" charset="2"/>
              <a:buChar char="q"/>
            </a:pPr>
            <a:r>
              <a:rPr lang="fr-FR" sz="2400" dirty="0"/>
              <a:t> </a:t>
            </a:r>
            <a:r>
              <a:rPr lang="fr-FR" sz="2400" dirty="0" smtClean="0"/>
              <a:t>05 </a:t>
            </a:r>
            <a:r>
              <a:rPr lang="fr-FR" sz="2400" dirty="0"/>
              <a:t>plateformes </a:t>
            </a:r>
            <a:r>
              <a:rPr lang="fr-FR" sz="2400" dirty="0" smtClean="0"/>
              <a:t>subdivisionnaires</a:t>
            </a:r>
          </a:p>
          <a:p>
            <a:pPr marL="342900" lvl="1" indent="0">
              <a:lnSpc>
                <a:spcPct val="110000"/>
              </a:lnSpc>
              <a:spcBef>
                <a:spcPts val="0"/>
              </a:spcBef>
              <a:buNone/>
            </a:pPr>
            <a:endParaRPr lang="fr-FR" sz="2400" dirty="0" smtClean="0"/>
          </a:p>
          <a:p>
            <a:pPr marL="342900" lvl="1" indent="19050">
              <a:lnSpc>
                <a:spcPct val="110000"/>
              </a:lnSpc>
              <a:spcBef>
                <a:spcPts val="0"/>
              </a:spcBef>
              <a:buFont typeface="Wingdings" panose="05000000000000000000" pitchFamily="2" charset="2"/>
              <a:buChar char="q"/>
            </a:pPr>
            <a:r>
              <a:rPr lang="fr-FR" sz="2400" dirty="0"/>
              <a:t> </a:t>
            </a:r>
            <a:r>
              <a:rPr lang="fr-FR" sz="2400" dirty="0" smtClean="0"/>
              <a:t>01 </a:t>
            </a:r>
            <a:r>
              <a:rPr lang="fr-FR" sz="2400" dirty="0"/>
              <a:t>plateforme </a:t>
            </a:r>
            <a:r>
              <a:rPr lang="fr-FR" sz="2400" dirty="0" smtClean="0"/>
              <a:t>mangrove</a:t>
            </a:r>
            <a:endParaRPr lang="fr-FR" dirty="0" smtClean="0"/>
          </a:p>
        </p:txBody>
      </p:sp>
    </p:spTree>
    <p:extLst>
      <p:ext uri="{BB962C8B-B14F-4D97-AF65-F5344CB8AC3E}">
        <p14:creationId xmlns:p14="http://schemas.microsoft.com/office/powerpoint/2010/main" val="3331998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34" y="0"/>
            <a:ext cx="8989068" cy="702365"/>
          </a:xfrm>
        </p:spPr>
        <p:txBody>
          <a:bodyPr>
            <a:noAutofit/>
          </a:bodyPr>
          <a:lstStyle/>
          <a:p>
            <a:r>
              <a:rPr sz="2800" b="1" dirty="0"/>
              <a:t>6. </a:t>
            </a:r>
            <a:r>
              <a:rPr lang="fr-FR" sz="2800" b="1" dirty="0" smtClean="0"/>
              <a:t>Difficultés</a:t>
            </a:r>
            <a:r>
              <a:rPr sz="2800" b="1" dirty="0" smtClean="0"/>
              <a:t> </a:t>
            </a:r>
            <a:r>
              <a:rPr lang="fr-FR" sz="2800" b="1" dirty="0" smtClean="0"/>
              <a:t>rencontrées (1/1)</a:t>
            </a:r>
            <a:endParaRPr lang="fr-FR" sz="2800" b="1" dirty="0"/>
          </a:p>
        </p:txBody>
      </p:sp>
      <p:sp>
        <p:nvSpPr>
          <p:cNvPr id="3" name="Content Placeholder 2"/>
          <p:cNvSpPr>
            <a:spLocks noGrp="1"/>
          </p:cNvSpPr>
          <p:nvPr>
            <p:ph idx="1"/>
          </p:nvPr>
        </p:nvSpPr>
        <p:spPr>
          <a:xfrm>
            <a:off x="531628" y="829339"/>
            <a:ext cx="8229600" cy="382771"/>
          </a:xfrm>
        </p:spPr>
        <p:txBody>
          <a:bodyPr>
            <a:noAutofit/>
          </a:bodyPr>
          <a:lstStyle/>
          <a:p>
            <a:pPr>
              <a:spcBef>
                <a:spcPts val="0"/>
              </a:spcBef>
              <a:buFont typeface="Wingdings" panose="05000000000000000000" pitchFamily="2" charset="2"/>
              <a:buChar char="v"/>
            </a:pPr>
            <a:r>
              <a:rPr lang="fr-FR" sz="2800" dirty="0" smtClean="0"/>
              <a:t> </a:t>
            </a:r>
            <a:r>
              <a:rPr lang="fr-FR" sz="2800" b="1" dirty="0" smtClean="0"/>
              <a:t>Contraintes</a:t>
            </a:r>
            <a:r>
              <a:rPr sz="2800" b="1" dirty="0" smtClean="0"/>
              <a:t> </a:t>
            </a:r>
            <a:r>
              <a:rPr sz="2800" b="1" dirty="0"/>
              <a:t>techniques, </a:t>
            </a:r>
            <a:r>
              <a:rPr lang="fr-FR" sz="2800" b="1" dirty="0" smtClean="0"/>
              <a:t>financières</a:t>
            </a:r>
            <a:r>
              <a:rPr sz="2800" b="1" dirty="0" smtClean="0"/>
              <a:t>, </a:t>
            </a:r>
            <a:r>
              <a:rPr lang="fr-FR" sz="2800" b="1" dirty="0" smtClean="0"/>
              <a:t>sociales</a:t>
            </a:r>
          </a:p>
          <a:p>
            <a:pPr marL="0" indent="0">
              <a:lnSpc>
                <a:spcPct val="200000"/>
              </a:lnSpc>
              <a:buNone/>
            </a:pPr>
            <a:endParaRPr lang="fr-FR" sz="2800" dirty="0" smtClean="0"/>
          </a:p>
        </p:txBody>
      </p:sp>
      <p:graphicFrame>
        <p:nvGraphicFramePr>
          <p:cNvPr id="5" name="Table 3"/>
          <p:cNvGraphicFramePr>
            <a:graphicFrameLocks noGrp="1"/>
          </p:cNvGraphicFramePr>
          <p:nvPr>
            <p:extLst>
              <p:ext uri="{D42A27DB-BD31-4B8C-83A1-F6EECF244321}">
                <p14:modId xmlns:p14="http://schemas.microsoft.com/office/powerpoint/2010/main" val="3080522466"/>
              </p:ext>
            </p:extLst>
          </p:nvPr>
        </p:nvGraphicFramePr>
        <p:xfrm>
          <a:off x="255181" y="1573616"/>
          <a:ext cx="8825021" cy="5146205"/>
        </p:xfrm>
        <a:graphic>
          <a:graphicData uri="http://schemas.openxmlformats.org/drawingml/2006/table">
            <a:tbl>
              <a:tblPr firstRow="1" bandRow="1">
                <a:tableStyleId>{5C22544A-7EE6-4342-B048-85BDC9FD1C3A}</a:tableStyleId>
              </a:tblPr>
              <a:tblGrid>
                <a:gridCol w="4911108">
                  <a:extLst>
                    <a:ext uri="{9D8B030D-6E8A-4147-A177-3AD203B41FA5}">
                      <a16:colId xmlns:a16="http://schemas.microsoft.com/office/drawing/2014/main" val="334243773"/>
                    </a:ext>
                  </a:extLst>
                </a:gridCol>
                <a:gridCol w="3913913">
                  <a:extLst>
                    <a:ext uri="{9D8B030D-6E8A-4147-A177-3AD203B41FA5}">
                      <a16:colId xmlns:a16="http://schemas.microsoft.com/office/drawing/2014/main" val="2644672302"/>
                    </a:ext>
                  </a:extLst>
                </a:gridCol>
              </a:tblGrid>
              <a:tr h="563745">
                <a:tc>
                  <a:txBody>
                    <a:bodyPr/>
                    <a:lstStyle/>
                    <a:p>
                      <a:r>
                        <a:rPr lang="en-US" sz="2400" dirty="0" err="1" smtClean="0"/>
                        <a:t>Difficultés</a:t>
                      </a:r>
                      <a:endParaRPr lang="en-US" sz="2400" dirty="0"/>
                    </a:p>
                  </a:txBody>
                  <a:tcPr/>
                </a:tc>
                <a:tc>
                  <a:txBody>
                    <a:bodyPr/>
                    <a:lstStyle/>
                    <a:p>
                      <a:r>
                        <a:rPr lang="en-US" sz="2400" dirty="0" err="1" smtClean="0"/>
                        <a:t>Mesures</a:t>
                      </a:r>
                      <a:r>
                        <a:rPr lang="en-US" sz="2400" baseline="0" dirty="0" smtClean="0"/>
                        <a:t> </a:t>
                      </a:r>
                      <a:r>
                        <a:rPr lang="en-US" sz="2400" baseline="0" dirty="0" err="1" smtClean="0"/>
                        <a:t>adoptées</a:t>
                      </a:r>
                      <a:endParaRPr lang="en-US" sz="2400" dirty="0"/>
                    </a:p>
                  </a:txBody>
                  <a:tcPr/>
                </a:tc>
                <a:extLst>
                  <a:ext uri="{0D108BD9-81ED-4DB2-BD59-A6C34878D82A}">
                    <a16:rowId xmlns:a16="http://schemas.microsoft.com/office/drawing/2014/main" val="3142990308"/>
                  </a:ext>
                </a:extLst>
              </a:tr>
              <a:tr h="848435">
                <a:tc>
                  <a:txBody>
                    <a:bodyPr/>
                    <a:lstStyle/>
                    <a:p>
                      <a:r>
                        <a:rPr lang="fr-FR" sz="2400" dirty="0" smtClean="0"/>
                        <a:t>Existence</a:t>
                      </a:r>
                      <a:r>
                        <a:rPr lang="fr-FR" sz="2400" baseline="0" dirty="0" smtClean="0"/>
                        <a:t> des tensions socio-politiques dans la région</a:t>
                      </a:r>
                      <a:endParaRPr lang="en-US" sz="2400" dirty="0"/>
                    </a:p>
                  </a:txBody>
                  <a:tcPr/>
                </a:tc>
                <a:tc>
                  <a:txBody>
                    <a:bodyPr/>
                    <a:lstStyle/>
                    <a:p>
                      <a:r>
                        <a:rPr lang="en-US" sz="2400" dirty="0" err="1" smtClean="0"/>
                        <a:t>Travailler</a:t>
                      </a:r>
                      <a:r>
                        <a:rPr lang="en-US" sz="2400" dirty="0" smtClean="0"/>
                        <a:t>  </a:t>
                      </a:r>
                      <a:r>
                        <a:rPr lang="en-US" sz="2400" dirty="0" err="1" smtClean="0"/>
                        <a:t>en</a:t>
                      </a:r>
                      <a:r>
                        <a:rPr lang="en-US" sz="2400" dirty="0" smtClean="0"/>
                        <a:t> collaboration</a:t>
                      </a:r>
                      <a:r>
                        <a:rPr lang="en-US" sz="2400" baseline="0" dirty="0" smtClean="0"/>
                        <a:t> avec les forces de </a:t>
                      </a:r>
                      <a:r>
                        <a:rPr lang="en-US" sz="2400" baseline="0" dirty="0" err="1" smtClean="0"/>
                        <a:t>sécurité</a:t>
                      </a:r>
                      <a:r>
                        <a:rPr lang="en-US" sz="2400" baseline="0" dirty="0" smtClean="0"/>
                        <a:t> </a:t>
                      </a:r>
                      <a:endParaRPr lang="en-US" sz="2400" dirty="0"/>
                    </a:p>
                  </a:txBody>
                  <a:tcPr/>
                </a:tc>
                <a:extLst>
                  <a:ext uri="{0D108BD9-81ED-4DB2-BD59-A6C34878D82A}">
                    <a16:rowId xmlns:a16="http://schemas.microsoft.com/office/drawing/2014/main" val="1301705550"/>
                  </a:ext>
                </a:extLst>
              </a:tr>
              <a:tr h="848435">
                <a:tc>
                  <a:txBody>
                    <a:bodyPr/>
                    <a:lstStyle/>
                    <a:p>
                      <a:r>
                        <a:rPr lang="en-US" sz="2400" dirty="0" err="1" smtClean="0"/>
                        <a:t>Hauts</a:t>
                      </a:r>
                      <a:r>
                        <a:rPr lang="en-US" sz="2400" dirty="0" smtClean="0"/>
                        <a:t> </a:t>
                      </a:r>
                      <a:r>
                        <a:rPr lang="en-US" sz="2400" dirty="0" err="1" smtClean="0"/>
                        <a:t>niveaux</a:t>
                      </a:r>
                      <a:r>
                        <a:rPr lang="en-US" sz="2400" dirty="0" smtClean="0"/>
                        <a:t> </a:t>
                      </a:r>
                      <a:r>
                        <a:rPr lang="en-US" sz="2400" dirty="0" err="1" smtClean="0"/>
                        <a:t>d’insécurité</a:t>
                      </a:r>
                      <a:r>
                        <a:rPr lang="en-US" sz="2400" dirty="0" smtClean="0"/>
                        <a:t> et de </a:t>
                      </a:r>
                      <a:r>
                        <a:rPr lang="en-US" sz="2400" dirty="0" err="1" smtClean="0"/>
                        <a:t>piraterie</a:t>
                      </a:r>
                      <a:endParaRPr lang="en-US" sz="2400" dirty="0" smtClean="0"/>
                    </a:p>
                  </a:txBody>
                  <a:tcPr/>
                </a:tc>
                <a:tc>
                  <a:txBody>
                    <a:bodyPr/>
                    <a:lstStyle/>
                    <a:p>
                      <a:r>
                        <a:rPr lang="en-US" sz="2400" dirty="0" err="1" smtClean="0"/>
                        <a:t>Travailller</a:t>
                      </a:r>
                      <a:r>
                        <a:rPr lang="en-US" sz="2400" dirty="0" smtClean="0"/>
                        <a:t> </a:t>
                      </a:r>
                      <a:r>
                        <a:rPr lang="en-US" sz="2400" dirty="0" err="1" smtClean="0"/>
                        <a:t>en</a:t>
                      </a:r>
                      <a:r>
                        <a:rPr lang="en-US" sz="2400" dirty="0" smtClean="0"/>
                        <a:t> </a:t>
                      </a:r>
                      <a:r>
                        <a:rPr lang="en-US" sz="2400" dirty="0" smtClean="0"/>
                        <a:t>collaboration</a:t>
                      </a:r>
                      <a:r>
                        <a:rPr lang="en-US" sz="2400" baseline="0" dirty="0" smtClean="0"/>
                        <a:t> avec les forces de </a:t>
                      </a:r>
                      <a:r>
                        <a:rPr lang="en-US" sz="2400" baseline="0" dirty="0" err="1" smtClean="0"/>
                        <a:t>sécurité</a:t>
                      </a:r>
                      <a:r>
                        <a:rPr lang="en-US" sz="2400" baseline="0" dirty="0" smtClean="0"/>
                        <a:t> </a:t>
                      </a:r>
                      <a:endParaRPr lang="en-US" sz="2400" dirty="0"/>
                    </a:p>
                  </a:txBody>
                  <a:tcPr/>
                </a:tc>
                <a:extLst>
                  <a:ext uri="{0D108BD9-81ED-4DB2-BD59-A6C34878D82A}">
                    <a16:rowId xmlns:a16="http://schemas.microsoft.com/office/drawing/2014/main" val="2817891936"/>
                  </a:ext>
                </a:extLst>
              </a:tr>
              <a:tr h="848435">
                <a:tc>
                  <a:txBody>
                    <a:bodyPr/>
                    <a:lstStyle/>
                    <a:p>
                      <a:r>
                        <a:rPr lang="en-US" sz="2400" dirty="0" smtClean="0"/>
                        <a:t>Retards </a:t>
                      </a:r>
                      <a:r>
                        <a:rPr lang="en-US" sz="2400" dirty="0" err="1" smtClean="0"/>
                        <a:t>dans</a:t>
                      </a:r>
                      <a:r>
                        <a:rPr lang="en-US" sz="2400" dirty="0" smtClean="0"/>
                        <a:t> les</a:t>
                      </a:r>
                      <a:r>
                        <a:rPr lang="en-US" sz="2400" baseline="0" dirty="0" smtClean="0"/>
                        <a:t> </a:t>
                      </a:r>
                      <a:r>
                        <a:rPr lang="en-US" sz="2400" baseline="0" dirty="0" err="1" smtClean="0"/>
                        <a:t>décaissements</a:t>
                      </a:r>
                      <a:r>
                        <a:rPr lang="en-US" sz="2400" baseline="0" dirty="0" smtClean="0"/>
                        <a:t> des </a:t>
                      </a:r>
                      <a:r>
                        <a:rPr lang="en-US" sz="2400" baseline="0" dirty="0" err="1" smtClean="0"/>
                        <a:t>fonds</a:t>
                      </a:r>
                      <a:r>
                        <a:rPr lang="en-US" sz="2400" baseline="0" dirty="0" smtClean="0"/>
                        <a:t> FEM par </a:t>
                      </a:r>
                      <a:r>
                        <a:rPr lang="en-US" sz="2400" baseline="0" dirty="0" err="1" smtClean="0"/>
                        <a:t>l’Agence</a:t>
                      </a:r>
                      <a:r>
                        <a:rPr lang="en-US" sz="2400" baseline="0" dirty="0" smtClean="0"/>
                        <a:t> </a:t>
                      </a:r>
                      <a:r>
                        <a:rPr lang="en-US" sz="2400" baseline="0" dirty="0" err="1" smtClean="0"/>
                        <a:t>d’Exécution</a:t>
                      </a:r>
                      <a:endParaRPr lang="en-US" sz="2400" dirty="0"/>
                    </a:p>
                  </a:txBody>
                  <a:tcPr/>
                </a:tc>
                <a:tc>
                  <a:txBody>
                    <a:bodyPr/>
                    <a:lstStyle/>
                    <a:p>
                      <a:r>
                        <a:rPr lang="fr-FR" sz="2400" dirty="0" smtClean="0"/>
                        <a:t>Multiplier</a:t>
                      </a:r>
                      <a:r>
                        <a:rPr lang="fr-FR" sz="2400" baseline="0" dirty="0" smtClean="0"/>
                        <a:t> les</a:t>
                      </a:r>
                      <a:r>
                        <a:rPr lang="fr-FR" sz="2400" dirty="0" smtClean="0"/>
                        <a:t> relances</a:t>
                      </a:r>
                      <a:endParaRPr lang="en-US" sz="2400" dirty="0"/>
                    </a:p>
                  </a:txBody>
                  <a:tcPr/>
                </a:tc>
                <a:extLst>
                  <a:ext uri="{0D108BD9-81ED-4DB2-BD59-A6C34878D82A}">
                    <a16:rowId xmlns:a16="http://schemas.microsoft.com/office/drawing/2014/main" val="1877482221"/>
                  </a:ext>
                </a:extLst>
              </a:tr>
              <a:tr h="848435">
                <a:tc>
                  <a:txBody>
                    <a:bodyPr/>
                    <a:lstStyle/>
                    <a:p>
                      <a:r>
                        <a:rPr lang="en-US" sz="2400" dirty="0" smtClean="0"/>
                        <a:t>Saison</a:t>
                      </a:r>
                      <a:r>
                        <a:rPr lang="en-US" sz="2400" baseline="0" dirty="0" smtClean="0"/>
                        <a:t> de </a:t>
                      </a:r>
                      <a:r>
                        <a:rPr lang="en-US" sz="2400" baseline="0" dirty="0" err="1" smtClean="0"/>
                        <a:t>pluies</a:t>
                      </a:r>
                      <a:r>
                        <a:rPr lang="en-US" sz="2400" baseline="0" dirty="0" smtClean="0"/>
                        <a:t> </a:t>
                      </a:r>
                      <a:r>
                        <a:rPr lang="en-US" sz="2400" baseline="0" dirty="0" err="1" smtClean="0"/>
                        <a:t>intenses</a:t>
                      </a:r>
                      <a:r>
                        <a:rPr lang="en-US" sz="2400" baseline="0" dirty="0" smtClean="0"/>
                        <a:t> et </a:t>
                      </a:r>
                      <a:r>
                        <a:rPr lang="en-US" sz="2400" baseline="0" dirty="0" err="1" smtClean="0"/>
                        <a:t>prolongées</a:t>
                      </a:r>
                      <a:r>
                        <a:rPr lang="en-US" sz="2400" baseline="0" dirty="0" smtClean="0"/>
                        <a:t> </a:t>
                      </a:r>
                      <a:endParaRPr lang="en-US" sz="2400" dirty="0"/>
                    </a:p>
                  </a:txBody>
                  <a:tcPr/>
                </a:tc>
                <a:tc>
                  <a:txBody>
                    <a:bodyPr/>
                    <a:lstStyle/>
                    <a:p>
                      <a:r>
                        <a:rPr lang="en-US" sz="2400" dirty="0" err="1" smtClean="0"/>
                        <a:t>Mener</a:t>
                      </a:r>
                      <a:r>
                        <a:rPr lang="en-US" sz="2400" baseline="0" dirty="0" smtClean="0"/>
                        <a:t> les </a:t>
                      </a:r>
                      <a:r>
                        <a:rPr lang="en-US" sz="2400" baseline="0" dirty="0" err="1" smtClean="0"/>
                        <a:t>activités</a:t>
                      </a:r>
                      <a:r>
                        <a:rPr lang="en-US" sz="2400" baseline="0" dirty="0" smtClean="0"/>
                        <a:t> de terrains pendant la </a:t>
                      </a:r>
                      <a:r>
                        <a:rPr lang="en-US" sz="2400" baseline="0" dirty="0" err="1" smtClean="0"/>
                        <a:t>saison</a:t>
                      </a:r>
                      <a:r>
                        <a:rPr lang="en-US" sz="2400" baseline="0" dirty="0" smtClean="0"/>
                        <a:t> </a:t>
                      </a:r>
                      <a:r>
                        <a:rPr lang="en-US" sz="2400" baseline="0" dirty="0" err="1" smtClean="0"/>
                        <a:t>sèche</a:t>
                      </a:r>
                      <a:r>
                        <a:rPr lang="en-US" sz="2400" baseline="0" dirty="0" smtClean="0"/>
                        <a:t> </a:t>
                      </a:r>
                    </a:p>
                  </a:txBody>
                  <a:tcPr/>
                </a:tc>
                <a:extLst>
                  <a:ext uri="{0D108BD9-81ED-4DB2-BD59-A6C34878D82A}">
                    <a16:rowId xmlns:a16="http://schemas.microsoft.com/office/drawing/2014/main" val="3546151811"/>
                  </a:ext>
                </a:extLst>
              </a:tr>
              <a:tr h="848435">
                <a:tc>
                  <a:txBody>
                    <a:bodyPr/>
                    <a:lstStyle/>
                    <a:p>
                      <a:r>
                        <a:rPr lang="en-US" sz="2400" baseline="0" dirty="0" smtClean="0"/>
                        <a:t>Retards </a:t>
                      </a:r>
                      <a:r>
                        <a:rPr lang="en-US" sz="2400" baseline="0" dirty="0" err="1" smtClean="0"/>
                        <a:t>dans</a:t>
                      </a:r>
                      <a:r>
                        <a:rPr lang="en-US" sz="2400" baseline="0" dirty="0" smtClean="0"/>
                        <a:t> le </a:t>
                      </a:r>
                      <a:r>
                        <a:rPr lang="en-US" sz="2400" baseline="0" dirty="0" err="1" smtClean="0"/>
                        <a:t>décaissement</a:t>
                      </a:r>
                      <a:r>
                        <a:rPr lang="en-US" sz="2400" baseline="0" dirty="0" smtClean="0"/>
                        <a:t> des </a:t>
                      </a:r>
                      <a:r>
                        <a:rPr lang="en-US" sz="2400" baseline="0" dirty="0" err="1" smtClean="0"/>
                        <a:t>cofinancements</a:t>
                      </a:r>
                      <a:r>
                        <a:rPr lang="en-US" sz="2400" baseline="0" dirty="0" smtClean="0"/>
                        <a:t> des </a:t>
                      </a:r>
                      <a:r>
                        <a:rPr lang="en-US" sz="2400" baseline="0" dirty="0" err="1" smtClean="0"/>
                        <a:t>partenaires</a:t>
                      </a:r>
                      <a:endParaRPr lang="en-US" sz="2400" dirty="0"/>
                    </a:p>
                  </a:txBody>
                  <a:tcPr/>
                </a:tc>
                <a:tc>
                  <a:txBody>
                    <a:bodyPr/>
                    <a:lstStyle/>
                    <a:p>
                      <a:r>
                        <a:rPr lang="fr-FR" sz="2400" dirty="0" smtClean="0"/>
                        <a:t>Sensibiliser les partenaires</a:t>
                      </a:r>
                      <a:endParaRPr lang="en-US" sz="2400" dirty="0"/>
                    </a:p>
                  </a:txBody>
                  <a:tcPr/>
                </a:tc>
                <a:extLst>
                  <a:ext uri="{0D108BD9-81ED-4DB2-BD59-A6C34878D82A}">
                    <a16:rowId xmlns:a16="http://schemas.microsoft.com/office/drawing/2014/main" val="1192222872"/>
                  </a:ext>
                </a:extLst>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 y="174058"/>
            <a:ext cx="8726406" cy="580854"/>
          </a:xfrm>
        </p:spPr>
        <p:txBody>
          <a:bodyPr>
            <a:normAutofit/>
          </a:bodyPr>
          <a:lstStyle/>
          <a:p>
            <a:r>
              <a:rPr lang="fr-FR" sz="3200" b="1" dirty="0"/>
              <a:t>7</a:t>
            </a:r>
            <a:r>
              <a:rPr sz="3200" b="1" dirty="0" smtClean="0"/>
              <a:t>. </a:t>
            </a:r>
            <a:r>
              <a:rPr sz="3200" b="1" dirty="0"/>
              <a:t>Perspectives et </a:t>
            </a:r>
            <a:r>
              <a:rPr sz="3200" b="1" dirty="0" err="1" smtClean="0"/>
              <a:t>recomm</a:t>
            </a:r>
            <a:r>
              <a:rPr lang="fr-CA" sz="3200" b="1" dirty="0" smtClean="0"/>
              <a:t>a</a:t>
            </a:r>
            <a:r>
              <a:rPr sz="3200" b="1" dirty="0" err="1" smtClean="0"/>
              <a:t>ndations</a:t>
            </a:r>
            <a:r>
              <a:rPr lang="fr-FR" sz="3200" b="1" dirty="0" smtClean="0"/>
              <a:t> (1/1)</a:t>
            </a:r>
            <a:endParaRPr sz="3200" b="1" dirty="0"/>
          </a:p>
        </p:txBody>
      </p:sp>
      <p:sp>
        <p:nvSpPr>
          <p:cNvPr id="3" name="Content Placeholder 2"/>
          <p:cNvSpPr>
            <a:spLocks noGrp="1"/>
          </p:cNvSpPr>
          <p:nvPr>
            <p:ph idx="1"/>
          </p:nvPr>
        </p:nvSpPr>
        <p:spPr>
          <a:xfrm>
            <a:off x="457200" y="1317058"/>
            <a:ext cx="8229600" cy="5466513"/>
          </a:xfrm>
        </p:spPr>
        <p:txBody>
          <a:bodyPr>
            <a:normAutofit/>
          </a:bodyPr>
          <a:lstStyle/>
          <a:p>
            <a:pPr>
              <a:lnSpc>
                <a:spcPct val="200000"/>
              </a:lnSpc>
              <a:buFont typeface="Wingdings" panose="05000000000000000000" pitchFamily="2" charset="2"/>
              <a:buChar char="v"/>
            </a:pPr>
            <a:r>
              <a:rPr lang="fr-FR" b="1" dirty="0" smtClean="0"/>
              <a:t> Prochaines</a:t>
            </a:r>
            <a:r>
              <a:rPr b="1" dirty="0" smtClean="0"/>
              <a:t> </a:t>
            </a:r>
            <a:r>
              <a:rPr lang="fr-FR" b="1" dirty="0" smtClean="0"/>
              <a:t>étapes</a:t>
            </a:r>
          </a:p>
          <a:p>
            <a:pPr marL="893763" indent="-350838">
              <a:lnSpc>
                <a:spcPct val="120000"/>
              </a:lnSpc>
              <a:spcBef>
                <a:spcPts val="0"/>
              </a:spcBef>
              <a:buFont typeface="Wingdings" panose="05000000000000000000" pitchFamily="2" charset="2"/>
              <a:buChar char="q"/>
            </a:pPr>
            <a:r>
              <a:rPr lang="fr-FR" sz="2400" dirty="0" smtClean="0"/>
              <a:t>Finaliser les activités du projet notamment l’achèvement du processus de classement du PA de </a:t>
            </a:r>
            <a:r>
              <a:rPr lang="fr-FR" sz="2400" dirty="0" err="1" smtClean="0"/>
              <a:t>Ndongoré</a:t>
            </a:r>
            <a:endParaRPr lang="fr-FR" sz="2400" dirty="0" smtClean="0"/>
          </a:p>
          <a:p>
            <a:pPr>
              <a:lnSpc>
                <a:spcPct val="200000"/>
              </a:lnSpc>
              <a:buFont typeface="Wingdings" panose="05000000000000000000" pitchFamily="2" charset="2"/>
              <a:buChar char="v"/>
            </a:pPr>
            <a:r>
              <a:rPr lang="fr-FR" altLang="fr-FR" b="1" dirty="0" smtClean="0"/>
              <a:t>Recommandation pour la phase FEM 9</a:t>
            </a:r>
            <a:endParaRPr lang="" altLang="fr-FR" b="1" dirty="0"/>
          </a:p>
          <a:p>
            <a:pPr marL="893763" indent="-350838">
              <a:spcBef>
                <a:spcPts val="0"/>
              </a:spcBef>
              <a:buFont typeface="Wingdings" panose="05000000000000000000" pitchFamily="2" charset="2"/>
              <a:buChar char="q"/>
            </a:pPr>
            <a:r>
              <a:rPr lang="" altLang="fr-FR" sz="2400" dirty="0" smtClean="0"/>
              <a:t>Soutenir la consolidation /Renforcement des acquis de la première phase du PINESMAP-BPCE en pourvoyant les </a:t>
            </a:r>
            <a:r>
              <a:rPr lang="" altLang="fr-FR" sz="2400" dirty="0" smtClean="0"/>
              <a:t>financements pour </a:t>
            </a:r>
            <a:r>
              <a:rPr lang="" altLang="fr-FR" sz="2400" dirty="0" smtClean="0"/>
              <a:t>une </a:t>
            </a:r>
            <a:r>
              <a:rPr lang="" altLang="fr-FR" sz="2400" dirty="0" smtClean="0"/>
              <a:t>aseconde </a:t>
            </a:r>
            <a:r>
              <a:rPr lang="" altLang="fr-FR" sz="2400" dirty="0" smtClean="0"/>
              <a:t>phase</a:t>
            </a:r>
          </a:p>
          <a:p>
            <a:pPr>
              <a:lnSpc>
                <a:spcPct val="200000"/>
              </a:lnSpc>
              <a:buFont typeface="Wingdings" panose="05000000000000000000" pitchFamily="2" charset="2"/>
              <a:buChar char="q"/>
            </a:pPr>
            <a:endParaRPr lang="" altLang="fr-FR" dirty="0" smtClean="0"/>
          </a:p>
          <a:p>
            <a:pPr>
              <a:lnSpc>
                <a:spcPct val="200000"/>
              </a:lnSpc>
              <a:buFont typeface="Wingdings" panose="05000000000000000000" pitchFamily="2" charset="2"/>
              <a:buChar char="v"/>
            </a:pPr>
            <a:endParaRPr lang="" altLang="fr-FR"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223283" y="2126512"/>
            <a:ext cx="8229600" cy="1303374"/>
          </a:xfrm>
        </p:spPr>
        <p:txBody>
          <a:bodyPr rtlCol="0">
            <a:noAutofit/>
          </a:bodyPr>
          <a:lstStyle/>
          <a:p>
            <a:pPr marL="182880" indent="-182880" algn="ctr" eaLnBrk="1" fontAlgn="auto" hangingPunct="1">
              <a:spcAft>
                <a:spcPts val="0"/>
              </a:spcAft>
              <a:buFont typeface="Arial" panose="020B0604020202020204" pitchFamily="34" charset="0"/>
              <a:buNone/>
              <a:defRPr/>
            </a:pPr>
            <a:endParaRPr lang="en-GB" sz="2800" dirty="0" smtClean="0"/>
          </a:p>
          <a:p>
            <a:pPr marL="182880" indent="-182880" algn="ctr">
              <a:spcBef>
                <a:spcPts val="0"/>
              </a:spcBef>
              <a:buNone/>
              <a:defRPr/>
            </a:pPr>
            <a:r>
              <a:rPr lang="en-GB" sz="2800" b="1" dirty="0">
                <a:solidFill>
                  <a:srgbClr val="00B0F0"/>
                </a:solidFill>
                <a:effectLst>
                  <a:outerShdw blurRad="38100" dist="38100" dir="2700000" algn="tl">
                    <a:srgbClr val="000000">
                      <a:alpha val="43137"/>
                    </a:srgbClr>
                  </a:outerShdw>
                </a:effectLst>
              </a:rPr>
              <a:t>MERCI  POUR VOTRE BIENVEILLANTE ATTENTION</a:t>
            </a:r>
            <a:endParaRPr lang="en-US" sz="2800" b="1" dirty="0">
              <a:solidFill>
                <a:srgbClr val="00B0F0"/>
              </a:solidFill>
              <a:effectLst>
                <a:outerShdw blurRad="38100" dist="38100" dir="2700000" algn="tl">
                  <a:srgbClr val="000000">
                    <a:alpha val="43137"/>
                  </a:srgbClr>
                </a:outerShdw>
              </a:effectLst>
            </a:endParaRPr>
          </a:p>
          <a:p>
            <a:pPr marL="182880" indent="-182880" algn="ctr" eaLnBrk="1" fontAlgn="auto" hangingPunct="1">
              <a:spcBef>
                <a:spcPts val="0"/>
              </a:spcBef>
              <a:spcAft>
                <a:spcPts val="0"/>
              </a:spcAft>
              <a:buFont typeface="Arial" panose="020B0604020202020204" pitchFamily="34" charset="0"/>
              <a:buNone/>
              <a:defRPr/>
            </a:pPr>
            <a:endParaRPr lang="en-GB" sz="2800" b="1" dirty="0" smtClean="0">
              <a:solidFill>
                <a:srgbClr val="00B0F0"/>
              </a:solidFill>
              <a:effectLst>
                <a:outerShdw blurRad="38100" dist="38100" dir="2700000" algn="tl">
                  <a:srgbClr val="000000">
                    <a:alpha val="43137"/>
                  </a:srgbClr>
                </a:outerShdw>
              </a:effectLst>
            </a:endParaRPr>
          </a:p>
          <a:p>
            <a:pPr marL="182880" indent="-182880" algn="ctr" eaLnBrk="1" fontAlgn="auto" hangingPunct="1">
              <a:spcBef>
                <a:spcPts val="0"/>
              </a:spcBef>
              <a:spcAft>
                <a:spcPts val="0"/>
              </a:spcAft>
              <a:buFont typeface="Arial" panose="020B0604020202020204" pitchFamily="34" charset="0"/>
              <a:buNone/>
              <a:defRPr/>
            </a:pPr>
            <a:endParaRPr lang="en-GB" sz="2800" b="1" dirty="0">
              <a:solidFill>
                <a:srgbClr val="00B0F0"/>
              </a:solidFill>
              <a:effectLst>
                <a:outerShdw blurRad="38100" dist="38100" dir="2700000" algn="tl">
                  <a:srgbClr val="000000">
                    <a:alpha val="43137"/>
                  </a:srgbClr>
                </a:outerShdw>
              </a:effectLst>
            </a:endParaRPr>
          </a:p>
          <a:p>
            <a:pPr marL="182880" indent="-182880" algn="ctr" eaLnBrk="1" fontAlgn="auto" hangingPunct="1">
              <a:spcBef>
                <a:spcPts val="0"/>
              </a:spcBef>
              <a:spcAft>
                <a:spcPts val="0"/>
              </a:spcAft>
              <a:buFont typeface="Arial" panose="020B0604020202020204" pitchFamily="34" charset="0"/>
              <a:buNone/>
              <a:defRPr/>
            </a:pPr>
            <a:endParaRPr lang="en-GB" sz="2800" b="1" dirty="0" smtClean="0">
              <a:solidFill>
                <a:srgbClr val="00B0F0"/>
              </a:solidFill>
              <a:effectLst>
                <a:outerShdw blurRad="38100" dist="38100" dir="2700000" algn="tl">
                  <a:srgbClr val="000000">
                    <a:alpha val="43137"/>
                  </a:srgbClr>
                </a:outerShdw>
              </a:effectLst>
            </a:endParaRPr>
          </a:p>
          <a:p>
            <a:pPr marL="182880" indent="-182880" algn="ctr" eaLnBrk="1" fontAlgn="auto" hangingPunct="1">
              <a:spcBef>
                <a:spcPts val="0"/>
              </a:spcBef>
              <a:spcAft>
                <a:spcPts val="0"/>
              </a:spcAft>
              <a:buFont typeface="Arial" panose="020B0604020202020204" pitchFamily="34" charset="0"/>
              <a:buNone/>
              <a:defRPr/>
            </a:pPr>
            <a:endParaRPr lang="en-GB" sz="2800" b="1" dirty="0">
              <a:solidFill>
                <a:srgbClr val="00B0F0"/>
              </a:solidFill>
              <a:effectLst>
                <a:outerShdw blurRad="38100" dist="38100" dir="2700000" algn="tl">
                  <a:srgbClr val="000000">
                    <a:alpha val="43137"/>
                  </a:srgbClr>
                </a:outerShdw>
              </a:effectLst>
            </a:endParaRPr>
          </a:p>
          <a:p>
            <a:pPr marL="182880" indent="-182880" algn="ctr" eaLnBrk="1" fontAlgn="auto" hangingPunct="1">
              <a:spcBef>
                <a:spcPts val="0"/>
              </a:spcBef>
              <a:spcAft>
                <a:spcPts val="0"/>
              </a:spcAft>
              <a:buFont typeface="Arial" panose="020B0604020202020204" pitchFamily="34" charset="0"/>
              <a:buNone/>
              <a:defRPr/>
            </a:pPr>
            <a:endParaRPr lang="en-GB" sz="2800" b="1" dirty="0" smtClean="0">
              <a:solidFill>
                <a:srgbClr val="00B0F0"/>
              </a:solidFill>
              <a:effectLst>
                <a:outerShdw blurRad="38100" dist="38100" dir="2700000" algn="tl">
                  <a:srgbClr val="000000">
                    <a:alpha val="43137"/>
                  </a:srgbClr>
                </a:outerShdw>
              </a:effectLst>
            </a:endParaRPr>
          </a:p>
        </p:txBody>
      </p:sp>
      <p:sp>
        <p:nvSpPr>
          <p:cNvPr id="18436"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FDE384-26B5-4DBA-97D6-F254772B0340}" type="slidenum">
              <a:rPr lang="en-US" altLang="fr-FR">
                <a:solidFill>
                  <a:srgbClr val="FFFFFF"/>
                </a:solidFill>
              </a:rPr>
              <a:pPr/>
              <a:t>25</a:t>
            </a:fld>
            <a:endParaRPr lang="en-US" altLang="fr-FR">
              <a:solidFill>
                <a:srgbClr val="FFFFFF"/>
              </a:solidFill>
            </a:endParaRPr>
          </a:p>
        </p:txBody>
      </p:sp>
      <p:pic>
        <p:nvPicPr>
          <p:cNvPr id="5" name="Picture 2" descr="Ministère de l'Environnement, de la Protection de la Nature et du  Développement Durable (Cameroun) | ReS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6" y="10625"/>
            <a:ext cx="1204184" cy="1364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XAMEN DES AGENCES, DES DIRECTIVES ET DES PROCÉDURES EN MATIÈRE DE  BIOSÉCURITÉ"/>
          <p:cNvPicPr>
            <a:picLocks noChangeAspect="1" noChangeArrowheads="1"/>
          </p:cNvPicPr>
          <p:nvPr/>
        </p:nvPicPr>
        <p:blipFill rotWithShape="1">
          <a:blip r:embed="rId4">
            <a:extLst>
              <a:ext uri="{28A0092B-C50C-407E-A947-70E740481C1C}">
                <a14:useLocalDpi xmlns:a14="http://schemas.microsoft.com/office/drawing/2010/main" val="0"/>
              </a:ext>
            </a:extLst>
          </a:blip>
          <a:srcRect b="9834"/>
          <a:stretch/>
        </p:blipFill>
        <p:spPr bwMode="auto">
          <a:xfrm>
            <a:off x="8581" y="5378505"/>
            <a:ext cx="1309670" cy="14687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EF Logo | GE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8056" y="0"/>
            <a:ext cx="2945944" cy="13190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p:nvPr/>
        </p:nvPicPr>
        <p:blipFill>
          <a:blip r:embed="rId6">
            <a:clrChange>
              <a:clrFrom>
                <a:srgbClr val="FFFFFF"/>
              </a:clrFrom>
              <a:clrTo>
                <a:srgbClr val="FFFFFF">
                  <a:alpha val="0"/>
                </a:srgbClr>
              </a:clrTo>
            </a:clrChange>
          </a:blip>
          <a:srcRect/>
          <a:stretch>
            <a:fillRect/>
          </a:stretch>
        </p:blipFill>
        <p:spPr bwMode="auto">
          <a:xfrm>
            <a:off x="3678865" y="5805377"/>
            <a:ext cx="2158409" cy="1052623"/>
          </a:xfrm>
          <a:prstGeom prst="rect">
            <a:avLst/>
          </a:prstGeom>
          <a:noFill/>
          <a:ln w="9525">
            <a:noFill/>
            <a:miter lim="800000"/>
            <a:headEnd/>
            <a:tailEnd/>
          </a:ln>
        </p:spPr>
      </p:pic>
      <p:pic>
        <p:nvPicPr>
          <p:cNvPr id="9" name="Image 8"/>
          <p:cNvPicPr/>
          <p:nvPr/>
        </p:nvPicPr>
        <p:blipFill>
          <a:blip r:embed="rId7">
            <a:extLst>
              <a:ext uri="{28A0092B-C50C-407E-A947-70E740481C1C}">
                <a14:useLocalDpi xmlns:a14="http://schemas.microsoft.com/office/drawing/2010/main" val="0"/>
              </a:ext>
            </a:extLst>
          </a:blip>
          <a:srcRect/>
          <a:stretch>
            <a:fillRect/>
          </a:stretch>
        </p:blipFill>
        <p:spPr bwMode="auto">
          <a:xfrm>
            <a:off x="7925736" y="5698854"/>
            <a:ext cx="1218263" cy="1124221"/>
          </a:xfrm>
          <a:prstGeom prst="rect">
            <a:avLst/>
          </a:prstGeom>
          <a:noFill/>
          <a:ln>
            <a:noFill/>
          </a:ln>
        </p:spPr>
      </p:pic>
      <p:pic>
        <p:nvPicPr>
          <p:cNvPr id="10" name="Imag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64262" y="3429886"/>
            <a:ext cx="24542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386327"/>
      </p:ext>
    </p:extLst>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306" y="76216"/>
            <a:ext cx="7934632" cy="551105"/>
          </a:xfrm>
        </p:spPr>
        <p:txBody>
          <a:bodyPr>
            <a:normAutofit fontScale="90000"/>
          </a:bodyPr>
          <a:lstStyle/>
          <a:p>
            <a:r>
              <a:rPr sz="3200" b="1" dirty="0"/>
              <a:t>1. </a:t>
            </a:r>
            <a:r>
              <a:rPr lang="fr-FR" sz="3200" b="1" dirty="0" smtClean="0"/>
              <a:t>Présentation</a:t>
            </a:r>
            <a:r>
              <a:rPr sz="3200" b="1" dirty="0" smtClean="0"/>
              <a:t> </a:t>
            </a:r>
            <a:r>
              <a:rPr lang="fr-FR" sz="3200" b="1" dirty="0" smtClean="0"/>
              <a:t>générale</a:t>
            </a:r>
            <a:r>
              <a:rPr sz="3200" b="1" dirty="0" smtClean="0"/>
              <a:t> </a:t>
            </a:r>
            <a:r>
              <a:rPr sz="3200" b="1" dirty="0"/>
              <a:t>du </a:t>
            </a:r>
            <a:r>
              <a:rPr lang="nl-NL" sz="3200" b="1" dirty="0" smtClean="0"/>
              <a:t>P</a:t>
            </a:r>
            <a:r>
              <a:rPr lang="fr-FR" sz="3200" b="1" dirty="0" err="1" smtClean="0"/>
              <a:t>rojet</a:t>
            </a:r>
            <a:r>
              <a:rPr lang="fr-FR" sz="3200" b="1" dirty="0" smtClean="0"/>
              <a:t> (1/6)</a:t>
            </a:r>
            <a:endParaRPr lang="fr-FR" sz="3200" b="1" dirty="0"/>
          </a:p>
        </p:txBody>
      </p:sp>
      <p:sp>
        <p:nvSpPr>
          <p:cNvPr id="3" name="Content Placeholder 2"/>
          <p:cNvSpPr>
            <a:spLocks noGrp="1"/>
          </p:cNvSpPr>
          <p:nvPr>
            <p:ph idx="1"/>
          </p:nvPr>
        </p:nvSpPr>
        <p:spPr>
          <a:xfrm>
            <a:off x="287079" y="882504"/>
            <a:ext cx="8708066" cy="5901068"/>
          </a:xfrm>
        </p:spPr>
        <p:txBody>
          <a:bodyPr>
            <a:noAutofit/>
          </a:bodyPr>
          <a:lstStyle/>
          <a:p>
            <a:pPr lvl="0" algn="just">
              <a:spcBef>
                <a:spcPts val="0"/>
              </a:spcBef>
              <a:buFont typeface="Wingdings" panose="05000000000000000000" pitchFamily="2" charset="2"/>
              <a:buChar char="v"/>
            </a:pPr>
            <a:r>
              <a:rPr lang="fr-FR" sz="2400" b="1" dirty="0" smtClean="0"/>
              <a:t>Objectifs</a:t>
            </a:r>
            <a:r>
              <a:rPr lang="fr-FR" sz="2000" dirty="0" smtClean="0"/>
              <a:t> : </a:t>
            </a:r>
            <a:r>
              <a:rPr lang="fr-FR" sz="2000" b="1" dirty="0" smtClean="0"/>
              <a:t>Assurer </a:t>
            </a:r>
            <a:r>
              <a:rPr lang="fr-FR" sz="2000" b="1" dirty="0"/>
              <a:t>la conservation de la biodiversité, l’utilisation durable et la gestion améliorée des écosystèmes de </a:t>
            </a:r>
            <a:r>
              <a:rPr lang="fr-FR" sz="2000" b="1" dirty="0" err="1"/>
              <a:t>Bakassi</a:t>
            </a:r>
            <a:r>
              <a:rPr lang="fr-FR" sz="2000" b="1" dirty="0"/>
              <a:t> grâce à des plans de gestion intégrée des écosystèmes, y compris l’évaluation des écosystèmes ».</a:t>
            </a:r>
            <a:r>
              <a:rPr lang="en-US" sz="2000" b="1" dirty="0"/>
              <a:t> </a:t>
            </a:r>
            <a:endParaRPr lang="en-US" sz="2000" b="1" dirty="0" smtClean="0"/>
          </a:p>
          <a:p>
            <a:pPr lvl="0" algn="just">
              <a:spcBef>
                <a:spcPts val="0"/>
              </a:spcBef>
              <a:buFont typeface="Wingdings" panose="05000000000000000000" pitchFamily="2" charset="2"/>
              <a:buChar char="v"/>
            </a:pPr>
            <a:endParaRPr lang="en-US" sz="2000" b="1" dirty="0" smtClean="0"/>
          </a:p>
          <a:p>
            <a:pPr marL="0" lvl="0" indent="0" algn="just">
              <a:spcBef>
                <a:spcPts val="0"/>
              </a:spcBef>
              <a:buNone/>
            </a:pPr>
            <a:r>
              <a:rPr lang="fr-FR" altLang="en-US" sz="2000" dirty="0" smtClean="0">
                <a:solidFill>
                  <a:srgbClr val="1F1F1F"/>
                </a:solidFill>
                <a:latin typeface="inherit" charset="0"/>
                <a:ea typeface="Times New Roman" panose="02020603050405020304" pitchFamily="18" charset="0"/>
                <a:cs typeface="Courier New" panose="02070309020205020404" pitchFamily="49" charset="0"/>
              </a:rPr>
              <a:t>Gestion </a:t>
            </a:r>
            <a:r>
              <a:rPr lang="fr-FR" altLang="en-US" sz="2000" dirty="0">
                <a:solidFill>
                  <a:srgbClr val="1F1F1F"/>
                </a:solidFill>
                <a:latin typeface="inherit" charset="0"/>
                <a:ea typeface="Times New Roman" panose="02020603050405020304" pitchFamily="18" charset="0"/>
                <a:cs typeface="Courier New" panose="02070309020205020404" pitchFamily="49" charset="0"/>
              </a:rPr>
              <a:t>durable des mangroves et des écosystèmes côtiers, ainsi que l'arrêt et l'inversion de la tendance à la dégradation de ces écosystèmes afin de préserver et de développer leurs fonctions écologiques, sociales et économiques</a:t>
            </a:r>
            <a:r>
              <a:rPr lang="fr-FR" altLang="en-US" sz="2000" dirty="0" smtClean="0">
                <a:solidFill>
                  <a:srgbClr val="1F1F1F"/>
                </a:solidFill>
                <a:latin typeface="inherit" charset="0"/>
                <a:ea typeface="Times New Roman" panose="02020603050405020304" pitchFamily="18" charset="0"/>
                <a:cs typeface="Courier New" panose="02070309020205020404" pitchFamily="49" charset="0"/>
              </a:rPr>
              <a:t>.</a:t>
            </a:r>
          </a:p>
          <a:p>
            <a:pPr marL="0" lvl="0" indent="0">
              <a:spcBef>
                <a:spcPts val="0"/>
              </a:spcBef>
              <a:buNone/>
            </a:pPr>
            <a:endParaRPr lang="en-US" sz="2000" dirty="0" smtClean="0"/>
          </a:p>
          <a:p>
            <a:pPr lvl="0">
              <a:spcBef>
                <a:spcPts val="0"/>
              </a:spcBef>
              <a:buFont typeface="Wingdings" panose="05000000000000000000" pitchFamily="2" charset="2"/>
              <a:buChar char="v"/>
            </a:pPr>
            <a:r>
              <a:rPr lang="fr-FR" sz="2400" b="1" dirty="0" smtClean="0"/>
              <a:t>Principales cibles</a:t>
            </a:r>
          </a:p>
          <a:p>
            <a:pPr marL="0" lvl="0" indent="0">
              <a:spcBef>
                <a:spcPts val="0"/>
              </a:spcBef>
              <a:buNone/>
            </a:pPr>
            <a:endParaRPr lang="" altLang="fr-FR" sz="2000" b="1" dirty="0" smtClean="0"/>
          </a:p>
          <a:p>
            <a:pPr marL="285750" indent="-285750">
              <a:buFont typeface="Wingdings" panose="05000000000000000000" pitchFamily="2" charset="2"/>
              <a:buChar char="§"/>
            </a:pPr>
            <a:r>
              <a:rPr lang="fr-FR" sz="2000" b="1" dirty="0"/>
              <a:t>Au moins 10 microprojets générateurs de revenus </a:t>
            </a:r>
            <a:r>
              <a:rPr lang="fr-FR" sz="2000" dirty="0"/>
              <a:t>bénéficiant à au moins 50 % de femmes, financés par la Fondation pour l’écosystème de </a:t>
            </a:r>
            <a:r>
              <a:rPr lang="fr-FR" sz="2000" dirty="0" err="1"/>
              <a:t>Bakassi</a:t>
            </a:r>
            <a:r>
              <a:rPr lang="fr-FR" sz="2000" dirty="0"/>
              <a:t> d’ici la fin de l’année 4</a:t>
            </a:r>
            <a:r>
              <a:rPr lang="fr-FR" sz="2000" dirty="0" smtClean="0"/>
              <a:t>.</a:t>
            </a:r>
          </a:p>
          <a:p>
            <a:pPr marL="285750" indent="-285750">
              <a:buFont typeface="Wingdings" panose="05000000000000000000" pitchFamily="2" charset="2"/>
              <a:buChar char="§"/>
            </a:pPr>
            <a:endParaRPr lang="fr-FR" sz="2000" dirty="0"/>
          </a:p>
          <a:p>
            <a:pPr marL="285750" indent="-285750" algn="just">
              <a:buFont typeface="Wingdings" panose="05000000000000000000" pitchFamily="2" charset="2"/>
              <a:buChar char="§"/>
            </a:pPr>
            <a:r>
              <a:rPr lang="fr-FR" sz="2000" b="1" dirty="0"/>
              <a:t>25 000 ha de mangroves et au moins 10 % des autres composantes de l’écosystème de </a:t>
            </a:r>
            <a:r>
              <a:rPr lang="fr-FR" sz="2000" b="1" dirty="0" err="1"/>
              <a:t>Bakassi</a:t>
            </a:r>
            <a:r>
              <a:rPr lang="fr-FR" sz="2000" b="1" dirty="0"/>
              <a:t> (marin, terrestre) bénéficiant d’une gestion sensiblement améliorée d’ici la fin du projet</a:t>
            </a:r>
            <a:r>
              <a:rPr lang="fr-FR" sz="2000" b="1" dirty="0" smtClean="0"/>
              <a:t>.</a:t>
            </a:r>
            <a:endParaRPr lang="en-US" sz="2000" dirty="0"/>
          </a:p>
          <a:p>
            <a:endParaRPr sz="2000" dirty="0"/>
          </a:p>
        </p:txBody>
      </p:sp>
    </p:spTree>
    <p:extLst>
      <p:ext uri="{BB962C8B-B14F-4D97-AF65-F5344CB8AC3E}">
        <p14:creationId xmlns:p14="http://schemas.microsoft.com/office/powerpoint/2010/main" val="1905659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264" y="202019"/>
            <a:ext cx="7934632" cy="659219"/>
          </a:xfrm>
        </p:spPr>
        <p:txBody>
          <a:bodyPr>
            <a:noAutofit/>
          </a:bodyPr>
          <a:lstStyle/>
          <a:p>
            <a:r>
              <a:rPr sz="2800" b="1" dirty="0" smtClean="0"/>
              <a:t>1</a:t>
            </a:r>
            <a:r>
              <a:rPr sz="2800" b="1" dirty="0"/>
              <a:t>. </a:t>
            </a:r>
            <a:r>
              <a:rPr lang="fr-FR" sz="2800" b="1" dirty="0" smtClean="0"/>
              <a:t>Présentation</a:t>
            </a:r>
            <a:r>
              <a:rPr sz="2800" b="1" dirty="0" smtClean="0"/>
              <a:t> </a:t>
            </a:r>
            <a:r>
              <a:rPr lang="fr-FR" sz="2800" b="1" dirty="0" smtClean="0"/>
              <a:t>générale</a:t>
            </a:r>
            <a:r>
              <a:rPr sz="2800" b="1" dirty="0" smtClean="0"/>
              <a:t> </a:t>
            </a:r>
            <a:r>
              <a:rPr sz="2800" b="1" dirty="0"/>
              <a:t>du </a:t>
            </a:r>
            <a:r>
              <a:rPr lang="nl-NL" sz="2800" b="1" dirty="0" smtClean="0"/>
              <a:t>P</a:t>
            </a:r>
            <a:r>
              <a:rPr lang="fr-FR" sz="2800" b="1" dirty="0" err="1" smtClean="0"/>
              <a:t>rojet</a:t>
            </a:r>
            <a:r>
              <a:rPr lang="fr-FR" sz="2800" b="1" dirty="0" smtClean="0"/>
              <a:t> (2/6)</a:t>
            </a:r>
            <a:endParaRPr lang="fr-FR" sz="2800" b="1" dirty="0"/>
          </a:p>
        </p:txBody>
      </p:sp>
      <p:sp>
        <p:nvSpPr>
          <p:cNvPr id="3" name="Content Placeholder 2"/>
          <p:cNvSpPr>
            <a:spLocks noGrp="1"/>
          </p:cNvSpPr>
          <p:nvPr>
            <p:ph idx="1"/>
          </p:nvPr>
        </p:nvSpPr>
        <p:spPr>
          <a:xfrm>
            <a:off x="170121" y="1148316"/>
            <a:ext cx="8825023" cy="5592726"/>
          </a:xfrm>
        </p:spPr>
        <p:txBody>
          <a:bodyPr>
            <a:noAutofit/>
          </a:bodyPr>
          <a:lstStyle/>
          <a:p>
            <a:pPr marL="285750" indent="-285750" algn="just">
              <a:buFont typeface="Wingdings" panose="05000000000000000000" pitchFamily="2" charset="2"/>
              <a:buChar char="§"/>
            </a:pPr>
            <a:r>
              <a:rPr lang="fr-FR" sz="2000" b="1" dirty="0" smtClean="0"/>
              <a:t>Plan </a:t>
            </a:r>
            <a:r>
              <a:rPr lang="fr-FR" sz="2000" b="1" dirty="0"/>
              <a:t>de gestion intégrée des services écosystémiques </a:t>
            </a:r>
            <a:r>
              <a:rPr lang="fr-FR" sz="2000" dirty="0" smtClean="0"/>
              <a:t>et </a:t>
            </a:r>
            <a:r>
              <a:rPr lang="fr-FR" sz="2000" dirty="0"/>
              <a:t>son plan d’action opérationnel pour les écosystèmes de </a:t>
            </a:r>
            <a:r>
              <a:rPr lang="fr-FR" sz="2000" dirty="0" err="1" smtClean="0"/>
              <a:t>Bakassi</a:t>
            </a:r>
            <a:r>
              <a:rPr lang="fr-FR" sz="2000" dirty="0" smtClean="0"/>
              <a:t> élaboré d’ici la fin du projet.</a:t>
            </a:r>
          </a:p>
          <a:p>
            <a:pPr marL="0" indent="0" algn="just">
              <a:buNone/>
            </a:pPr>
            <a:endParaRPr lang="fr-FR" sz="2000" dirty="0"/>
          </a:p>
          <a:p>
            <a:pPr marL="285750" indent="-285750" algn="just">
              <a:buFont typeface="Wingdings" panose="05000000000000000000" pitchFamily="2" charset="2"/>
              <a:buChar char="§"/>
            </a:pPr>
            <a:r>
              <a:rPr lang="fr-FR" sz="2000" b="1" dirty="0" smtClean="0"/>
              <a:t>Directives </a:t>
            </a:r>
            <a:r>
              <a:rPr lang="fr-FR" sz="2000" b="1" dirty="0"/>
              <a:t>pour les plans </a:t>
            </a:r>
            <a:r>
              <a:rPr lang="fr-FR" sz="2000" b="1" dirty="0" smtClean="0"/>
              <a:t>d’aménagement des AMP </a:t>
            </a:r>
            <a:r>
              <a:rPr lang="fr-FR" sz="2000" b="1" dirty="0"/>
              <a:t>intégrant les impacts sociaux, y compris sur les femmes, adoptées et soumises au MINFOF pour approbation et mise en œuvre d'ici la fin de la troisième année</a:t>
            </a:r>
            <a:r>
              <a:rPr lang="fr-FR" sz="2000" b="1" dirty="0" smtClean="0"/>
              <a:t>.</a:t>
            </a:r>
          </a:p>
          <a:p>
            <a:pPr marL="0" indent="0">
              <a:buNone/>
            </a:pPr>
            <a:endParaRPr lang="fr-FR" sz="2000" dirty="0" smtClean="0"/>
          </a:p>
          <a:p>
            <a:pPr marL="285750" indent="-285750" algn="just">
              <a:buFont typeface="Wingdings" panose="05000000000000000000" pitchFamily="2" charset="2"/>
              <a:buChar char="§"/>
            </a:pPr>
            <a:r>
              <a:rPr lang="fr-FR" sz="2000" dirty="0"/>
              <a:t>Plans de développement communaux existants révisés afin d'intégrer les services écosystémiques/priorités en matière de biodiversité et l'égalité des sexes d'ici la fin de la troisième année</a:t>
            </a:r>
            <a:r>
              <a:rPr lang="fr-FR" sz="2000" dirty="0" smtClean="0"/>
              <a:t>.</a:t>
            </a:r>
          </a:p>
          <a:p>
            <a:pPr marL="0" indent="0">
              <a:buNone/>
            </a:pPr>
            <a:endParaRPr lang="fr-FR" sz="2000" dirty="0"/>
          </a:p>
          <a:p>
            <a:pPr marL="285750" indent="-285750">
              <a:buFont typeface="Wingdings" panose="05000000000000000000" pitchFamily="2" charset="2"/>
              <a:buChar char="§"/>
            </a:pPr>
            <a:r>
              <a:rPr lang="fr-FR" sz="2000" dirty="0"/>
              <a:t>Au moins 5 activités de subsistance rentables et durables bénéficiant à au moins 50 % aux femmes ont été identifiées, testées et promues dans au moins 3 sites pilotes, au bénéfice de 50 organisations communautaires et de 2 500 personnes, dont au moins 50 % de femmes</a:t>
            </a:r>
            <a:r>
              <a:rPr lang="fr-FR" sz="2000" dirty="0" smtClean="0"/>
              <a:t>.</a:t>
            </a:r>
          </a:p>
          <a:p>
            <a:pPr marL="0" indent="0">
              <a:buNone/>
            </a:pPr>
            <a:endParaRPr lang="fr-FR" sz="2000" dirty="0"/>
          </a:p>
          <a:p>
            <a:pPr marL="285750" indent="-285750">
              <a:buFont typeface="Wingdings" panose="05000000000000000000" pitchFamily="2" charset="2"/>
              <a:buChar char="§"/>
            </a:pPr>
            <a:endParaRPr lang="en-US" sz="2000" dirty="0"/>
          </a:p>
          <a:p>
            <a:endParaRPr sz="2000" dirty="0"/>
          </a:p>
        </p:txBody>
      </p:sp>
    </p:spTree>
    <p:extLst>
      <p:ext uri="{BB962C8B-B14F-4D97-AF65-F5344CB8AC3E}">
        <p14:creationId xmlns:p14="http://schemas.microsoft.com/office/powerpoint/2010/main" val="3323282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13" y="150644"/>
            <a:ext cx="7934632" cy="391616"/>
          </a:xfrm>
        </p:spPr>
        <p:txBody>
          <a:bodyPr>
            <a:noAutofit/>
          </a:bodyPr>
          <a:lstStyle/>
          <a:p>
            <a:r>
              <a:rPr sz="3200" b="1" dirty="0"/>
              <a:t>1. </a:t>
            </a:r>
            <a:r>
              <a:rPr lang="fr-FR" sz="3200" b="1" dirty="0" smtClean="0"/>
              <a:t>Présentation</a:t>
            </a:r>
            <a:r>
              <a:rPr sz="3200" b="1" dirty="0" smtClean="0"/>
              <a:t> </a:t>
            </a:r>
            <a:r>
              <a:rPr lang="fr-FR" sz="3200" b="1" dirty="0" smtClean="0"/>
              <a:t>générale</a:t>
            </a:r>
            <a:r>
              <a:rPr sz="3200" b="1" dirty="0" smtClean="0"/>
              <a:t> </a:t>
            </a:r>
            <a:r>
              <a:rPr sz="3200" b="1" dirty="0"/>
              <a:t>du </a:t>
            </a:r>
            <a:r>
              <a:rPr lang="nl-NL" sz="3200" b="1" dirty="0" smtClean="0"/>
              <a:t>P</a:t>
            </a:r>
            <a:r>
              <a:rPr lang="fr-FR" sz="3200" b="1" dirty="0" err="1" smtClean="0"/>
              <a:t>rojet</a:t>
            </a:r>
            <a:r>
              <a:rPr lang="fr-FR" sz="3200" b="1" dirty="0" smtClean="0"/>
              <a:t> (3/6)</a:t>
            </a:r>
            <a:endParaRPr lang="fr-FR" sz="3200" b="1" dirty="0"/>
          </a:p>
        </p:txBody>
      </p:sp>
      <p:sp>
        <p:nvSpPr>
          <p:cNvPr id="3" name="Content Placeholder 2"/>
          <p:cNvSpPr>
            <a:spLocks noGrp="1"/>
          </p:cNvSpPr>
          <p:nvPr>
            <p:ph idx="1"/>
          </p:nvPr>
        </p:nvSpPr>
        <p:spPr>
          <a:xfrm>
            <a:off x="287613" y="847465"/>
            <a:ext cx="7719238" cy="611297"/>
          </a:xfrm>
        </p:spPr>
        <p:txBody>
          <a:bodyPr>
            <a:noAutofit/>
          </a:bodyPr>
          <a:lstStyle/>
          <a:p>
            <a:pPr>
              <a:lnSpc>
                <a:spcPct val="120000"/>
              </a:lnSpc>
              <a:spcBef>
                <a:spcPts val="0"/>
              </a:spcBef>
              <a:buFont typeface="Wingdings" panose="05000000000000000000" pitchFamily="2" charset="2"/>
              <a:buChar char="v"/>
            </a:pPr>
            <a:r>
              <a:rPr sz="2400" b="1" dirty="0" smtClean="0"/>
              <a:t>Zone</a:t>
            </a:r>
            <a:r>
              <a:rPr lang="fr-FR" sz="2400" b="1" dirty="0" smtClean="0"/>
              <a:t> administrative </a:t>
            </a:r>
            <a:r>
              <a:rPr sz="2400" b="1" dirty="0" err="1" smtClean="0"/>
              <a:t>d’interv</a:t>
            </a:r>
            <a:r>
              <a:rPr lang="fr-FR" sz="2400" b="1" dirty="0" err="1" smtClean="0"/>
              <a:t>ention</a:t>
            </a:r>
            <a:endParaRPr lang="fr-FR" sz="2400" b="1" dirty="0" smtClean="0"/>
          </a:p>
          <a:p>
            <a:endParaRPr lang="en-US" sz="2400" dirty="0"/>
          </a:p>
          <a:p>
            <a:pPr marL="0" indent="0">
              <a:buNone/>
            </a:pPr>
            <a:endParaRPr sz="2400" dirty="0"/>
          </a:p>
        </p:txBody>
      </p:sp>
      <p:pic>
        <p:nvPicPr>
          <p:cNvPr id="4" name="Image 3"/>
          <p:cNvPicPr>
            <a:picLocks noChangeAspect="1"/>
          </p:cNvPicPr>
          <p:nvPr/>
        </p:nvPicPr>
        <p:blipFill>
          <a:blip r:embed="rId3"/>
          <a:stretch>
            <a:fillRect/>
          </a:stretch>
        </p:blipFill>
        <p:spPr>
          <a:xfrm>
            <a:off x="85061" y="1575720"/>
            <a:ext cx="6655982" cy="5356708"/>
          </a:xfrm>
          <a:prstGeom prst="rect">
            <a:avLst/>
          </a:prstGeom>
        </p:spPr>
      </p:pic>
      <p:sp>
        <p:nvSpPr>
          <p:cNvPr id="5" name="Rectangle 4"/>
          <p:cNvSpPr/>
          <p:nvPr/>
        </p:nvSpPr>
        <p:spPr>
          <a:xfrm>
            <a:off x="6666614" y="1830251"/>
            <a:ext cx="2317898" cy="4093428"/>
          </a:xfrm>
          <a:prstGeom prst="rect">
            <a:avLst/>
          </a:prstGeom>
        </p:spPr>
        <p:txBody>
          <a:bodyPr wrap="square">
            <a:spAutoFit/>
          </a:bodyPr>
          <a:lstStyle/>
          <a:p>
            <a:r>
              <a:rPr lang="fr-FR" sz="2000" dirty="0" smtClean="0"/>
              <a:t>Vaste portée géographique </a:t>
            </a:r>
            <a:r>
              <a:rPr lang="fr-FR" sz="2000" dirty="0"/>
              <a:t>du projet </a:t>
            </a:r>
            <a:r>
              <a:rPr lang="fr-FR" sz="2000" dirty="0" smtClean="0"/>
              <a:t>: </a:t>
            </a:r>
            <a:r>
              <a:rPr lang="fr-FR" sz="2000" dirty="0"/>
              <a:t>05 arrondissements qui composent la péninsule de </a:t>
            </a:r>
            <a:r>
              <a:rPr lang="fr-FR" sz="2000" dirty="0" err="1"/>
              <a:t>Bakassi</a:t>
            </a:r>
            <a:r>
              <a:rPr lang="fr-FR" sz="2000" dirty="0"/>
              <a:t> (</a:t>
            </a:r>
            <a:r>
              <a:rPr lang="fr-FR" sz="2000" b="1" dirty="0" err="1"/>
              <a:t>Bamusso</a:t>
            </a:r>
            <a:r>
              <a:rPr lang="fr-FR" sz="2000" b="1" dirty="0"/>
              <a:t>, </a:t>
            </a:r>
            <a:r>
              <a:rPr lang="fr-FR" sz="2000" b="1" dirty="0" err="1"/>
              <a:t>Kombo</a:t>
            </a:r>
            <a:r>
              <a:rPr lang="fr-FR" sz="2000" b="1" dirty="0"/>
              <a:t> </a:t>
            </a:r>
            <a:r>
              <a:rPr lang="fr-FR" sz="2000" b="1" dirty="0" err="1" smtClean="0"/>
              <a:t>Itindi</a:t>
            </a:r>
            <a:r>
              <a:rPr lang="fr-FR" sz="2000" b="1" dirty="0"/>
              <a:t>, </a:t>
            </a:r>
            <a:r>
              <a:rPr lang="fr-FR" sz="2000" b="1" dirty="0" err="1" smtClean="0"/>
              <a:t>Isangele</a:t>
            </a:r>
            <a:r>
              <a:rPr lang="fr-FR" sz="2000" b="1" dirty="0" smtClean="0"/>
              <a:t>, </a:t>
            </a:r>
            <a:r>
              <a:rPr lang="fr-FR" sz="2000" b="1" dirty="0" err="1"/>
              <a:t>Kombo</a:t>
            </a:r>
            <a:r>
              <a:rPr lang="fr-FR" sz="2000" b="1" dirty="0"/>
              <a:t> </a:t>
            </a:r>
            <a:r>
              <a:rPr lang="fr-FR" sz="2000" b="1" dirty="0" err="1"/>
              <a:t>Abedimo</a:t>
            </a:r>
            <a:r>
              <a:rPr lang="fr-FR" sz="2000" b="1" dirty="0"/>
              <a:t> et </a:t>
            </a:r>
            <a:r>
              <a:rPr lang="fr-FR" sz="2000" b="1" dirty="0" err="1"/>
              <a:t>Idabato</a:t>
            </a:r>
            <a:r>
              <a:rPr lang="fr-FR" sz="2000" dirty="0" smtClean="0"/>
              <a:t>):</a:t>
            </a:r>
          </a:p>
          <a:p>
            <a:r>
              <a:rPr lang="fr-FR" sz="2000" b="1" dirty="0" smtClean="0"/>
              <a:t>Département </a:t>
            </a:r>
            <a:r>
              <a:rPr lang="fr-FR" sz="2000" b="1" dirty="0"/>
              <a:t>du </a:t>
            </a:r>
            <a:r>
              <a:rPr lang="fr-FR" sz="2000" b="1" dirty="0" err="1"/>
              <a:t>Ndian</a:t>
            </a:r>
            <a:r>
              <a:rPr lang="fr-FR" sz="2000" b="1" dirty="0"/>
              <a:t>, </a:t>
            </a:r>
            <a:r>
              <a:rPr lang="fr-FR" sz="2000" b="1" dirty="0" smtClean="0"/>
              <a:t>Région </a:t>
            </a:r>
            <a:r>
              <a:rPr lang="fr-FR" sz="2000" b="1" dirty="0"/>
              <a:t>du </a:t>
            </a:r>
            <a:r>
              <a:rPr lang="fr-FR" sz="2000" b="1" dirty="0" smtClean="0"/>
              <a:t>Sud-Ouest</a:t>
            </a:r>
            <a:endParaRPr lang="fr-FR" sz="2000" b="1" dirty="0"/>
          </a:p>
        </p:txBody>
      </p:sp>
    </p:spTree>
    <p:extLst>
      <p:ext uri="{BB962C8B-B14F-4D97-AF65-F5344CB8AC3E}">
        <p14:creationId xmlns:p14="http://schemas.microsoft.com/office/powerpoint/2010/main" val="2972134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97481"/>
            <a:ext cx="7934632" cy="508575"/>
          </a:xfrm>
        </p:spPr>
        <p:txBody>
          <a:bodyPr>
            <a:normAutofit fontScale="90000"/>
          </a:bodyPr>
          <a:lstStyle/>
          <a:p>
            <a:r>
              <a:rPr sz="3200" b="1" dirty="0"/>
              <a:t>1. </a:t>
            </a:r>
            <a:r>
              <a:rPr lang="fr-FR" sz="3200" b="1" dirty="0" smtClean="0"/>
              <a:t>Présentation</a:t>
            </a:r>
            <a:r>
              <a:rPr sz="3200" b="1" dirty="0" smtClean="0"/>
              <a:t> </a:t>
            </a:r>
            <a:r>
              <a:rPr lang="fr-FR" sz="3200" b="1" dirty="0" smtClean="0"/>
              <a:t>générale</a:t>
            </a:r>
            <a:r>
              <a:rPr sz="3200" b="1" dirty="0" smtClean="0"/>
              <a:t> </a:t>
            </a:r>
            <a:r>
              <a:rPr sz="3200" b="1" dirty="0"/>
              <a:t>du </a:t>
            </a:r>
            <a:r>
              <a:rPr lang="nl-NL" sz="3200" b="1" dirty="0" smtClean="0"/>
              <a:t>P</a:t>
            </a:r>
            <a:r>
              <a:rPr lang="fr-FR" sz="3200" b="1" dirty="0" err="1" smtClean="0"/>
              <a:t>rojet</a:t>
            </a:r>
            <a:r>
              <a:rPr lang="fr-FR" sz="3200" b="1" dirty="0" smtClean="0"/>
              <a:t> (4/6)</a:t>
            </a:r>
            <a:endParaRPr lang="fr-FR" sz="3200" b="1" dirty="0"/>
          </a:p>
        </p:txBody>
      </p:sp>
      <p:sp>
        <p:nvSpPr>
          <p:cNvPr id="3" name="Content Placeholder 2"/>
          <p:cNvSpPr>
            <a:spLocks noGrp="1"/>
          </p:cNvSpPr>
          <p:nvPr>
            <p:ph idx="1"/>
          </p:nvPr>
        </p:nvSpPr>
        <p:spPr>
          <a:xfrm>
            <a:off x="191386" y="814358"/>
            <a:ext cx="8609714" cy="5958582"/>
          </a:xfrm>
        </p:spPr>
        <p:txBody>
          <a:bodyPr>
            <a:noAutofit/>
          </a:bodyPr>
          <a:lstStyle/>
          <a:p>
            <a:pPr>
              <a:lnSpc>
                <a:spcPct val="170000"/>
              </a:lnSpc>
              <a:spcBef>
                <a:spcPts val="0"/>
              </a:spcBef>
              <a:buFont typeface="Wingdings" panose="05000000000000000000" pitchFamily="2" charset="2"/>
              <a:buChar char="v"/>
            </a:pPr>
            <a:r>
              <a:rPr lang="fr-FR" sz="2300" dirty="0" smtClean="0"/>
              <a:t>Mécanismes </a:t>
            </a:r>
            <a:r>
              <a:rPr lang="fr-FR" sz="2300" dirty="0"/>
              <a:t>de coordination</a:t>
            </a:r>
            <a:r>
              <a:rPr lang="" altLang="fr-FR" sz="2300" dirty="0"/>
              <a:t> et de </a:t>
            </a:r>
            <a:r>
              <a:rPr lang="" altLang="fr-FR" sz="2300" dirty="0" smtClean="0"/>
              <a:t>suivi</a:t>
            </a:r>
          </a:p>
          <a:p>
            <a:pPr algn="just">
              <a:spcBef>
                <a:spcPts val="0"/>
              </a:spcBef>
              <a:buFont typeface="Wingdings" panose="05000000000000000000" pitchFamily="2" charset="2"/>
              <a:buChar char="§"/>
            </a:pPr>
            <a:r>
              <a:rPr lang="fr-FR" sz="2300" b="1" dirty="0"/>
              <a:t>P</a:t>
            </a:r>
            <a:r>
              <a:rPr lang="fr-FR" sz="2300" b="1" dirty="0" smtClean="0"/>
              <a:t>artenariat </a:t>
            </a:r>
            <a:r>
              <a:rPr lang="fr-FR" sz="2300" b="1" dirty="0"/>
              <a:t>stratégique </a:t>
            </a:r>
            <a:r>
              <a:rPr lang="fr-FR" sz="2300" dirty="0" smtClean="0"/>
              <a:t>(ministères </a:t>
            </a:r>
            <a:r>
              <a:rPr lang="fr-FR" sz="2300" dirty="0"/>
              <a:t>sectoriels techniques, </a:t>
            </a:r>
            <a:r>
              <a:rPr lang="fr-FR" sz="2300" dirty="0" smtClean="0"/>
              <a:t>agences de conservation</a:t>
            </a:r>
            <a:r>
              <a:rPr lang="fr-FR" sz="2300" dirty="0"/>
              <a:t>, </a:t>
            </a:r>
            <a:r>
              <a:rPr lang="fr-FR" sz="2300" dirty="0" smtClean="0"/>
              <a:t>universités</a:t>
            </a:r>
            <a:r>
              <a:rPr lang="fr-FR" sz="2300" dirty="0"/>
              <a:t>, </a:t>
            </a:r>
            <a:r>
              <a:rPr lang="fr-FR" sz="2300" dirty="0" smtClean="0"/>
              <a:t>OSC et groupes </a:t>
            </a:r>
            <a:r>
              <a:rPr lang="fr-FR" sz="2300" dirty="0"/>
              <a:t>communautaires </a:t>
            </a:r>
            <a:r>
              <a:rPr lang="fr-FR" sz="2300" dirty="0" smtClean="0"/>
              <a:t>locaux</a:t>
            </a:r>
            <a:r>
              <a:rPr lang="fr-FR" sz="2300" dirty="0" smtClean="0"/>
              <a:t>):</a:t>
            </a:r>
          </a:p>
          <a:p>
            <a:pPr algn="just">
              <a:spcBef>
                <a:spcPts val="0"/>
              </a:spcBef>
              <a:buFont typeface="Wingdings" panose="05000000000000000000" pitchFamily="2" charset="2"/>
              <a:buChar char="§"/>
            </a:pPr>
            <a:endParaRPr lang="fr-FR" sz="2300" dirty="0"/>
          </a:p>
          <a:p>
            <a:pPr marL="712788" indent="-266700">
              <a:lnSpc>
                <a:spcPct val="170000"/>
              </a:lnSpc>
              <a:spcBef>
                <a:spcPts val="0"/>
              </a:spcBef>
              <a:buFont typeface="Courier New" panose="02070309020205020404" pitchFamily="49" charset="0"/>
              <a:buChar char="o"/>
            </a:pPr>
            <a:r>
              <a:rPr lang="fr-FR" sz="2300" dirty="0" smtClean="0"/>
              <a:t>PNUE </a:t>
            </a:r>
            <a:r>
              <a:rPr lang="fr-FR" sz="2300" dirty="0" smtClean="0"/>
              <a:t>(AE du FEM)</a:t>
            </a:r>
          </a:p>
          <a:p>
            <a:pPr marL="627063" indent="-180975" algn="just">
              <a:spcBef>
                <a:spcPts val="0"/>
              </a:spcBef>
            </a:pPr>
            <a:r>
              <a:rPr lang="fr-FR" sz="2300" dirty="0" smtClean="0"/>
              <a:t>MINEPDED coordonne </a:t>
            </a:r>
            <a:r>
              <a:rPr lang="fr-FR" sz="2300" dirty="0"/>
              <a:t>les activités avec </a:t>
            </a:r>
            <a:r>
              <a:rPr lang="fr-FR" sz="2300" dirty="0" smtClean="0"/>
              <a:t>les sectoriels </a:t>
            </a:r>
            <a:r>
              <a:rPr lang="fr-FR" sz="2300" dirty="0"/>
              <a:t>clés, </a:t>
            </a:r>
            <a:r>
              <a:rPr lang="fr-FR" sz="2300" dirty="0" smtClean="0"/>
              <a:t>(MINFOF</a:t>
            </a:r>
            <a:r>
              <a:rPr lang="fr-FR" sz="2300" dirty="0" smtClean="0"/>
              <a:t>, </a:t>
            </a:r>
            <a:r>
              <a:rPr lang="fr-FR" sz="2300" dirty="0" smtClean="0"/>
              <a:t>MINADER</a:t>
            </a:r>
            <a:r>
              <a:rPr lang="fr-FR" sz="2300" dirty="0" smtClean="0"/>
              <a:t>, </a:t>
            </a:r>
            <a:r>
              <a:rPr lang="fr-FR" sz="2300" dirty="0" smtClean="0"/>
              <a:t>MINEPIA)</a:t>
            </a:r>
          </a:p>
          <a:p>
            <a:pPr marL="627063" indent="-180975" algn="just">
              <a:spcBef>
                <a:spcPts val="0"/>
              </a:spcBef>
            </a:pPr>
            <a:endParaRPr lang="fr-FR" sz="2300" dirty="0"/>
          </a:p>
          <a:p>
            <a:pPr indent="103188" algn="just">
              <a:lnSpc>
                <a:spcPct val="170000"/>
              </a:lnSpc>
              <a:spcBef>
                <a:spcPts val="0"/>
              </a:spcBef>
              <a:buFont typeface="Courier New" panose="02070309020205020404" pitchFamily="49" charset="0"/>
              <a:buChar char="o"/>
            </a:pPr>
            <a:r>
              <a:rPr lang="fr-FR" sz="2300" dirty="0" smtClean="0"/>
              <a:t> Comité </a:t>
            </a:r>
            <a:r>
              <a:rPr lang="fr-FR" sz="2300" dirty="0"/>
              <a:t>de </a:t>
            </a:r>
            <a:r>
              <a:rPr lang="fr-FR" sz="2300" dirty="0" smtClean="0"/>
              <a:t>pilotage</a:t>
            </a:r>
          </a:p>
          <a:p>
            <a:pPr indent="103188" algn="just">
              <a:lnSpc>
                <a:spcPct val="170000"/>
              </a:lnSpc>
              <a:spcBef>
                <a:spcPts val="0"/>
              </a:spcBef>
              <a:buFont typeface="Courier New" panose="02070309020205020404" pitchFamily="49" charset="0"/>
              <a:buChar char="o"/>
            </a:pPr>
            <a:endParaRPr lang="fr-FR" sz="2300" dirty="0" smtClean="0"/>
          </a:p>
          <a:p>
            <a:pPr marL="542925" indent="-180975" algn="just">
              <a:spcBef>
                <a:spcPts val="0"/>
              </a:spcBef>
              <a:buFont typeface="Courier New" panose="02070309020205020404" pitchFamily="49" charset="0"/>
              <a:buChar char="o"/>
            </a:pPr>
            <a:r>
              <a:rPr lang="fr-FR" sz="2300" dirty="0" smtClean="0"/>
              <a:t> UGP </a:t>
            </a:r>
            <a:r>
              <a:rPr lang="fr-FR" sz="2300" dirty="0" smtClean="0"/>
              <a:t>(aspects </a:t>
            </a:r>
            <a:r>
              <a:rPr lang="fr-FR" sz="2300" dirty="0"/>
              <a:t>contractuels, techniques et administratifs du </a:t>
            </a:r>
            <a:r>
              <a:rPr lang="fr-FR" sz="2300" dirty="0" smtClean="0"/>
              <a:t>projet). </a:t>
            </a:r>
            <a:r>
              <a:rPr lang="fr-FR" sz="2300" dirty="0"/>
              <a:t>Un ou plusieurs </a:t>
            </a:r>
            <a:r>
              <a:rPr lang="fr-FR" sz="2300" dirty="0" smtClean="0"/>
              <a:t>GTT</a:t>
            </a:r>
            <a:endParaRPr lang="fr-FR" sz="2300" dirty="0" smtClean="0"/>
          </a:p>
          <a:p>
            <a:pPr>
              <a:lnSpc>
                <a:spcPct val="170000"/>
              </a:lnSpc>
              <a:spcBef>
                <a:spcPts val="0"/>
              </a:spcBef>
            </a:pPr>
            <a:endParaRPr lang="en-US" sz="2300" dirty="0"/>
          </a:p>
          <a:p>
            <a:pPr>
              <a:lnSpc>
                <a:spcPct val="170000"/>
              </a:lnSpc>
              <a:spcBef>
                <a:spcPts val="0"/>
              </a:spcBef>
            </a:pPr>
            <a:endParaRPr sz="2300" dirty="0"/>
          </a:p>
          <a:p>
            <a:pPr marL="0" indent="0">
              <a:lnSpc>
                <a:spcPct val="170000"/>
              </a:lnSpc>
              <a:spcBef>
                <a:spcPts val="0"/>
              </a:spcBef>
              <a:buNone/>
            </a:pPr>
            <a:endParaRPr sz="2300" dirty="0"/>
          </a:p>
        </p:txBody>
      </p:sp>
    </p:spTree>
    <p:extLst>
      <p:ext uri="{BB962C8B-B14F-4D97-AF65-F5344CB8AC3E}">
        <p14:creationId xmlns:p14="http://schemas.microsoft.com/office/powerpoint/2010/main" val="872110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2717" y="1031358"/>
            <a:ext cx="6826102" cy="5953603"/>
          </a:xfrm>
          <a:prstGeom prst="rect">
            <a:avLst/>
          </a:prstGeom>
          <a:noFill/>
          <a:ln>
            <a:noFill/>
          </a:ln>
        </p:spPr>
      </p:pic>
      <p:sp>
        <p:nvSpPr>
          <p:cNvPr id="3" name="Title 1"/>
          <p:cNvSpPr>
            <a:spLocks noGrp="1"/>
          </p:cNvSpPr>
          <p:nvPr>
            <p:ph type="title"/>
          </p:nvPr>
        </p:nvSpPr>
        <p:spPr>
          <a:xfrm>
            <a:off x="571500" y="97481"/>
            <a:ext cx="7934632" cy="508575"/>
          </a:xfrm>
        </p:spPr>
        <p:txBody>
          <a:bodyPr>
            <a:normAutofit fontScale="90000"/>
          </a:bodyPr>
          <a:lstStyle/>
          <a:p>
            <a:r>
              <a:rPr sz="3200" b="1" dirty="0"/>
              <a:t>1. </a:t>
            </a:r>
            <a:r>
              <a:rPr lang="fr-FR" sz="3200" b="1" dirty="0" smtClean="0"/>
              <a:t>Présentation</a:t>
            </a:r>
            <a:r>
              <a:rPr sz="3200" b="1" dirty="0" smtClean="0"/>
              <a:t> </a:t>
            </a:r>
            <a:r>
              <a:rPr lang="fr-FR" sz="3200" b="1" dirty="0" smtClean="0"/>
              <a:t>générale</a:t>
            </a:r>
            <a:r>
              <a:rPr sz="3200" b="1" dirty="0" smtClean="0"/>
              <a:t> </a:t>
            </a:r>
            <a:r>
              <a:rPr sz="3200" b="1" dirty="0"/>
              <a:t>du </a:t>
            </a:r>
            <a:r>
              <a:rPr lang="nl-NL" sz="3200" b="1" dirty="0" smtClean="0"/>
              <a:t>P</a:t>
            </a:r>
            <a:r>
              <a:rPr lang="fr-FR" sz="3200" b="1" dirty="0" err="1" smtClean="0"/>
              <a:t>rojet</a:t>
            </a:r>
            <a:r>
              <a:rPr lang="fr-FR" sz="3200" b="1" dirty="0" smtClean="0"/>
              <a:t> (5/6)</a:t>
            </a:r>
            <a:endParaRPr lang="fr-FR" sz="3200" b="1" dirty="0"/>
          </a:p>
        </p:txBody>
      </p:sp>
      <p:sp>
        <p:nvSpPr>
          <p:cNvPr id="2" name="ZoneTexte 1"/>
          <p:cNvSpPr txBox="1"/>
          <p:nvPr/>
        </p:nvSpPr>
        <p:spPr>
          <a:xfrm>
            <a:off x="138224" y="1137684"/>
            <a:ext cx="1924493" cy="923330"/>
          </a:xfrm>
          <a:prstGeom prst="rect">
            <a:avLst/>
          </a:prstGeom>
          <a:noFill/>
        </p:spPr>
        <p:txBody>
          <a:bodyPr wrap="square" rtlCol="0">
            <a:spAutoFit/>
          </a:bodyPr>
          <a:lstStyle/>
          <a:p>
            <a:r>
              <a:rPr lang="fr-FR" b="1" dirty="0" smtClean="0"/>
              <a:t>Montage institutionnel du PINESMAP-BPCE</a:t>
            </a:r>
            <a:endParaRPr lang="en-US" b="1" dirty="0"/>
          </a:p>
        </p:txBody>
      </p:sp>
    </p:spTree>
    <p:extLst>
      <p:ext uri="{BB962C8B-B14F-4D97-AF65-F5344CB8AC3E}">
        <p14:creationId xmlns:p14="http://schemas.microsoft.com/office/powerpoint/2010/main" val="2306283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97481"/>
            <a:ext cx="7934632" cy="508575"/>
          </a:xfrm>
        </p:spPr>
        <p:txBody>
          <a:bodyPr>
            <a:normAutofit fontScale="90000"/>
          </a:bodyPr>
          <a:lstStyle/>
          <a:p>
            <a:r>
              <a:rPr sz="3200" b="1" dirty="0"/>
              <a:t>1. </a:t>
            </a:r>
            <a:r>
              <a:rPr lang="fr-FR" sz="3200" b="1" dirty="0" smtClean="0"/>
              <a:t>Présentation</a:t>
            </a:r>
            <a:r>
              <a:rPr sz="3200" b="1" dirty="0" smtClean="0"/>
              <a:t> </a:t>
            </a:r>
            <a:r>
              <a:rPr lang="fr-FR" sz="3200" b="1" dirty="0" smtClean="0"/>
              <a:t>générale</a:t>
            </a:r>
            <a:r>
              <a:rPr sz="3200" b="1" dirty="0" smtClean="0"/>
              <a:t> </a:t>
            </a:r>
            <a:r>
              <a:rPr sz="3200" b="1" dirty="0"/>
              <a:t>du </a:t>
            </a:r>
            <a:r>
              <a:rPr lang="nl-NL" sz="3200" b="1" dirty="0" smtClean="0"/>
              <a:t>P</a:t>
            </a:r>
            <a:r>
              <a:rPr lang="fr-FR" sz="3200" b="1" dirty="0" err="1" smtClean="0"/>
              <a:t>rojet</a:t>
            </a:r>
            <a:r>
              <a:rPr lang="fr-FR" sz="3200" b="1" dirty="0" smtClean="0"/>
              <a:t> (6/6)</a:t>
            </a:r>
            <a:endParaRPr lang="fr-FR" sz="3200" b="1" dirty="0"/>
          </a:p>
        </p:txBody>
      </p:sp>
      <p:sp>
        <p:nvSpPr>
          <p:cNvPr id="3" name="Content Placeholder 2"/>
          <p:cNvSpPr>
            <a:spLocks noGrp="1"/>
          </p:cNvSpPr>
          <p:nvPr>
            <p:ph idx="1"/>
          </p:nvPr>
        </p:nvSpPr>
        <p:spPr>
          <a:xfrm>
            <a:off x="191386" y="697400"/>
            <a:ext cx="8609714" cy="5958582"/>
          </a:xfrm>
        </p:spPr>
        <p:txBody>
          <a:bodyPr>
            <a:noAutofit/>
          </a:bodyPr>
          <a:lstStyle/>
          <a:p>
            <a:pPr>
              <a:buFont typeface="Wingdings" panose="05000000000000000000" pitchFamily="2" charset="2"/>
              <a:buChar char="v"/>
            </a:pPr>
            <a:r>
              <a:rPr lang="fr-FR" sz="2400" b="1" dirty="0" smtClean="0"/>
              <a:t>Mécanismes </a:t>
            </a:r>
            <a:r>
              <a:rPr lang="fr-FR" sz="2400" b="1" dirty="0"/>
              <a:t>de coordination</a:t>
            </a:r>
            <a:r>
              <a:rPr lang="" altLang="fr-FR" sz="2400" b="1" dirty="0"/>
              <a:t> et de </a:t>
            </a:r>
            <a:r>
              <a:rPr lang="" altLang="fr-FR" sz="2400" b="1" dirty="0" smtClean="0"/>
              <a:t>suivi</a:t>
            </a:r>
          </a:p>
          <a:p>
            <a:r>
              <a:rPr lang="fr-FR" sz="2000" b="1" dirty="0" smtClean="0"/>
              <a:t>Plan </a:t>
            </a:r>
            <a:r>
              <a:rPr lang="fr-FR" sz="2000" b="1" dirty="0"/>
              <a:t>de suivi et d’évaluation </a:t>
            </a:r>
            <a:r>
              <a:rPr lang="fr-FR" sz="2000" b="1" dirty="0" smtClean="0"/>
              <a:t>élaboré et </a:t>
            </a:r>
            <a:r>
              <a:rPr lang="fr-FR" sz="2000" b="1" dirty="0"/>
              <a:t>en cours de mise en œuvre</a:t>
            </a:r>
            <a:r>
              <a:rPr lang="fr-FR" sz="2000" dirty="0"/>
              <a:t>.</a:t>
            </a:r>
            <a:endParaRPr lang="en-US" sz="2000" dirty="0"/>
          </a:p>
          <a:p>
            <a:pPr>
              <a:lnSpc>
                <a:spcPct val="210000"/>
              </a:lnSpc>
              <a:buFont typeface="Wingdings" panose="05000000000000000000" pitchFamily="2" charset="2"/>
              <a:buChar char="v"/>
            </a:pPr>
            <a:r>
              <a:rPr lang="fr-FR" sz="2000" b="1" dirty="0" smtClean="0"/>
              <a:t>Durée </a:t>
            </a:r>
            <a:r>
              <a:rPr lang="fr-FR" sz="2000" b="1" dirty="0"/>
              <a:t>initiale du </a:t>
            </a:r>
            <a:r>
              <a:rPr lang="fr-FR" sz="2000" b="1" dirty="0" smtClean="0"/>
              <a:t>projet </a:t>
            </a:r>
            <a:r>
              <a:rPr lang="fr-FR" sz="2000" dirty="0" smtClean="0"/>
              <a:t>: </a:t>
            </a:r>
            <a:r>
              <a:rPr lang="en-US" sz="2000" b="1" dirty="0" smtClean="0"/>
              <a:t>48 </a:t>
            </a:r>
            <a:r>
              <a:rPr lang="en-US" sz="2000" b="1" dirty="0" err="1"/>
              <a:t>mois</a:t>
            </a:r>
            <a:endParaRPr lang="en-US" sz="2000" b="1" dirty="0"/>
          </a:p>
          <a:p>
            <a:pPr>
              <a:lnSpc>
                <a:spcPct val="210000"/>
              </a:lnSpc>
              <a:buFont typeface="Wingdings" panose="05000000000000000000" pitchFamily="2" charset="2"/>
              <a:buChar char="v"/>
            </a:pPr>
            <a:r>
              <a:rPr lang="fr-FR" sz="2000" dirty="0"/>
              <a:t>Date de début de mise en œuvre du </a:t>
            </a:r>
            <a:r>
              <a:rPr lang="fr-FR" sz="2000" dirty="0" smtClean="0"/>
              <a:t>projet : </a:t>
            </a:r>
            <a:r>
              <a:rPr lang="fr-FR" sz="2000" b="1" dirty="0" smtClean="0"/>
              <a:t>2017</a:t>
            </a: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210000"/>
              </a:lnSpc>
              <a:buFont typeface="Wingdings" panose="05000000000000000000" pitchFamily="2" charset="2"/>
              <a:buChar char="v"/>
            </a:pPr>
            <a:r>
              <a:rPr lang="en-US" sz="2000" dirty="0" smtClean="0"/>
              <a:t> </a:t>
            </a:r>
            <a:r>
              <a:rPr lang="fr-FR" sz="2000" dirty="0"/>
              <a:t>Date de fin de projet </a:t>
            </a:r>
            <a:r>
              <a:rPr lang="fr-FR" sz="2000" dirty="0" smtClean="0"/>
              <a:t>prévue : </a:t>
            </a:r>
            <a:r>
              <a:rPr lang="fr-FR" sz="2000" b="1" dirty="0" smtClean="0"/>
              <a:t>2026</a:t>
            </a:r>
          </a:p>
          <a:p>
            <a:pPr>
              <a:lnSpc>
                <a:spcPct val="210000"/>
              </a:lnSpc>
              <a:buFont typeface="Wingdings" panose="05000000000000000000" pitchFamily="2" charset="2"/>
              <a:buChar char="v"/>
            </a:pPr>
            <a:r>
              <a:rPr lang="en-US" sz="2000" b="1" dirty="0" smtClean="0"/>
              <a:t>Phase </a:t>
            </a:r>
            <a:r>
              <a:rPr lang="en-US" sz="2000" b="1" dirty="0" err="1" smtClean="0"/>
              <a:t>actuelle</a:t>
            </a:r>
            <a:r>
              <a:rPr lang="en-US" sz="2000" b="1" dirty="0" smtClean="0"/>
              <a:t> : Phase 1 et 3è Prorogation </a:t>
            </a:r>
            <a:r>
              <a:rPr lang="en-US" sz="2000" b="1" dirty="0" err="1" smtClean="0"/>
              <a:t>obtenue</a:t>
            </a:r>
            <a:r>
              <a:rPr lang="en-US" sz="2000" b="1" dirty="0" smtClean="0"/>
              <a:t> </a:t>
            </a:r>
            <a:r>
              <a:rPr lang="en-US" sz="2000" dirty="0" smtClean="0"/>
              <a:t>(sans budget </a:t>
            </a:r>
            <a:r>
              <a:rPr lang="en-US" sz="2000" dirty="0" err="1" smtClean="0"/>
              <a:t>additionnel</a:t>
            </a:r>
            <a:r>
              <a:rPr lang="en-US" sz="2000" dirty="0" smtClean="0"/>
              <a:t>)</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nSpc>
                <a:spcPct val="210000"/>
              </a:lnSpc>
              <a:buFont typeface="Wingdings" panose="05000000000000000000" pitchFamily="2" charset="2"/>
              <a:buChar char="v"/>
            </a:pPr>
            <a:r>
              <a:rPr lang="" altLang="fr-FR" sz="2000" b="1" dirty="0" smtClean="0"/>
              <a:t>Budget global du projet (Bailleur et cofinancements) :</a:t>
            </a:r>
          </a:p>
          <a:p>
            <a:pPr marL="627063" indent="-265113">
              <a:lnSpc>
                <a:spcPct val="200000"/>
              </a:lnSpc>
            </a:pPr>
            <a:r>
              <a:rPr lang="en-US" sz="2000" b="1" dirty="0"/>
              <a:t>GEF financing </a:t>
            </a:r>
            <a:r>
              <a:rPr lang="en-US" sz="2000" b="1" dirty="0" smtClean="0"/>
              <a:t>amount : </a:t>
            </a:r>
            <a:r>
              <a:rPr lang="en-US" sz="2000" dirty="0" smtClean="0"/>
              <a:t>$ 2,652,968.00</a:t>
            </a:r>
            <a:r>
              <a:rPr lang="en-US" sz="2000" b="1" dirty="0" smtClean="0"/>
              <a:t> </a:t>
            </a:r>
            <a:r>
              <a:rPr lang="en-US" sz="2000" dirty="0" smtClean="0"/>
              <a:t>(1 326 484 000 FCFA)</a:t>
            </a:r>
          </a:p>
          <a:p>
            <a:pPr marL="627063" indent="-265113">
              <a:lnSpc>
                <a:spcPct val="200000"/>
              </a:lnSpc>
            </a:pPr>
            <a:r>
              <a:rPr lang="en-US" sz="2000" b="1" dirty="0"/>
              <a:t>Co-financing amount: </a:t>
            </a:r>
            <a:r>
              <a:rPr lang="en-US" sz="2000" dirty="0"/>
              <a:t>	</a:t>
            </a:r>
            <a:r>
              <a:rPr lang="en-US" sz="2000" dirty="0" smtClean="0"/>
              <a:t>$ 13,600,000.00 </a:t>
            </a:r>
            <a:r>
              <a:rPr lang="en-US" sz="2000" dirty="0"/>
              <a:t> </a:t>
            </a:r>
            <a:r>
              <a:rPr lang="en-US" sz="2000" dirty="0" smtClean="0"/>
              <a:t>(6 800 000 000 FCFA)</a:t>
            </a:r>
            <a:endParaRPr lang="fr-FR" sz="2000" dirty="0"/>
          </a:p>
          <a:p>
            <a:pPr>
              <a:lnSpc>
                <a:spcPct val="150000"/>
              </a:lnSpc>
            </a:pPr>
            <a:endParaRPr sz="2000" dirty="0"/>
          </a:p>
          <a:p>
            <a:pPr marL="0" indent="0">
              <a:buNone/>
            </a:pPr>
            <a:endParaRPr sz="2000" dirty="0"/>
          </a:p>
        </p:txBody>
      </p:sp>
    </p:spTree>
    <p:extLst>
      <p:ext uri="{BB962C8B-B14F-4D97-AF65-F5344CB8AC3E}">
        <p14:creationId xmlns:p14="http://schemas.microsoft.com/office/powerpoint/2010/main" val="2861431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1" y="119496"/>
            <a:ext cx="8530766" cy="656682"/>
          </a:xfrm>
        </p:spPr>
        <p:txBody>
          <a:bodyPr>
            <a:normAutofit/>
          </a:bodyPr>
          <a:lstStyle/>
          <a:p>
            <a:r>
              <a:rPr sz="3200" b="1" dirty="0"/>
              <a:t>2. </a:t>
            </a:r>
            <a:r>
              <a:rPr lang="fr-FR" sz="3200" b="1" dirty="0" smtClean="0"/>
              <a:t>Contexte</a:t>
            </a:r>
            <a:r>
              <a:rPr sz="3200" b="1" dirty="0" smtClean="0"/>
              <a:t> </a:t>
            </a:r>
            <a:r>
              <a:rPr sz="3200" b="1" dirty="0"/>
              <a:t>et </a:t>
            </a:r>
            <a:r>
              <a:rPr lang="fr-FR" sz="3200" b="1" dirty="0" smtClean="0"/>
              <a:t>justification (1/2)</a:t>
            </a:r>
            <a:endParaRPr lang="fr-FR" sz="3200" b="1" dirty="0"/>
          </a:p>
        </p:txBody>
      </p:sp>
      <p:sp>
        <p:nvSpPr>
          <p:cNvPr id="3" name="Content Placeholder 2"/>
          <p:cNvSpPr>
            <a:spLocks noGrp="1"/>
          </p:cNvSpPr>
          <p:nvPr>
            <p:ph idx="1"/>
          </p:nvPr>
        </p:nvSpPr>
        <p:spPr>
          <a:xfrm>
            <a:off x="102871" y="946299"/>
            <a:ext cx="9041128" cy="5911702"/>
          </a:xfrm>
        </p:spPr>
        <p:txBody>
          <a:bodyPr>
            <a:noAutofit/>
          </a:bodyPr>
          <a:lstStyle/>
          <a:p>
            <a:pPr>
              <a:lnSpc>
                <a:spcPct val="150000"/>
              </a:lnSpc>
              <a:buFont typeface="Wingdings" panose="05000000000000000000" pitchFamily="2" charset="2"/>
              <a:buChar char="v"/>
            </a:pPr>
            <a:r>
              <a:rPr lang="fr-FR" sz="2000" dirty="0" smtClean="0"/>
              <a:t>Domaine thématique </a:t>
            </a:r>
            <a:r>
              <a:rPr lang="fr-FR" sz="2000" dirty="0" smtClean="0"/>
              <a:t>d’intervention du FEM </a:t>
            </a:r>
            <a:r>
              <a:rPr lang="fr-FR" sz="2000" dirty="0" smtClean="0"/>
              <a:t>adressé                            </a:t>
            </a:r>
            <a:endParaRPr lang="fr-FR" sz="2000" dirty="0" smtClean="0"/>
          </a:p>
          <a:p>
            <a:pPr lvl="1">
              <a:buFont typeface="Courier New" panose="02070309020205020404" pitchFamily="49" charset="0"/>
              <a:buChar char="o"/>
            </a:pPr>
            <a:r>
              <a:rPr lang="fr-FR" sz="2000" b="1" dirty="0" smtClean="0"/>
              <a:t>Biodiversité </a:t>
            </a:r>
          </a:p>
          <a:p>
            <a:pPr lvl="1">
              <a:buFont typeface="Courier New" panose="02070309020205020404" pitchFamily="49" charset="0"/>
              <a:buChar char="o"/>
            </a:pPr>
            <a:r>
              <a:rPr lang="fr-FR" sz="2000" b="1" dirty="0" smtClean="0"/>
              <a:t>Biodiversité </a:t>
            </a:r>
            <a:r>
              <a:rPr lang="fr-FR" sz="2000" b="1" dirty="0"/>
              <a:t>riche et diversifiée comprenant des espèces sauvages rares, endémiques, </a:t>
            </a:r>
            <a:r>
              <a:rPr lang="fr-FR" sz="2000" b="1" dirty="0" smtClean="0"/>
              <a:t>menacées d'extinction. </a:t>
            </a:r>
          </a:p>
          <a:p>
            <a:pPr lvl="1">
              <a:buFont typeface="Courier New" panose="02070309020205020404" pitchFamily="49" charset="0"/>
              <a:buChar char="o"/>
            </a:pPr>
            <a:r>
              <a:rPr lang="fr-FR" sz="2000" b="1" dirty="0" smtClean="0"/>
              <a:t>Absence d’AP</a:t>
            </a:r>
            <a:r>
              <a:rPr lang="fr-FR" sz="2000" dirty="0" smtClean="0"/>
              <a:t>. </a:t>
            </a:r>
            <a:endParaRPr lang="fr-FR" sz="2000" dirty="0"/>
          </a:p>
          <a:p>
            <a:pPr marL="457200" lvl="1" indent="0">
              <a:buNone/>
            </a:pPr>
            <a:endParaRPr lang="fr-FR" sz="2000" b="1" dirty="0" smtClean="0"/>
          </a:p>
          <a:p>
            <a:pPr>
              <a:buFont typeface="Wingdings" panose="05000000000000000000" pitchFamily="2" charset="2"/>
              <a:buChar char="v"/>
            </a:pPr>
            <a:r>
              <a:rPr lang="fr-FR" sz="2000" b="1" dirty="0" smtClean="0"/>
              <a:t>Alignement avec les priorités nationales</a:t>
            </a:r>
          </a:p>
          <a:p>
            <a:pPr>
              <a:buFont typeface="Wingdings" panose="05000000000000000000" pitchFamily="2" charset="2"/>
              <a:buChar char="§"/>
            </a:pPr>
            <a:r>
              <a:rPr lang="fr-FR" sz="2000" b="1" dirty="0" smtClean="0"/>
              <a:t>SND30 : </a:t>
            </a:r>
            <a:r>
              <a:rPr lang="fr-FR" sz="2000" dirty="0" smtClean="0"/>
              <a:t>section </a:t>
            </a:r>
            <a:r>
              <a:rPr lang="fr-FR" sz="2000" dirty="0"/>
              <a:t>3.6 Environnement et protection de la nature ; sous-section 3.6.1 Gestion durable des ressources </a:t>
            </a:r>
            <a:r>
              <a:rPr lang="fr-FR" sz="2000" dirty="0" smtClean="0"/>
              <a:t>naturelles</a:t>
            </a:r>
          </a:p>
          <a:p>
            <a:pPr>
              <a:buFont typeface="Wingdings" panose="05000000000000000000" pitchFamily="2" charset="2"/>
              <a:buChar char="§"/>
            </a:pPr>
            <a:endParaRPr lang="fr-FR" sz="2000" dirty="0"/>
          </a:p>
          <a:p>
            <a:pPr algn="just">
              <a:buFont typeface="Wingdings" panose="05000000000000000000" pitchFamily="2" charset="2"/>
              <a:buChar char="§"/>
              <a:defRPr/>
            </a:pPr>
            <a:r>
              <a:rPr lang="fr-FR" sz="2000" b="1" dirty="0" smtClean="0"/>
              <a:t>Stratégie Nationale de Gestion Durable des Mangroves et des Ecosystèmes Côtiers </a:t>
            </a:r>
            <a:endParaRPr lang="fr-FR" sz="2000" b="1" dirty="0" smtClean="0"/>
          </a:p>
          <a:p>
            <a:pPr marL="627063" indent="-180975" algn="just">
              <a:buFont typeface="Arial" panose="020B0604020202020204" pitchFamily="34" charset="0"/>
              <a:buChar char="•"/>
              <a:defRPr/>
            </a:pPr>
            <a:r>
              <a:rPr lang="fr-FR" sz="2000" b="1" dirty="0" smtClean="0"/>
              <a:t>Axe </a:t>
            </a:r>
            <a:r>
              <a:rPr lang="fr-FR" sz="2000" b="1" dirty="0"/>
              <a:t>Stratégique I</a:t>
            </a:r>
            <a:r>
              <a:rPr lang="fr-FR" sz="2000" dirty="0"/>
              <a:t> </a:t>
            </a:r>
            <a:r>
              <a:rPr lang="fr-FR" sz="2000" dirty="0" smtClean="0"/>
              <a:t>(Réduction </a:t>
            </a:r>
            <a:r>
              <a:rPr lang="fr-FR" sz="2000" dirty="0"/>
              <a:t>des pressions anthropiques dans les mangroves et les écosystèmes </a:t>
            </a:r>
            <a:r>
              <a:rPr lang="fr-FR" sz="2000" dirty="0" smtClean="0"/>
              <a:t>côtiers)</a:t>
            </a:r>
            <a:endParaRPr lang="fr-FR" sz="2000" dirty="0"/>
          </a:p>
          <a:p>
            <a:pPr marL="627063" indent="-180975" algn="just">
              <a:buFont typeface="Arial" panose="020B0604020202020204" pitchFamily="34" charset="0"/>
              <a:buChar char="•"/>
              <a:defRPr/>
            </a:pPr>
            <a:r>
              <a:rPr lang="fr-FR" sz="2000" b="1" dirty="0"/>
              <a:t>Axe Stratégique </a:t>
            </a:r>
            <a:r>
              <a:rPr lang="fr-FR" sz="2000" b="1" dirty="0" smtClean="0"/>
              <a:t>III </a:t>
            </a:r>
            <a:r>
              <a:rPr lang="fr-FR" sz="2000" dirty="0" smtClean="0"/>
              <a:t>(Amélioration </a:t>
            </a:r>
            <a:r>
              <a:rPr lang="fr-FR" sz="2000" dirty="0"/>
              <a:t>des conditions de vie /de subsistance des populations </a:t>
            </a:r>
            <a:r>
              <a:rPr lang="fr-FR" sz="2000" dirty="0" smtClean="0"/>
              <a:t>riveraines)</a:t>
            </a:r>
            <a:endParaRPr lang="fr-FR" sz="2000" dirty="0"/>
          </a:p>
          <a:p>
            <a:pPr marL="0" indent="0">
              <a:lnSpc>
                <a:spcPct val="150000"/>
              </a:lnSpc>
              <a:buNone/>
            </a:pPr>
            <a:endParaRPr lang="fr-FR"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1389</TotalTime>
  <Words>1417</Words>
  <Application>Microsoft Office PowerPoint</Application>
  <PresentationFormat>Affichage à l'écran (4:3)</PresentationFormat>
  <Paragraphs>218</Paragraphs>
  <Slides>25</Slides>
  <Notes>8</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25</vt:i4>
      </vt:variant>
    </vt:vector>
  </HeadingPairs>
  <TitlesOfParts>
    <vt:vector size="34" baseType="lpstr">
      <vt:lpstr>Arial</vt:lpstr>
      <vt:lpstr>Calibri</vt:lpstr>
      <vt:lpstr>Courier New</vt:lpstr>
      <vt:lpstr>inherit</vt:lpstr>
      <vt:lpstr>Montserrat Bold</vt:lpstr>
      <vt:lpstr>Source Sans Pro</vt:lpstr>
      <vt:lpstr>Times New Roman</vt:lpstr>
      <vt:lpstr>Wingdings</vt:lpstr>
      <vt:lpstr>Office Theme</vt:lpstr>
      <vt:lpstr>PARTICIPATIVE INTEGRATED ECOSYSTEMS SERVICE MANAGEMENT PLANS FOR BAKASSI POST CONFLICT ECOSYSTEMS - PINESMAP-BPCE  PROJECT GEF ID: 4739 </vt:lpstr>
      <vt:lpstr>PLAN DE L’EXPOSE</vt:lpstr>
      <vt:lpstr>1. Présentation générale du Projet (1/6)</vt:lpstr>
      <vt:lpstr>1. Présentation générale du Projet (2/6)</vt:lpstr>
      <vt:lpstr>1. Présentation générale du Projet (3/6)</vt:lpstr>
      <vt:lpstr>1. Présentation générale du Projet (4/6)</vt:lpstr>
      <vt:lpstr>1. Présentation générale du Projet (5/6)</vt:lpstr>
      <vt:lpstr>1. Présentation générale du Projet (6/6)</vt:lpstr>
      <vt:lpstr>2. Contexte et justification (1/2)</vt:lpstr>
      <vt:lpstr>2. Contexte et justification (2/2)</vt:lpstr>
      <vt:lpstr>3. Résultats clés atteints (1/3)</vt:lpstr>
      <vt:lpstr>3. Résultats clés (2/3)</vt:lpstr>
      <vt:lpstr>3. Résultats clés (3/3)</vt:lpstr>
      <vt:lpstr>Présentation PowerPoint</vt:lpstr>
      <vt:lpstr>Présentation PowerPoint</vt:lpstr>
      <vt:lpstr>Illustrations des résultats</vt:lpstr>
      <vt:lpstr>Présentation PowerPoint</vt:lpstr>
      <vt:lpstr>Présentation PowerPoint</vt:lpstr>
      <vt:lpstr>Présentation PowerPoint</vt:lpstr>
      <vt:lpstr>5. Partenariats, collaboration et communication (1/3)</vt:lpstr>
      <vt:lpstr>5.Partenariats, collaboration et communication (2/3)</vt:lpstr>
      <vt:lpstr>5. Partenariats, collaboration et communication (3/3)</vt:lpstr>
      <vt:lpstr>6. Difficultés rencontrées (1/1)</vt:lpstr>
      <vt:lpstr>7. Perspectives et recommandations (1/1)</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FEM – Présentation synthétique</dc:title>
  <dc:creator>HP</dc:creator>
  <dc:description>generated using python-pptx</dc:description>
  <cp:lastModifiedBy>HP</cp:lastModifiedBy>
  <cp:revision>164</cp:revision>
  <dcterms:created xsi:type="dcterms:W3CDTF">2013-01-27T09:14:00Z</dcterms:created>
  <dcterms:modified xsi:type="dcterms:W3CDTF">2025-08-07T08:30:33Z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07ADF347A95A48D9B42E91CD7ADA1BBA_13</vt:lpwstr>
  </property>
  <property fmtid="{D5CDD505-2E9C-101B-9397-08002B2CF9AE}" pid="3" name="KSOProductBuildVer">
    <vt:lpwstr>1036-12.2.0.21931</vt:lpwstr>
  </property>
</Properties>
</file>