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72" r:id="rId3"/>
    <p:sldId id="273" r:id="rId4"/>
    <p:sldId id="274" r:id="rId5"/>
    <p:sldId id="275" r:id="rId6"/>
    <p:sldId id="276" r:id="rId7"/>
    <p:sldId id="277" r:id="rId8"/>
    <p:sldId id="278" r:id="rId9"/>
    <p:sldId id="290" r:id="rId10"/>
    <p:sldId id="291" r:id="rId11"/>
    <p:sldId id="279" r:id="rId12"/>
    <p:sldId id="280" r:id="rId13"/>
    <p:sldId id="281" r:id="rId14"/>
    <p:sldId id="282" r:id="rId15"/>
    <p:sldId id="283" r:id="rId16"/>
    <p:sldId id="284" r:id="rId17"/>
    <p:sldId id="285" r:id="rId18"/>
    <p:sldId id="286" r:id="rId19"/>
    <p:sldId id="287" r:id="rId20"/>
    <p:sldId id="288" r:id="rId21"/>
    <p:sldId id="289" r:id="rId22"/>
    <p:sldId id="293" r:id="rId23"/>
    <p:sldId id="295" r:id="rId24"/>
    <p:sldId id="271" r:id="rId25"/>
    <p:sldId id="294" r:id="rId26"/>
    <p:sldId id="29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ekine"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8"/>
    <p:restoredTop sz="87324"/>
  </p:normalViewPr>
  <p:slideViewPr>
    <p:cSldViewPr snapToGrid="0" snapToObjects="1" showGuides="1">
      <p:cViewPr>
        <p:scale>
          <a:sx n="55" d="100"/>
          <a:sy n="55" d="100"/>
        </p:scale>
        <p:origin x="68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DB7E3-BF24-304A-B093-35FA3C209055}" type="datetimeFigureOut">
              <a:rPr lang="en-US" smtClean="0"/>
              <a:t>8/7/2025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05656-CF58-B545-860D-FE5AB31293A3}" type="slidenum">
              <a:rPr lang="en-US" smtClean="0"/>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2253343"/>
            <a:ext cx="7772400" cy="2144486"/>
          </a:xfrm>
        </p:spPr>
        <p:txBody>
          <a:bodyPr>
            <a:noAutofit/>
          </a:bodyPr>
          <a:lstStyle/>
          <a:p>
            <a:r>
              <a:rPr lang="fr-FR" altLang="fr-FR" sz="2400" b="1" dirty="0">
                <a:solidFill>
                  <a:srgbClr val="C00000"/>
                </a:solidFill>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rPr>
              <a:t>Titre du Projet</a:t>
            </a:r>
            <a:r>
              <a:rPr lang="fr-FR" altLang="fr-FR" sz="2400" dirty="0">
                <a:solidFill>
                  <a:srgbClr val="C00000"/>
                </a:solidFill>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rPr>
              <a:t>: </a:t>
            </a:r>
            <a:r>
              <a:rPr lang="fr-CM" altLang="fr-FR" sz="2400" b="1" dirty="0">
                <a:solidFill>
                  <a:srgbClr val="C00000"/>
                </a:solidFill>
                <a:latin typeface="Georgia" panose="02040502050405020303" pitchFamily="18" charset="0"/>
                <a:cs typeface="Times New Roman" panose="02020603050405020304" pitchFamily="18" charset="0"/>
              </a:rPr>
              <a:t>“</a:t>
            </a:r>
            <a:r>
              <a:rPr lang="fr-CM" altLang="fr-FR" sz="2400" b="1" dirty="0" err="1">
                <a:solidFill>
                  <a:srgbClr val="C00000"/>
                </a:solidFill>
                <a:latin typeface="Georgia" panose="02040502050405020303" pitchFamily="18" charset="0"/>
                <a:cs typeface="Times New Roman" panose="02020603050405020304" pitchFamily="18" charset="0"/>
              </a:rPr>
              <a:t>Capacity</a:t>
            </a:r>
            <a:r>
              <a:rPr lang="fr-CM" altLang="fr-FR" sz="2400" b="1" dirty="0">
                <a:solidFill>
                  <a:srgbClr val="C00000"/>
                </a:solidFill>
                <a:latin typeface="Georgia" panose="02040502050405020303" pitchFamily="18" charset="0"/>
                <a:cs typeface="Times New Roman" panose="02020603050405020304" pitchFamily="18" charset="0"/>
              </a:rPr>
              <a:t> Building for </a:t>
            </a:r>
            <a:r>
              <a:rPr lang="fr-CM" altLang="fr-FR" sz="2400" b="1" dirty="0" err="1">
                <a:solidFill>
                  <a:srgbClr val="C00000"/>
                </a:solidFill>
                <a:latin typeface="Georgia" panose="02040502050405020303" pitchFamily="18" charset="0"/>
                <a:cs typeface="Times New Roman" panose="02020603050405020304" pitchFamily="18" charset="0"/>
              </a:rPr>
              <a:t>Transparency</a:t>
            </a:r>
            <a:r>
              <a:rPr lang="fr-CM" altLang="fr-FR" sz="2400" b="1" dirty="0">
                <a:solidFill>
                  <a:srgbClr val="C00000"/>
                </a:solidFill>
                <a:latin typeface="Georgia" panose="02040502050405020303" pitchFamily="18" charset="0"/>
                <a:cs typeface="Times New Roman" panose="02020603050405020304" pitchFamily="18" charset="0"/>
              </a:rPr>
              <a:t> in the NDC </a:t>
            </a:r>
            <a:r>
              <a:rPr lang="fr-CM" altLang="fr-FR" sz="2400" b="1" dirty="0" err="1">
                <a:solidFill>
                  <a:srgbClr val="C00000"/>
                </a:solidFill>
                <a:latin typeface="Georgia" panose="02040502050405020303" pitchFamily="18" charset="0"/>
                <a:cs typeface="Times New Roman" panose="02020603050405020304" pitchFamily="18" charset="0"/>
              </a:rPr>
              <a:t>implementation</a:t>
            </a:r>
            <a:r>
              <a:rPr lang="fr-CM" altLang="fr-FR" sz="2400" b="1" dirty="0">
                <a:solidFill>
                  <a:srgbClr val="C00000"/>
                </a:solidFill>
                <a:latin typeface="Georgia" panose="02040502050405020303" pitchFamily="18" charset="0"/>
                <a:cs typeface="Times New Roman" panose="02020603050405020304" pitchFamily="18" charset="0"/>
              </a:rPr>
              <a:t> in </a:t>
            </a:r>
            <a:r>
              <a:rPr lang="fr-CM" altLang="fr-FR" sz="2400" b="1" dirty="0" err="1">
                <a:solidFill>
                  <a:srgbClr val="C00000"/>
                </a:solidFill>
                <a:latin typeface="Georgia" panose="02040502050405020303" pitchFamily="18" charset="0"/>
                <a:cs typeface="Times New Roman" panose="02020603050405020304" pitchFamily="18" charset="0"/>
              </a:rPr>
              <a:t>Cameroon</a:t>
            </a:r>
            <a:r>
              <a:rPr lang="fr-CM" altLang="fr-FR" sz="2400" b="1" dirty="0">
                <a:solidFill>
                  <a:srgbClr val="C00000"/>
                </a:solidFill>
                <a:latin typeface="Georgia" panose="02040502050405020303" pitchFamily="18" charset="0"/>
                <a:cs typeface="Times New Roman" panose="02020603050405020304" pitchFamily="18" charset="0"/>
              </a:rPr>
              <a:t>- </a:t>
            </a:r>
            <a:r>
              <a:rPr lang="fr-FR" altLang="fr-FR" sz="2400" dirty="0">
                <a:solidFill>
                  <a:srgbClr val="C00000"/>
                </a:solidFill>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rPr>
              <a:t>CBIT</a:t>
            </a:r>
            <a:r>
              <a:rPr lang="fr-CM" altLang="fr-FR" sz="2400" b="1" dirty="0">
                <a:solidFill>
                  <a:srgbClr val="C00000"/>
                </a:solidFill>
                <a:latin typeface="Georgia" panose="02040502050405020303" pitchFamily="18" charset="0"/>
                <a:cs typeface="Times New Roman" panose="02020603050405020304" pitchFamily="18" charset="0"/>
              </a:rPr>
              <a:t>” </a:t>
            </a:r>
            <a:br>
              <a:rPr lang="fr-CM" altLang="fr-FR" sz="2400" b="1" dirty="0">
                <a:solidFill>
                  <a:srgbClr val="C00000"/>
                </a:solidFill>
                <a:latin typeface="Georgia" panose="02040502050405020303" pitchFamily="18" charset="0"/>
                <a:cs typeface="Times New Roman" panose="02020603050405020304" pitchFamily="18" charset="0"/>
              </a:rPr>
            </a:br>
            <a:r>
              <a:rPr lang="fr-FR" altLang="fr-FR" sz="2400" dirty="0">
                <a:solidFill>
                  <a:schemeClr val="tx2"/>
                </a:solidFill>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rPr>
              <a:t>« Renforcement des capacités pour la transparence dans la mise en œuvre de la CDN au Cameroun». </a:t>
            </a:r>
            <a:endParaRPr lang="fr-FR" sz="2400" dirty="0">
              <a:solidFill>
                <a:schemeClr val="tx2"/>
              </a:solidFill>
              <a:latin typeface="Georgia" panose="02040502050405020303" pitchFamily="18" charset="0"/>
            </a:endParaRPr>
          </a:p>
        </p:txBody>
      </p:sp>
      <p:sp>
        <p:nvSpPr>
          <p:cNvPr id="3" name="Subtitle 2"/>
          <p:cNvSpPr>
            <a:spLocks noGrp="1"/>
          </p:cNvSpPr>
          <p:nvPr>
            <p:ph type="subTitle" idx="1"/>
          </p:nvPr>
        </p:nvSpPr>
        <p:spPr>
          <a:xfrm>
            <a:off x="365760" y="4678244"/>
            <a:ext cx="8412479" cy="1415034"/>
          </a:xfrm>
        </p:spPr>
        <p:txBody>
          <a:bodyPr>
            <a:normAutofit lnSpcReduction="10000"/>
          </a:bodyPr>
          <a:lstStyle/>
          <a:p>
            <a:pPr>
              <a:lnSpc>
                <a:spcPct val="80000"/>
              </a:lnSpc>
              <a:spcBef>
                <a:spcPct val="0"/>
              </a:spcBef>
              <a:defRPr/>
            </a:pPr>
            <a:r>
              <a:rPr lang="fr-FR" altLang="fr-FR" sz="3600" dirty="0">
                <a:solidFill>
                  <a:srgbClr val="339933"/>
                </a:solidFill>
                <a:effectLst>
                  <a:outerShdw blurRad="38100" dist="38100" dir="2700000" algn="tl">
                    <a:srgbClr val="C0C0C0"/>
                  </a:outerShdw>
                </a:effectLst>
                <a:latin typeface="Georgia" panose="02040502050405020303" pitchFamily="18" charset="0"/>
              </a:rPr>
              <a:t>Timothée  KAGONBE </a:t>
            </a:r>
          </a:p>
          <a:p>
            <a:pPr>
              <a:lnSpc>
                <a:spcPct val="80000"/>
              </a:lnSpc>
              <a:spcBef>
                <a:spcPct val="0"/>
              </a:spcBef>
              <a:defRPr/>
            </a:pPr>
            <a:endParaRPr lang="fr-FR" altLang="fr-FR" sz="2000" dirty="0">
              <a:solidFill>
                <a:srgbClr val="4C6312"/>
              </a:solidFill>
              <a:effectLst>
                <a:outerShdw blurRad="38100" dist="38100" dir="2700000" algn="tl">
                  <a:srgbClr val="C0C0C0"/>
                </a:outerShdw>
              </a:effectLst>
              <a:latin typeface="Georgia" panose="02040502050405020303" pitchFamily="18" charset="0"/>
            </a:endParaRPr>
          </a:p>
          <a:p>
            <a:pPr>
              <a:lnSpc>
                <a:spcPct val="80000"/>
              </a:lnSpc>
              <a:spcBef>
                <a:spcPct val="0"/>
              </a:spcBef>
              <a:defRPr/>
            </a:pPr>
            <a:r>
              <a:rPr lang="fr-FR" altLang="fr-FR" sz="2800" dirty="0">
                <a:solidFill>
                  <a:srgbClr val="4C6312"/>
                </a:solidFill>
                <a:effectLst>
                  <a:outerShdw blurRad="38100" dist="38100" dir="2700000" algn="tl">
                    <a:srgbClr val="C0C0C0"/>
                  </a:outerShdw>
                </a:effectLst>
                <a:latin typeface="Georgia" panose="02040502050405020303" pitchFamily="18" charset="0"/>
              </a:rPr>
              <a:t>Directeur National Projet-CBIT</a:t>
            </a:r>
          </a:p>
          <a:p>
            <a:pPr>
              <a:lnSpc>
                <a:spcPct val="80000"/>
              </a:lnSpc>
              <a:spcBef>
                <a:spcPct val="0"/>
              </a:spcBef>
              <a:defRPr/>
            </a:pPr>
            <a:r>
              <a:rPr lang="fr-FR" altLang="fr-FR" sz="2600" dirty="0">
                <a:solidFill>
                  <a:srgbClr val="4C6312"/>
                </a:solidFill>
                <a:effectLst>
                  <a:outerShdw blurRad="38100" dist="38100" dir="2700000" algn="tl">
                    <a:srgbClr val="C0C0C0"/>
                  </a:outerShdw>
                </a:effectLst>
                <a:latin typeface="Georgia" panose="02040502050405020303" pitchFamily="18" charset="0"/>
              </a:rPr>
              <a:t>Point Focal CCNUCC et CDN</a:t>
            </a:r>
          </a:p>
          <a:p>
            <a:pPr>
              <a:lnSpc>
                <a:spcPct val="80000"/>
              </a:lnSpc>
              <a:spcBef>
                <a:spcPct val="0"/>
              </a:spcBef>
              <a:defRPr/>
            </a:pPr>
            <a:endParaRPr lang="fr-FR" altLang="fr-FR" sz="2800" dirty="0">
              <a:solidFill>
                <a:srgbClr val="4C6312"/>
              </a:solidFill>
              <a:effectLst>
                <a:outerShdw blurRad="38100" dist="38100" dir="2700000" algn="tl">
                  <a:srgbClr val="C0C0C0"/>
                </a:outerShdw>
              </a:effectLst>
              <a:latin typeface="Georgia" panose="02040502050405020303" pitchFamily="18" charset="0"/>
            </a:endParaRPr>
          </a:p>
          <a:p>
            <a:endParaRPr sz="2800" dirty="0">
              <a:latin typeface="Georgia" panose="02040502050405020303" pitchFamily="18" charset="0"/>
            </a:endParaRPr>
          </a:p>
        </p:txBody>
      </p:sp>
      <p:pic>
        <p:nvPicPr>
          <p:cNvPr id="1026" name="Picture 2" descr="Ministère de l'Environnement, de la Protection de la Nature et du  Développement Durable (Cameroun) | Re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51" y="99387"/>
            <a:ext cx="1204184" cy="968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F Logo | G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779" y="99388"/>
            <a:ext cx="2424755" cy="96882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78168" y="2253343"/>
            <a:ext cx="6958261" cy="369332"/>
          </a:xfrm>
          <a:prstGeom prst="rect">
            <a:avLst/>
          </a:prstGeom>
          <a:noFill/>
        </p:spPr>
        <p:txBody>
          <a:bodyPr wrap="square" rtlCol="0">
            <a:spAutoFit/>
          </a:bodyPr>
          <a:lstStyle/>
          <a:p>
            <a:endParaRPr lang="fr-FR" dirty="0">
              <a:latin typeface="Georgia" panose="02040502050405020303" pitchFamily="18" charset="0"/>
            </a:endParaRPr>
          </a:p>
        </p:txBody>
      </p:sp>
      <p:sp>
        <p:nvSpPr>
          <p:cNvPr id="8" name="Subtitle 2"/>
          <p:cNvSpPr txBox="1">
            <a:spLocks/>
          </p:cNvSpPr>
          <p:nvPr/>
        </p:nvSpPr>
        <p:spPr>
          <a:xfrm>
            <a:off x="578101" y="1210930"/>
            <a:ext cx="8412479" cy="968828"/>
          </a:xfrm>
          <a:prstGeom prst="rect">
            <a:avLst/>
          </a:prstGeom>
        </p:spPr>
        <p:txBody>
          <a:bodyPr vert="horz" lIns="91440" tIns="45720" rIns="91440" bIns="45720" rtlCol="0">
            <a:normAutofit fontScale="85000" lnSpcReduction="1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fr-FR" sz="2800" b="1" dirty="0">
                <a:solidFill>
                  <a:srgbClr val="002060"/>
                </a:solidFill>
                <a:effectLst>
                  <a:outerShdw blurRad="38100" dist="38100" dir="2700000" algn="tl">
                    <a:srgbClr val="000000">
                      <a:alpha val="43137"/>
                    </a:srgbClr>
                  </a:outerShdw>
                </a:effectLst>
                <a:latin typeface="Georgia" panose="02040502050405020303" pitchFamily="18" charset="0"/>
              </a:rPr>
              <a:t>TABLE RONDE NATIONALE DES PROJETS EN COURS FINANCES PAR LE FEM AU CAMEROUN</a:t>
            </a:r>
          </a:p>
        </p:txBody>
      </p:sp>
      <p:pic>
        <p:nvPicPr>
          <p:cNvPr id="5" name="Image 4" descr="Logo MINEPDED new">
            <a:extLst>
              <a:ext uri="{FF2B5EF4-FFF2-40B4-BE49-F238E27FC236}">
                <a16:creationId xmlns:a16="http://schemas.microsoft.com/office/drawing/2014/main" id="{05EFB29D-E2BF-95B5-98B2-0E4D6F768E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743" y="5436738"/>
            <a:ext cx="1270000" cy="1162050"/>
          </a:xfrm>
          <a:prstGeom prst="rect">
            <a:avLst/>
          </a:prstGeom>
          <a:noFill/>
          <a:ln>
            <a:noFill/>
          </a:ln>
        </p:spPr>
      </p:pic>
      <p:pic>
        <p:nvPicPr>
          <p:cNvPr id="7" name="Picture 3" descr="C:\Users\asher.lessels\AppData\Local\Microsoft\Windows\INetCache\Content.MSO\74F0C511.tmp">
            <a:extLst>
              <a:ext uri="{FF2B5EF4-FFF2-40B4-BE49-F238E27FC236}">
                <a16:creationId xmlns:a16="http://schemas.microsoft.com/office/drawing/2014/main" id="{E0BC7E8F-CDFF-8290-A5A3-AC097E1BD80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927" y="5996148"/>
            <a:ext cx="9763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1">
            <a:extLst>
              <a:ext uri="{FF2B5EF4-FFF2-40B4-BE49-F238E27FC236}">
                <a16:creationId xmlns:a16="http://schemas.microsoft.com/office/drawing/2014/main" id="{E78E65DA-2724-DB12-7CD9-B04180A3445C}"/>
              </a:ext>
            </a:extLst>
          </p:cNvPr>
          <p:cNvSpPr txBox="1"/>
          <p:nvPr/>
        </p:nvSpPr>
        <p:spPr bwMode="auto">
          <a:xfrm>
            <a:off x="2593340" y="6131038"/>
            <a:ext cx="4597400" cy="604838"/>
          </a:xfrm>
          <a:prstGeom prst="rect">
            <a:avLst/>
          </a:prstGeom>
          <a:noFill/>
          <a:ln>
            <a:noFill/>
          </a:ln>
        </p:spPr>
        <p:txBody>
          <a:bodyPr/>
          <a:lstStyle>
            <a:lvl1pPr>
              <a:spcBef>
                <a:spcPts val="1000"/>
              </a:spcBef>
              <a:buClr>
                <a:schemeClr val="accent1"/>
              </a:buClr>
              <a:buSzPct val="80000"/>
              <a:buFont typeface="Wingdings 3"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Arial" panose="020B0604020202020204" pitchFamily="34" charset="0"/>
              <a:buNone/>
              <a:defRPr/>
            </a:pPr>
            <a:r>
              <a:rPr lang="fr-FR" altLang="fr-FR" sz="2000" dirty="0">
                <a:solidFill>
                  <a:srgbClr val="C00000"/>
                </a:solidFill>
                <a:effectLst>
                  <a:outerShdw blurRad="38100" dist="38100" dir="2700000" algn="tl">
                    <a:srgbClr val="000000">
                      <a:alpha val="43137"/>
                    </a:srgbClr>
                  </a:outerShdw>
                </a:effectLst>
                <a:latin typeface="Georgia" panose="02040502050405020303" charset="0"/>
              </a:rPr>
              <a:t> Yaoundé,  07/08/2025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58C4B-BF3F-1603-961D-BC6967F11C33}"/>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FA78B0BF-1297-B107-7ECB-E7BA06BC5046}"/>
              </a:ext>
            </a:extLst>
          </p:cNvPr>
          <p:cNvSpPr>
            <a:spLocks noGrp="1"/>
          </p:cNvSpPr>
          <p:nvPr>
            <p:ph idx="1"/>
          </p:nvPr>
        </p:nvSpPr>
        <p:spPr/>
        <p:txBody>
          <a:bodyPr/>
          <a:lstStyle/>
          <a:p>
            <a:pPr marL="0" indent="0">
              <a:buNone/>
            </a:pPr>
            <a:endParaRPr lang="fr-FR" dirty="0"/>
          </a:p>
          <a:p>
            <a:pPr marL="0" indent="0">
              <a:buNone/>
            </a:pPr>
            <a:endParaRPr lang="fr-FR" dirty="0"/>
          </a:p>
        </p:txBody>
      </p:sp>
      <p:pic>
        <p:nvPicPr>
          <p:cNvPr id="4" name="Picture 9729">
            <a:extLst>
              <a:ext uri="{FF2B5EF4-FFF2-40B4-BE49-F238E27FC236}">
                <a16:creationId xmlns:a16="http://schemas.microsoft.com/office/drawing/2014/main" id="{8E86BF7E-5F37-1CA2-3555-8927558A9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6613"/>
            <a:ext cx="800258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2">
            <a:extLst>
              <a:ext uri="{FF2B5EF4-FFF2-40B4-BE49-F238E27FC236}">
                <a16:creationId xmlns:a16="http://schemas.microsoft.com/office/drawing/2014/main" id="{4473B817-C7E7-BED5-205A-B13FA1804AA4}"/>
              </a:ext>
            </a:extLst>
          </p:cNvPr>
          <p:cNvSpPr txBox="1">
            <a:spLocks noChangeArrowheads="1"/>
          </p:cNvSpPr>
          <p:nvPr/>
        </p:nvSpPr>
        <p:spPr bwMode="auto">
          <a:xfrm>
            <a:off x="468313"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Mécanisme de coordination et de suivi</a:t>
            </a:r>
          </a:p>
        </p:txBody>
      </p:sp>
    </p:spTree>
    <p:extLst>
      <p:ext uri="{BB962C8B-B14F-4D97-AF65-F5344CB8AC3E}">
        <p14:creationId xmlns:p14="http://schemas.microsoft.com/office/powerpoint/2010/main" val="396020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AC650-126E-50C0-2F92-6A0C153374FB}"/>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DC22A191-FDC0-FFA8-7735-2DEC8BF0A492}"/>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12CB1765-FF50-8725-721F-AC0AFBBFD517}"/>
              </a:ext>
            </a:extLst>
          </p:cNvPr>
          <p:cNvSpPr txBox="1">
            <a:spLocks/>
          </p:cNvSpPr>
          <p:nvPr/>
        </p:nvSpPr>
        <p:spPr>
          <a:xfrm>
            <a:off x="250825" y="908050"/>
            <a:ext cx="8713788" cy="5416550"/>
          </a:xfrm>
          <a:prstGeom prst="rect">
            <a:avLst/>
          </a:prstGeo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defRPr/>
            </a:pPr>
            <a:r>
              <a:rPr lang="fr-CM" sz="2400">
                <a:latin typeface="Georgia" panose="02040502050405020303" pitchFamily="18" charset="0"/>
                <a:ea typeface="Times New Roman" panose="02020603050405020304" pitchFamily="18" charset="0"/>
              </a:rPr>
              <a:t>Le projet est structuré autour d'une composante technique relative:</a:t>
            </a:r>
          </a:p>
          <a:p>
            <a:pPr algn="just">
              <a:buFont typeface="Wingdings" panose="05000000000000000000" pitchFamily="2" charset="2"/>
              <a:buChar char="Ø"/>
              <a:defRPr/>
            </a:pPr>
            <a:r>
              <a:rPr lang="fr-FR" sz="2400">
                <a:effectLst>
                  <a:outerShdw blurRad="38100" dist="38100" dir="2700000" algn="tl">
                    <a:srgbClr val="000000">
                      <a:alpha val="43137"/>
                    </a:srgbClr>
                  </a:outerShdw>
                </a:effectLst>
                <a:uFill>
                  <a:solidFill>
                    <a:srgbClr val="000000"/>
                  </a:solidFill>
                </a:uFill>
                <a:latin typeface="Georgia" panose="02040502050405020303" pitchFamily="18" charset="0"/>
                <a:ea typeface="Times New Roman" panose="02020603050405020304" pitchFamily="18" charset="0"/>
                <a:cs typeface="Times New Roman" panose="02020603050405020304" pitchFamily="18" charset="0"/>
              </a:rPr>
              <a:t>Renforcement des capacités du pays dans la collecte et le traitement des données sur les changements climatiques afin de les transformer  en informations utiles pour l'élaboration des politiques et les rapports à la CCNUCC.</a:t>
            </a:r>
            <a:endParaRPr lang="fr-CM" sz="2400">
              <a:effectLst>
                <a:outerShdw blurRad="38100" dist="38100" dir="2700000" algn="tl">
                  <a:srgbClr val="000000">
                    <a:alpha val="43137"/>
                  </a:srgbClr>
                </a:outerShdw>
              </a:effectLst>
              <a:uFill>
                <a:solidFill>
                  <a:srgbClr val="000000"/>
                </a:solidFill>
              </a:uFill>
              <a:latin typeface="Georgia" panose="02040502050405020303" pitchFamily="18" charset="0"/>
              <a:ea typeface="Times New Roman" panose="02020603050405020304" pitchFamily="18" charset="0"/>
              <a:cs typeface="Times New Roman" panose="02020603050405020304" pitchFamily="18" charset="0"/>
            </a:endParaRPr>
          </a:p>
          <a:p>
            <a:pPr algn="just">
              <a:defRPr/>
            </a:pPr>
            <a:endParaRPr lang="fr-FR" sz="2400" dirty="0">
              <a:latin typeface="Georgia" panose="02040502050405020303" pitchFamily="18" charset="0"/>
            </a:endParaRPr>
          </a:p>
        </p:txBody>
      </p:sp>
      <p:sp>
        <p:nvSpPr>
          <p:cNvPr id="5" name="Titre 2">
            <a:extLst>
              <a:ext uri="{FF2B5EF4-FFF2-40B4-BE49-F238E27FC236}">
                <a16:creationId xmlns:a16="http://schemas.microsoft.com/office/drawing/2014/main" id="{364C16ED-F0A7-0780-7D3F-95DBBBC832BA}"/>
              </a:ext>
            </a:extLst>
          </p:cNvPr>
          <p:cNvSpPr txBox="1">
            <a:spLocks noChangeArrowheads="1"/>
          </p:cNvSpPr>
          <p:nvPr/>
        </p:nvSpPr>
        <p:spPr bwMode="auto">
          <a:xfrm>
            <a:off x="107950" y="44450"/>
            <a:ext cx="7993063"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a:solidFill>
                  <a:srgbClr val="C00000"/>
                </a:solidFill>
                <a:effectLst>
                  <a:outerShdw blurRad="38100" dist="38100" dir="2700000" algn="tl">
                    <a:srgbClr val="000000">
                      <a:alpha val="43137"/>
                    </a:srgbClr>
                  </a:outerShdw>
                </a:effectLst>
                <a:latin typeface="Georgia" panose="02040502050405020303" pitchFamily="18" charset="0"/>
              </a:rPr>
              <a:t>Activités/composantes et résultats (Livrables)</a:t>
            </a:r>
          </a:p>
        </p:txBody>
      </p:sp>
    </p:spTree>
    <p:extLst>
      <p:ext uri="{BB962C8B-B14F-4D97-AF65-F5344CB8AC3E}">
        <p14:creationId xmlns:p14="http://schemas.microsoft.com/office/powerpoint/2010/main" val="153420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D857A-26DA-24C4-C085-7D69F8ADA978}"/>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7858833A-FD7F-424B-9937-13B2CDAB6BA3}"/>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2AE2B8C8-14D8-F4F0-3AC4-79381062FEC6}"/>
              </a:ext>
            </a:extLst>
          </p:cNvPr>
          <p:cNvSpPr txBox="1">
            <a:spLocks noChangeArrowheads="1"/>
          </p:cNvSpPr>
          <p:nvPr/>
        </p:nvSpPr>
        <p:spPr bwMode="auto">
          <a:xfrm>
            <a:off x="250825" y="908050"/>
            <a:ext cx="8131175" cy="5416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fr-FR" altLang="fr-FR"/>
          </a:p>
          <a:p>
            <a:pPr marL="0" indent="0">
              <a:buFont typeface="Wingdings" panose="05000000000000000000" pitchFamily="2" charset="2"/>
              <a:buNone/>
            </a:pPr>
            <a:endParaRPr lang="fr-FR" altLang="fr-FR"/>
          </a:p>
        </p:txBody>
      </p:sp>
      <p:graphicFrame>
        <p:nvGraphicFramePr>
          <p:cNvPr id="5" name="Tableau 4">
            <a:extLst>
              <a:ext uri="{FF2B5EF4-FFF2-40B4-BE49-F238E27FC236}">
                <a16:creationId xmlns:a16="http://schemas.microsoft.com/office/drawing/2014/main" id="{6C8B3CB7-5A22-061C-A5C0-2855C34F3F57}"/>
              </a:ext>
            </a:extLst>
          </p:cNvPr>
          <p:cNvGraphicFramePr>
            <a:graphicFrameLocks/>
          </p:cNvGraphicFramePr>
          <p:nvPr/>
        </p:nvGraphicFramePr>
        <p:xfrm>
          <a:off x="107950" y="908050"/>
          <a:ext cx="9036050" cy="5905501"/>
        </p:xfrm>
        <a:graphic>
          <a:graphicData uri="http://schemas.openxmlformats.org/drawingml/2006/table">
            <a:tbl>
              <a:tblPr firstRow="1" bandRow="1">
                <a:tableStyleId>{5C22544A-7EE6-4342-B048-85BDC9FD1C3A}</a:tableStyleId>
              </a:tblPr>
              <a:tblGrid>
                <a:gridCol w="9036050">
                  <a:extLst>
                    <a:ext uri="{9D8B030D-6E8A-4147-A177-3AD203B41FA5}">
                      <a16:colId xmlns:a16="http://schemas.microsoft.com/office/drawing/2014/main" val="20000"/>
                    </a:ext>
                  </a:extLst>
                </a:gridCol>
              </a:tblGrid>
              <a:tr h="791665">
                <a:tc>
                  <a:txBody>
                    <a:bodyPr/>
                    <a:lstStyle/>
                    <a:p>
                      <a:pPr algn="just"/>
                      <a:r>
                        <a:rPr lang="fr-FR" sz="2000" dirty="0">
                          <a:latin typeface="Georgia" panose="02040502050405020303" pitchFamily="18" charset="0"/>
                        </a:rPr>
                        <a:t>Produits </a:t>
                      </a:r>
                    </a:p>
                  </a:txBody>
                  <a:tcPr marL="91435" marR="91435" marT="45727" marB="45727"/>
                </a:tc>
                <a:extLst>
                  <a:ext uri="{0D108BD9-81ED-4DB2-BD59-A6C34878D82A}">
                    <a16:rowId xmlns:a16="http://schemas.microsoft.com/office/drawing/2014/main" val="10000"/>
                  </a:ext>
                </a:extLst>
              </a:tr>
              <a:tr h="1216909">
                <a:tc>
                  <a:txBody>
                    <a:bodyPr/>
                    <a:lstStyle/>
                    <a:p>
                      <a:pPr algn="just"/>
                      <a:r>
                        <a:rPr lang="fr-FR" sz="2000" b="1" dirty="0">
                          <a:solidFill>
                            <a:schemeClr val="accent6">
                              <a:lumMod val="75000"/>
                            </a:schemeClr>
                          </a:solidFill>
                          <a:latin typeface="Georgia" panose="02040502050405020303" pitchFamily="18" charset="0"/>
                        </a:rPr>
                        <a:t>Produit 1.1: </a:t>
                      </a:r>
                      <a:r>
                        <a:rPr lang="fr-FR" sz="2000" b="1" dirty="0">
                          <a:solidFill>
                            <a:schemeClr val="tx1"/>
                          </a:solidFill>
                          <a:latin typeface="Georgia" panose="02040502050405020303" pitchFamily="18" charset="0"/>
                        </a:rPr>
                        <a:t>R</a:t>
                      </a:r>
                      <a:r>
                        <a:rPr lang="fr-FR" sz="2000" dirty="0">
                          <a:latin typeface="Georgia" panose="02040502050405020303" pitchFamily="18" charset="0"/>
                        </a:rPr>
                        <a:t>enforcement des institutions nationales pour coordonner, gérer et mettre en œuvre des activités de transparence climatique</a:t>
                      </a:r>
                    </a:p>
                  </a:txBody>
                  <a:tcPr marL="91435" marR="91435" marT="45727" marB="45727"/>
                </a:tc>
                <a:extLst>
                  <a:ext uri="{0D108BD9-81ED-4DB2-BD59-A6C34878D82A}">
                    <a16:rowId xmlns:a16="http://schemas.microsoft.com/office/drawing/2014/main" val="10001"/>
                  </a:ext>
                </a:extLst>
              </a:tr>
              <a:tr h="1216909">
                <a:tc>
                  <a:txBody>
                    <a:bodyPr/>
                    <a:lstStyle/>
                    <a:p>
                      <a:pPr algn="just"/>
                      <a:r>
                        <a:rPr lang="fr-FR" sz="2000" b="1" dirty="0">
                          <a:solidFill>
                            <a:schemeClr val="accent6">
                              <a:lumMod val="75000"/>
                            </a:schemeClr>
                          </a:solidFill>
                          <a:latin typeface="Georgia" panose="02040502050405020303" pitchFamily="18" charset="0"/>
                        </a:rPr>
                        <a:t>Produit 1.2: </a:t>
                      </a:r>
                      <a:r>
                        <a:rPr lang="fr-FR" sz="2000" b="1" dirty="0">
                          <a:solidFill>
                            <a:schemeClr val="tx1"/>
                          </a:solidFill>
                          <a:latin typeface="Georgia" panose="02040502050405020303" pitchFamily="18" charset="0"/>
                        </a:rPr>
                        <a:t>A</a:t>
                      </a:r>
                      <a:r>
                        <a:rPr lang="fr-FR" sz="2000" dirty="0">
                          <a:latin typeface="Georgia" panose="02040502050405020303" pitchFamily="18" charset="0"/>
                        </a:rPr>
                        <a:t>ppui technique, formation et outils fournis au pays pour lui permettre de présenter des IGES transparents, cohérents, comparables, complets et précis.</a:t>
                      </a:r>
                    </a:p>
                  </a:txBody>
                  <a:tcPr marL="91435" marR="91435" marT="45727" marB="45727"/>
                </a:tc>
                <a:extLst>
                  <a:ext uri="{0D108BD9-81ED-4DB2-BD59-A6C34878D82A}">
                    <a16:rowId xmlns:a16="http://schemas.microsoft.com/office/drawing/2014/main" val="10002"/>
                  </a:ext>
                </a:extLst>
              </a:tr>
              <a:tr h="1216909">
                <a:tc>
                  <a:txBody>
                    <a:bodyPr/>
                    <a:lstStyle/>
                    <a:p>
                      <a:pPr algn="just"/>
                      <a:r>
                        <a:rPr lang="fr-FR" sz="2000" b="1" dirty="0">
                          <a:solidFill>
                            <a:schemeClr val="accent6">
                              <a:lumMod val="75000"/>
                            </a:schemeClr>
                          </a:solidFill>
                          <a:latin typeface="Georgia" panose="02040502050405020303" pitchFamily="18" charset="0"/>
                        </a:rPr>
                        <a:t>Produits 1.3</a:t>
                      </a:r>
                      <a:r>
                        <a:rPr lang="fr-FR" sz="2000" dirty="0">
                          <a:latin typeface="Georgia" panose="02040502050405020303" pitchFamily="18" charset="0"/>
                        </a:rPr>
                        <a:t>: Appui technique, formation et outils fournis au pays pour suivre les CDN (atténuation et adaptation) ainsi que le soutien nécessaire reçu.</a:t>
                      </a:r>
                    </a:p>
                  </a:txBody>
                  <a:tcPr marL="91435" marR="91435" marT="45727" marB="45727"/>
                </a:tc>
                <a:extLst>
                  <a:ext uri="{0D108BD9-81ED-4DB2-BD59-A6C34878D82A}">
                    <a16:rowId xmlns:a16="http://schemas.microsoft.com/office/drawing/2014/main" val="10003"/>
                  </a:ext>
                </a:extLst>
              </a:tr>
              <a:tr h="758074">
                <a:tc>
                  <a:txBody>
                    <a:bodyPr/>
                    <a:lstStyle/>
                    <a:p>
                      <a:pPr algn="just"/>
                      <a:r>
                        <a:rPr lang="fr-FR" sz="2000" b="1" dirty="0">
                          <a:solidFill>
                            <a:schemeClr val="accent6">
                              <a:lumMod val="75000"/>
                            </a:schemeClr>
                          </a:solidFill>
                          <a:latin typeface="Georgia" panose="02040502050405020303" pitchFamily="18" charset="0"/>
                        </a:rPr>
                        <a:t>Produits 1.4: </a:t>
                      </a:r>
                      <a:r>
                        <a:rPr lang="fr-FR" sz="2000" b="1" dirty="0">
                          <a:solidFill>
                            <a:schemeClr val="tx1"/>
                          </a:solidFill>
                          <a:latin typeface="Georgia" panose="02040502050405020303" pitchFamily="18" charset="0"/>
                        </a:rPr>
                        <a:t>A</a:t>
                      </a:r>
                      <a:r>
                        <a:rPr lang="fr-FR" sz="2000" dirty="0">
                          <a:latin typeface="Georgia" panose="02040502050405020303" pitchFamily="18" charset="0"/>
                        </a:rPr>
                        <a:t>ppui technique formation et outils fournis au pays pour l’analyse climatique dans la prise  de  décisions</a:t>
                      </a:r>
                    </a:p>
                  </a:txBody>
                  <a:tcPr marL="91435" marR="91435" marT="45727" marB="45727"/>
                </a:tc>
                <a:extLst>
                  <a:ext uri="{0D108BD9-81ED-4DB2-BD59-A6C34878D82A}">
                    <a16:rowId xmlns:a16="http://schemas.microsoft.com/office/drawing/2014/main" val="10004"/>
                  </a:ext>
                </a:extLst>
              </a:tr>
              <a:tr h="705035">
                <a:tc>
                  <a:txBody>
                    <a:bodyPr/>
                    <a:lstStyle/>
                    <a:p>
                      <a:pPr algn="just"/>
                      <a:endParaRPr lang="fr-FR" sz="2000" dirty="0">
                        <a:latin typeface="Georgia" panose="02040502050405020303" pitchFamily="18" charset="0"/>
                      </a:endParaRPr>
                    </a:p>
                  </a:txBody>
                  <a:tcPr marL="91435" marR="91435" marT="45727" marB="45727"/>
                </a:tc>
                <a:extLst>
                  <a:ext uri="{0D108BD9-81ED-4DB2-BD59-A6C34878D82A}">
                    <a16:rowId xmlns:a16="http://schemas.microsoft.com/office/drawing/2014/main" val="10005"/>
                  </a:ext>
                </a:extLst>
              </a:tr>
            </a:tbl>
          </a:graphicData>
        </a:graphic>
      </p:graphicFrame>
      <p:sp>
        <p:nvSpPr>
          <p:cNvPr id="6" name="Titre 2">
            <a:extLst>
              <a:ext uri="{FF2B5EF4-FFF2-40B4-BE49-F238E27FC236}">
                <a16:creationId xmlns:a16="http://schemas.microsoft.com/office/drawing/2014/main" id="{167E57CB-80BB-8F10-E6A9-884B7A1F5A1A}"/>
              </a:ext>
            </a:extLst>
          </p:cNvPr>
          <p:cNvSpPr txBox="1">
            <a:spLocks noChangeArrowheads="1"/>
          </p:cNvSpPr>
          <p:nvPr/>
        </p:nvSpPr>
        <p:spPr bwMode="auto">
          <a:xfrm>
            <a:off x="582512" y="44450"/>
            <a:ext cx="7993063"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a:solidFill>
                  <a:srgbClr val="C00000"/>
                </a:solidFill>
                <a:effectLst>
                  <a:outerShdw blurRad="38100" dist="38100" dir="2700000" algn="tl">
                    <a:srgbClr val="000000">
                      <a:alpha val="43137"/>
                    </a:srgbClr>
                  </a:outerShdw>
                </a:effectLst>
                <a:latin typeface="Georgia" panose="02040502050405020303" pitchFamily="18" charset="0"/>
              </a:rPr>
              <a:t>Activités/composantes et résultats (Livrables)</a:t>
            </a:r>
          </a:p>
        </p:txBody>
      </p:sp>
    </p:spTree>
    <p:extLst>
      <p:ext uri="{BB962C8B-B14F-4D97-AF65-F5344CB8AC3E}">
        <p14:creationId xmlns:p14="http://schemas.microsoft.com/office/powerpoint/2010/main" val="259135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A8655-DCE6-18B4-5F39-BAEE63124E00}"/>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E5E2CC98-14C1-CA53-B3BA-5D000352D3CE}"/>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Titre 2">
            <a:extLst>
              <a:ext uri="{FF2B5EF4-FFF2-40B4-BE49-F238E27FC236}">
                <a16:creationId xmlns:a16="http://schemas.microsoft.com/office/drawing/2014/main" id="{952F29EA-387F-869D-22AC-C50B36990EB3}"/>
              </a:ext>
            </a:extLst>
          </p:cNvPr>
          <p:cNvSpPr txBox="1">
            <a:spLocks noChangeArrowheads="1"/>
          </p:cNvSpPr>
          <p:nvPr/>
        </p:nvSpPr>
        <p:spPr bwMode="auto">
          <a:xfrm>
            <a:off x="231500" y="0"/>
            <a:ext cx="8532813"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Produit 1.1: Institutions nationales renforcées pour coordonner, gérer et mettre en œuvre les activités de transparence climatique </a:t>
            </a:r>
            <a:endParaRPr lang="fr-FR" altLang="fr-FR" sz="2200" dirty="0">
              <a:solidFill>
                <a:srgbClr val="C00000"/>
              </a:solidFill>
              <a:effectLst>
                <a:outerShdw blurRad="38100" dist="38100" dir="2700000" algn="tl">
                  <a:srgbClr val="000000">
                    <a:alpha val="43137"/>
                  </a:srgbClr>
                </a:outerShdw>
              </a:effectLst>
              <a:latin typeface="Georgia" panose="02040502050405020303" pitchFamily="18" charset="0"/>
            </a:endParaRPr>
          </a:p>
        </p:txBody>
      </p:sp>
      <p:sp>
        <p:nvSpPr>
          <p:cNvPr id="5" name="Espace réservé du contenu 2">
            <a:extLst>
              <a:ext uri="{FF2B5EF4-FFF2-40B4-BE49-F238E27FC236}">
                <a16:creationId xmlns:a16="http://schemas.microsoft.com/office/drawing/2014/main" id="{914146B4-8A14-12F8-6217-96FB38BC4F15}"/>
              </a:ext>
            </a:extLst>
          </p:cNvPr>
          <p:cNvSpPr txBox="1">
            <a:spLocks noChangeArrowheads="1"/>
          </p:cNvSpPr>
          <p:nvPr/>
        </p:nvSpPr>
        <p:spPr bwMode="auto">
          <a:xfrm>
            <a:off x="0" y="685537"/>
            <a:ext cx="8964613" cy="561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777875" algn="just">
              <a:lnSpc>
                <a:spcPct val="99000"/>
              </a:lnSpc>
              <a:spcAft>
                <a:spcPts val="450"/>
              </a:spcAft>
              <a:buFont typeface="Wingdings" panose="05000000000000000000" pitchFamily="2" charset="2"/>
              <a:buChar char="Ø"/>
            </a:pPr>
            <a:r>
              <a:rPr lang="fr-FR" altLang="fr-FR" sz="2200" dirty="0">
                <a:latin typeface="Georgia" panose="02040502050405020303" pitchFamily="18" charset="0"/>
                <a:cs typeface="Times New Roman" panose="02020603050405020304" pitchFamily="18" charset="0"/>
              </a:rPr>
              <a:t>Ce produit fait référence au renforcement des institutions nationales afin qu'elles puissent coordonner, gérer, mettre en œuvre et rendre compte efficacement des activités de suivi, de collecte, d'évaluation, de documentation, de stockage/archivage et de communication des informations relatives aux initiatives climatiques au Cameroun. Grâce à ce résultat, le pays renforcera l'efficacité institutionnelle dans la réalisation d'activités de transparence climatique.</a:t>
            </a:r>
          </a:p>
          <a:p>
            <a:pPr marL="777875" algn="just">
              <a:lnSpc>
                <a:spcPct val="99000"/>
              </a:lnSpc>
              <a:spcAft>
                <a:spcPts val="450"/>
              </a:spcAft>
              <a:buFont typeface="Wingdings" panose="05000000000000000000" pitchFamily="2" charset="2"/>
              <a:buChar char="Ø"/>
            </a:pPr>
            <a:r>
              <a:rPr lang="fr-FR" altLang="fr-FR" sz="2200" dirty="0">
                <a:latin typeface="Georgia" panose="02040502050405020303" pitchFamily="18" charset="0"/>
                <a:cs typeface="Times New Roman" panose="02020603050405020304" pitchFamily="18" charset="0"/>
              </a:rPr>
              <a:t>Ici, les modalités de collecte, de traitement et de partage des données seront formalisées et opérationnalisées ;</a:t>
            </a:r>
          </a:p>
          <a:p>
            <a:pPr marL="777875" algn="just">
              <a:lnSpc>
                <a:spcPct val="99000"/>
              </a:lnSpc>
              <a:spcAft>
                <a:spcPts val="450"/>
              </a:spcAft>
              <a:buFont typeface="Wingdings" panose="05000000000000000000" pitchFamily="2" charset="2"/>
              <a:buChar char="Ø"/>
            </a:pPr>
            <a:r>
              <a:rPr lang="fr-FR" altLang="fr-FR" sz="2200" dirty="0">
                <a:latin typeface="Georgia" panose="02040502050405020303" pitchFamily="18" charset="0"/>
                <a:cs typeface="Times New Roman" panose="02020603050405020304" pitchFamily="18" charset="0"/>
              </a:rPr>
              <a:t>la cartographie et l'analyse des parties prenantes sera actualisée;</a:t>
            </a:r>
          </a:p>
          <a:p>
            <a:pPr marL="777875" algn="just">
              <a:lnSpc>
                <a:spcPct val="99000"/>
              </a:lnSpc>
              <a:spcAft>
                <a:spcPts val="450"/>
              </a:spcAft>
              <a:buFont typeface="Wingdings" panose="05000000000000000000" pitchFamily="2" charset="2"/>
              <a:buChar char="Ø"/>
            </a:pPr>
            <a:r>
              <a:rPr lang="fr-FR" altLang="fr-FR" sz="2200" dirty="0">
                <a:latin typeface="Georgia" panose="02040502050405020303" pitchFamily="18" charset="0"/>
                <a:cs typeface="Times New Roman" panose="02020603050405020304" pitchFamily="18" charset="0"/>
              </a:rPr>
              <a:t>la coopération formelle avec d'autres ministères, les OSC, le secteur privé et le milieu universitaire sera également définie et institutionnalisée, décrivant les rôles et les responsabilités des différentes parties prenantes, ainsi que les informations attendues de chacune d'elles.</a:t>
            </a:r>
          </a:p>
          <a:p>
            <a:pPr marL="777875" algn="just">
              <a:lnSpc>
                <a:spcPct val="99000"/>
              </a:lnSpc>
              <a:spcAft>
                <a:spcPts val="450"/>
              </a:spcAft>
              <a:buFont typeface="Wingdings" panose="05000000000000000000" pitchFamily="2" charset="2"/>
              <a:buChar char="Ø"/>
            </a:pPr>
            <a:r>
              <a:rPr lang="fr-FR"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Taux de réalisation: 100%</a:t>
            </a:r>
            <a:endParaRPr lang="fr-CM"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93104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927A2-5BDC-57C4-98F2-F1DC2251105C}"/>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9F9161E9-1EB7-C5DD-E795-B7F045A7D793}"/>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8A9859DC-1254-6B1D-BC3F-59E65EA739B6}"/>
              </a:ext>
            </a:extLst>
          </p:cNvPr>
          <p:cNvSpPr txBox="1">
            <a:spLocks noChangeArrowheads="1"/>
          </p:cNvSpPr>
          <p:nvPr/>
        </p:nvSpPr>
        <p:spPr bwMode="auto">
          <a:xfrm>
            <a:off x="1066800" y="1524000"/>
            <a:ext cx="73152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fr-FR" altLang="fr-FR"/>
          </a:p>
          <a:p>
            <a:pPr marL="0" indent="0">
              <a:buFont typeface="Wingdings" panose="05000000000000000000" pitchFamily="2" charset="2"/>
              <a:buNone/>
            </a:pPr>
            <a:endParaRPr lang="fr-FR" altLang="fr-FR"/>
          </a:p>
        </p:txBody>
      </p:sp>
      <p:sp>
        <p:nvSpPr>
          <p:cNvPr id="5" name="Titre 2">
            <a:extLst>
              <a:ext uri="{FF2B5EF4-FFF2-40B4-BE49-F238E27FC236}">
                <a16:creationId xmlns:a16="http://schemas.microsoft.com/office/drawing/2014/main" id="{755C1204-24B1-9F28-4D8D-5C5CDC10B1A9}"/>
              </a:ext>
            </a:extLst>
          </p:cNvPr>
          <p:cNvSpPr txBox="1">
            <a:spLocks noChangeArrowheads="1"/>
          </p:cNvSpPr>
          <p:nvPr/>
        </p:nvSpPr>
        <p:spPr bwMode="auto">
          <a:xfrm>
            <a:off x="300946" y="0"/>
            <a:ext cx="8382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000" dirty="0">
                <a:solidFill>
                  <a:srgbClr val="C00000"/>
                </a:solidFill>
                <a:effectLst>
                  <a:outerShdw blurRad="38100" dist="38100" dir="2700000" algn="tl">
                    <a:srgbClr val="000000">
                      <a:alpha val="43137"/>
                    </a:srgbClr>
                  </a:outerShdw>
                </a:effectLst>
                <a:latin typeface="Georgia" panose="02040502050405020303" pitchFamily="18" charset="0"/>
              </a:rPr>
              <a:t>Produit 1.2: Appui technique, formation et outils fournis au pays pour lui permettre de présenter des IGES transparents, cohérents, comparables, complets et précis.</a:t>
            </a:r>
          </a:p>
        </p:txBody>
      </p:sp>
      <p:sp>
        <p:nvSpPr>
          <p:cNvPr id="6" name="Espace réservé du contenu 2">
            <a:extLst>
              <a:ext uri="{FF2B5EF4-FFF2-40B4-BE49-F238E27FC236}">
                <a16:creationId xmlns:a16="http://schemas.microsoft.com/office/drawing/2014/main" id="{49B97216-CE80-6316-353D-2AF3FD8EE971}"/>
              </a:ext>
            </a:extLst>
          </p:cNvPr>
          <p:cNvSpPr txBox="1">
            <a:spLocks noChangeArrowheads="1"/>
          </p:cNvSpPr>
          <p:nvPr/>
        </p:nvSpPr>
        <p:spPr bwMode="auto">
          <a:xfrm>
            <a:off x="107950" y="908050"/>
            <a:ext cx="8856663" cy="5834063"/>
          </a:xfrm>
          <a:prstGeom prst="rect">
            <a:avLst/>
          </a:prstGeom>
          <a:noFill/>
          <a:ln>
            <a:noFill/>
          </a:ln>
        </p:spPr>
        <p:txBody>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marL="342900" indent="-342900" algn="just">
              <a:lnSpc>
                <a:spcPct val="91000"/>
              </a:lnSpc>
              <a:spcBef>
                <a:spcPct val="20000"/>
              </a:spcBef>
              <a:spcAft>
                <a:spcPts val="925"/>
              </a:spcAft>
              <a:buClr>
                <a:srgbClr val="000000"/>
              </a:buClr>
              <a:buSzPts val="1100"/>
              <a:buFont typeface="Wingdings" panose="05000000000000000000" pitchFamily="2" charset="2"/>
              <a:buChar char="Ø"/>
              <a:defRPr/>
            </a:pPr>
            <a:r>
              <a:rPr lang="fr-FR" altLang="fr-FR" sz="2200" dirty="0">
                <a:latin typeface="Georgia" panose="02040502050405020303" pitchFamily="18" charset="0"/>
                <a:cs typeface="Times New Roman" panose="02020603050405020304" pitchFamily="18" charset="0"/>
              </a:rPr>
              <a:t>Améliorer l’arrangement institutionnel actuel de la réalisation des IGES, par l’élaboration ou la conception des dispositions institutionnelles et d’un cadre juridique adéquates. </a:t>
            </a:r>
          </a:p>
          <a:p>
            <a:pPr marL="342900" indent="-342900" algn="just">
              <a:lnSpc>
                <a:spcPct val="91000"/>
              </a:lnSpc>
              <a:spcBef>
                <a:spcPct val="20000"/>
              </a:spcBef>
              <a:spcAft>
                <a:spcPts val="925"/>
              </a:spcAft>
              <a:buClr>
                <a:srgbClr val="000000"/>
              </a:buClr>
              <a:buSzPts val="1100"/>
              <a:buFont typeface="Wingdings" panose="05000000000000000000" pitchFamily="2" charset="2"/>
              <a:buChar char="Ø"/>
              <a:defRPr/>
            </a:pPr>
            <a:r>
              <a:rPr lang="fr-FR" altLang="fr-FR" sz="2200" dirty="0">
                <a:latin typeface="Georgia" panose="02040502050405020303" pitchFamily="18" charset="0"/>
                <a:cs typeface="Times New Roman" panose="02020603050405020304" pitchFamily="18" charset="0"/>
              </a:rPr>
              <a:t>Les dispositions décriront les rôles institutionnels clairs et détaillés, les mandats et les responsabilités des ministères, agences et fournisseurs de données externes concernés pour la production, la collecte et la communication de données pour l'inventaire des GES, le suivi des CDN, les impacts du changement climatique et l'adaptation et le soutien nécessaire et reçu. </a:t>
            </a:r>
          </a:p>
          <a:p>
            <a:pPr marL="342900" indent="-342900" algn="just">
              <a:lnSpc>
                <a:spcPct val="91000"/>
              </a:lnSpc>
              <a:spcBef>
                <a:spcPct val="20000"/>
              </a:spcBef>
              <a:spcAft>
                <a:spcPts val="925"/>
              </a:spcAft>
              <a:buClr>
                <a:srgbClr val="000000"/>
              </a:buClr>
              <a:buSzPts val="1100"/>
              <a:buFont typeface="Wingdings" panose="05000000000000000000" pitchFamily="2" charset="2"/>
              <a:buChar char="Ø"/>
              <a:defRPr/>
            </a:pPr>
            <a:r>
              <a:rPr lang="fr-FR" altLang="fr-FR" sz="2200" dirty="0">
                <a:latin typeface="Georgia" panose="02040502050405020303" pitchFamily="18" charset="0"/>
                <a:cs typeface="Times New Roman" panose="02020603050405020304" pitchFamily="18" charset="0"/>
              </a:rPr>
              <a:t>Cela comprendra également les détails d'un cadre de coordination interministériel et la conception complète d'un cadre juridique, mettant en évidence la législation existante qui peut être envisagée pour intégration dans le cadre juridique du système national de MRV.</a:t>
            </a:r>
            <a:endParaRPr lang="fr-CM" altLang="fr-FR" sz="2200" dirty="0">
              <a:latin typeface="Georgia" panose="02040502050405020303" pitchFamily="18" charset="0"/>
              <a:cs typeface="Times New Roman" panose="02020603050405020304" pitchFamily="18" charset="0"/>
            </a:endParaRPr>
          </a:p>
          <a:p>
            <a:pPr>
              <a:lnSpc>
                <a:spcPct val="80000"/>
              </a:lnSpc>
              <a:spcBef>
                <a:spcPct val="20000"/>
              </a:spcBef>
              <a:buFont typeface="Arial" panose="020B0604020202020204" pitchFamily="34" charset="0"/>
              <a:buNone/>
              <a:defRPr/>
            </a:pPr>
            <a:endParaRPr lang="fr-FR" altLang="fr-FR" sz="2200" dirty="0">
              <a:latin typeface="Georgia" panose="02040502050405020303" pitchFamily="18" charset="0"/>
            </a:endParaRPr>
          </a:p>
        </p:txBody>
      </p:sp>
    </p:spTree>
    <p:extLst>
      <p:ext uri="{BB962C8B-B14F-4D97-AF65-F5344CB8AC3E}">
        <p14:creationId xmlns:p14="http://schemas.microsoft.com/office/powerpoint/2010/main" val="204444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81159-C930-BC6A-22BB-B9CE751A8F74}"/>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C9E295F9-CAC6-4F49-DCA5-C8F6FFCBE1E2}"/>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8AA618A9-9E09-19CF-5389-AC5102CFB5E7}"/>
              </a:ext>
            </a:extLst>
          </p:cNvPr>
          <p:cNvSpPr txBox="1">
            <a:spLocks noChangeArrowheads="1"/>
          </p:cNvSpPr>
          <p:nvPr/>
        </p:nvSpPr>
        <p:spPr bwMode="auto">
          <a:xfrm>
            <a:off x="250825" y="1093246"/>
            <a:ext cx="8569325" cy="5416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91000"/>
              </a:lnSpc>
              <a:spcAft>
                <a:spcPts val="38"/>
              </a:spcAft>
              <a:buClr>
                <a:srgbClr val="000000"/>
              </a:buClr>
              <a:buSzPts val="1100"/>
              <a:buFont typeface="Wingdings" panose="05000000000000000000" pitchFamily="2" charset="2"/>
              <a:buChar char="Ø"/>
            </a:pPr>
            <a:r>
              <a:rPr lang="fr-FR" altLang="fr-FR" sz="2200" dirty="0">
                <a:latin typeface="Georgia" panose="02040502050405020303" pitchFamily="18" charset="0"/>
                <a:cs typeface="Times New Roman" panose="02020603050405020304" pitchFamily="18" charset="0"/>
              </a:rPr>
              <a:t>Concevoir une réglementation cohérente et un protocole de collaboration formel entre les parties prenantes concernées sur les activités de transparence climatique à soumettre au gouvernement pour adoption, à l'appui des programmes globaux sur le changement climatique.</a:t>
            </a:r>
            <a:endParaRPr lang="fr-CM" altLang="fr-FR" sz="2200" dirty="0">
              <a:latin typeface="Georgia" panose="02040502050405020303" pitchFamily="18" charset="0"/>
              <a:cs typeface="Times New Roman" panose="02020603050405020304" pitchFamily="18" charset="0"/>
            </a:endParaRPr>
          </a:p>
          <a:p>
            <a:pPr algn="just">
              <a:lnSpc>
                <a:spcPct val="91000"/>
              </a:lnSpc>
              <a:spcAft>
                <a:spcPts val="38"/>
              </a:spcAft>
              <a:buClr>
                <a:srgbClr val="000000"/>
              </a:buClr>
              <a:buSzPts val="1100"/>
              <a:buFont typeface="Wingdings" panose="05000000000000000000" pitchFamily="2" charset="2"/>
              <a:buChar char="Ø"/>
            </a:pPr>
            <a:r>
              <a:rPr lang="fr-FR" altLang="fr-FR" sz="2200" dirty="0">
                <a:latin typeface="Georgia" panose="02040502050405020303" pitchFamily="18" charset="0"/>
                <a:cs typeface="Times New Roman" panose="02020603050405020304" pitchFamily="18" charset="0"/>
              </a:rPr>
              <a:t>Organiser des séries d’ateliers avec toutes les parties prenantes concernées pour valider les dispositions institutionnelles finales, le cadre juridique, les orientations et la documentation.</a:t>
            </a:r>
            <a:endParaRPr lang="fr-CM" altLang="fr-FR" sz="2200" dirty="0">
              <a:latin typeface="Georgia" panose="02040502050405020303" pitchFamily="18" charset="0"/>
              <a:cs typeface="Times New Roman" panose="02020603050405020304" pitchFamily="18" charset="0"/>
            </a:endParaRPr>
          </a:p>
          <a:p>
            <a:pPr algn="just">
              <a:lnSpc>
                <a:spcPct val="91000"/>
              </a:lnSpc>
              <a:spcAft>
                <a:spcPts val="38"/>
              </a:spcAft>
              <a:buClr>
                <a:srgbClr val="000000"/>
              </a:buClr>
              <a:buSzPts val="1100"/>
              <a:buFont typeface="Wingdings" panose="05000000000000000000" pitchFamily="2" charset="2"/>
              <a:buChar char="Ø"/>
            </a:pPr>
            <a:r>
              <a:rPr lang="fr-FR" altLang="fr-FR" sz="2200" dirty="0">
                <a:latin typeface="Georgia" panose="02040502050405020303" pitchFamily="18" charset="0"/>
                <a:cs typeface="Times New Roman" panose="02020603050405020304" pitchFamily="18" charset="0"/>
              </a:rPr>
              <a:t>Des protocoles d'accord avec 10 facultés des Universités pour la recherche sur les outils de transparence climatique (notamment le développement des facteurs d’émissions spécifiques) seront également élaborés discutés et adoptés.</a:t>
            </a:r>
            <a:endParaRPr lang="fr-CM" altLang="fr-FR" sz="2200" dirty="0">
              <a:latin typeface="Georgia" panose="02040502050405020303" pitchFamily="18" charset="0"/>
              <a:cs typeface="Times New Roman" panose="02020603050405020304" pitchFamily="18" charset="0"/>
            </a:endParaRPr>
          </a:p>
          <a:p>
            <a:endParaRPr lang="fr-FR" altLang="fr-FR" sz="2200" dirty="0"/>
          </a:p>
          <a:p>
            <a:r>
              <a:rPr lang="fr-FR" altLang="fr-FR" sz="2200" dirty="0">
                <a:solidFill>
                  <a:srgbClr val="C00000"/>
                </a:solidFill>
                <a:effectLst>
                  <a:outerShdw blurRad="38100" dist="38100" dir="2700000" algn="tl">
                    <a:srgbClr val="000000">
                      <a:alpha val="43137"/>
                    </a:srgbClr>
                  </a:outerShdw>
                </a:effectLst>
                <a:latin typeface="Georgia" panose="02040502050405020303" pitchFamily="18" charset="0"/>
              </a:rPr>
              <a:t>Taux de réalisation: 100%</a:t>
            </a:r>
          </a:p>
        </p:txBody>
      </p:sp>
      <p:sp>
        <p:nvSpPr>
          <p:cNvPr id="5" name="Titre 2">
            <a:extLst>
              <a:ext uri="{FF2B5EF4-FFF2-40B4-BE49-F238E27FC236}">
                <a16:creationId xmlns:a16="http://schemas.microsoft.com/office/drawing/2014/main" id="{010C7D37-ABCA-DA69-2431-AD34D150EB71}"/>
              </a:ext>
            </a:extLst>
          </p:cNvPr>
          <p:cNvSpPr txBox="1">
            <a:spLocks noChangeArrowheads="1"/>
          </p:cNvSpPr>
          <p:nvPr/>
        </p:nvSpPr>
        <p:spPr bwMode="auto">
          <a:xfrm>
            <a:off x="347244" y="0"/>
            <a:ext cx="8382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000" dirty="0">
                <a:solidFill>
                  <a:srgbClr val="C00000"/>
                </a:solidFill>
                <a:effectLst>
                  <a:outerShdw blurRad="38100" dist="38100" dir="2700000" algn="tl">
                    <a:srgbClr val="000000">
                      <a:alpha val="43137"/>
                    </a:srgbClr>
                  </a:outerShdw>
                </a:effectLst>
                <a:latin typeface="Georgia" panose="02040502050405020303" pitchFamily="18" charset="0"/>
              </a:rPr>
              <a:t>Produit 1.2: Appui technique, formation et outils fournis au pays pour lui permettre de présenter des IGES transparents, cohérents, comparables, complets et précis.</a:t>
            </a:r>
          </a:p>
        </p:txBody>
      </p:sp>
    </p:spTree>
    <p:extLst>
      <p:ext uri="{BB962C8B-B14F-4D97-AF65-F5344CB8AC3E}">
        <p14:creationId xmlns:p14="http://schemas.microsoft.com/office/powerpoint/2010/main" val="416574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8B439-44F0-7D89-D0F7-B19331DF3BB4}"/>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B4645513-AFFA-A93D-10C1-87573928DDF8}"/>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46E41D62-CD08-346F-A667-14486A7B1817}"/>
              </a:ext>
            </a:extLst>
          </p:cNvPr>
          <p:cNvSpPr txBox="1">
            <a:spLocks noChangeArrowheads="1"/>
          </p:cNvSpPr>
          <p:nvPr/>
        </p:nvSpPr>
        <p:spPr bwMode="auto">
          <a:xfrm>
            <a:off x="1066800" y="1524000"/>
            <a:ext cx="73152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endParaRPr lang="fr-FR" altLang="fr-FR"/>
          </a:p>
          <a:p>
            <a:endParaRPr lang="fr-FR" altLang="fr-FR"/>
          </a:p>
        </p:txBody>
      </p:sp>
      <p:sp>
        <p:nvSpPr>
          <p:cNvPr id="5" name="Titre 2">
            <a:extLst>
              <a:ext uri="{FF2B5EF4-FFF2-40B4-BE49-F238E27FC236}">
                <a16:creationId xmlns:a16="http://schemas.microsoft.com/office/drawing/2014/main" id="{37BC9D60-F5D9-8E10-E05C-7E901F4DD59F}"/>
              </a:ext>
            </a:extLst>
          </p:cNvPr>
          <p:cNvSpPr txBox="1">
            <a:spLocks noChangeArrowheads="1"/>
          </p:cNvSpPr>
          <p:nvPr/>
        </p:nvSpPr>
        <p:spPr bwMode="auto">
          <a:xfrm>
            <a:off x="671331" y="0"/>
            <a:ext cx="817245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000" dirty="0">
                <a:solidFill>
                  <a:srgbClr val="C00000"/>
                </a:solidFill>
                <a:effectLst>
                  <a:outerShdw blurRad="38100" dist="38100" dir="2700000" algn="tl">
                    <a:srgbClr val="000000">
                      <a:alpha val="43137"/>
                    </a:srgbClr>
                  </a:outerShdw>
                </a:effectLst>
                <a:latin typeface="Georgia" panose="02040502050405020303" pitchFamily="18" charset="0"/>
              </a:rPr>
              <a:t>Produits 1.3: Appui technique, formation et outils fournis au pays pour suivre les CDN (atténuation et adaptation) ainsi que le soutien nécessaire reçu.</a:t>
            </a:r>
          </a:p>
        </p:txBody>
      </p:sp>
      <p:sp>
        <p:nvSpPr>
          <p:cNvPr id="6" name="Espace réservé du contenu 2">
            <a:extLst>
              <a:ext uri="{FF2B5EF4-FFF2-40B4-BE49-F238E27FC236}">
                <a16:creationId xmlns:a16="http://schemas.microsoft.com/office/drawing/2014/main" id="{10DFE57F-A155-0C22-A4B1-4FA7F6839785}"/>
              </a:ext>
            </a:extLst>
          </p:cNvPr>
          <p:cNvSpPr txBox="1">
            <a:spLocks noChangeArrowheads="1"/>
          </p:cNvSpPr>
          <p:nvPr/>
        </p:nvSpPr>
        <p:spPr bwMode="auto">
          <a:xfrm>
            <a:off x="204525" y="1008250"/>
            <a:ext cx="8785225" cy="5638800"/>
          </a:xfrm>
          <a:prstGeom prst="rect">
            <a:avLst/>
          </a:prstGeom>
          <a:noFill/>
          <a:ln>
            <a:noFill/>
          </a:ln>
        </p:spPr>
        <p:txBody>
          <a:bodyPr/>
          <a:lstStyle>
            <a:lvl1pPr marL="438150">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marL="781050" indent="-342900" algn="just">
              <a:lnSpc>
                <a:spcPct val="107000"/>
              </a:lnSpc>
              <a:spcBef>
                <a:spcPct val="20000"/>
              </a:spcBef>
              <a:spcAft>
                <a:spcPts val="38"/>
              </a:spcAft>
              <a:buFont typeface="Wingdings" panose="05000000000000000000" pitchFamily="2" charset="2"/>
              <a:buChar char="Ø"/>
              <a:defRPr/>
            </a:pPr>
            <a:r>
              <a:rPr lang="fr-FR" altLang="fr-FR" sz="2300" dirty="0">
                <a:latin typeface="Georgia" panose="02040502050405020303" pitchFamily="18" charset="0"/>
                <a:cs typeface="Times New Roman" panose="02020603050405020304" pitchFamily="18" charset="0"/>
              </a:rPr>
              <a:t>Des sources de données et d'informations fiables étayées par une analyse qualitative et quantitative sont importantes pour déterminer les besoins en ressources au niveau du secteur et, par conséquent, la mobilisation des ressources pour y répondre. </a:t>
            </a:r>
          </a:p>
          <a:p>
            <a:pPr marL="781050" indent="-342900" algn="just">
              <a:lnSpc>
                <a:spcPct val="107000"/>
              </a:lnSpc>
              <a:spcBef>
                <a:spcPct val="20000"/>
              </a:spcBef>
              <a:spcAft>
                <a:spcPts val="38"/>
              </a:spcAft>
              <a:buFont typeface="Wingdings" panose="05000000000000000000" pitchFamily="2" charset="2"/>
              <a:buChar char="Ø"/>
              <a:defRPr/>
            </a:pPr>
            <a:r>
              <a:rPr lang="fr-FR" altLang="fr-FR" sz="2300" dirty="0">
                <a:latin typeface="Georgia" panose="02040502050405020303" pitchFamily="18" charset="0"/>
                <a:cs typeface="Times New Roman" panose="02020603050405020304" pitchFamily="18" charset="0"/>
              </a:rPr>
              <a:t>Le Cameroun doit fournir des détails sur la gamme d'interventions sectorielles qui ont été identifiées dans ses CDN, y compris les sources de données pour l'analyse. </a:t>
            </a:r>
          </a:p>
          <a:p>
            <a:pPr marL="781050" indent="-342900" algn="just">
              <a:lnSpc>
                <a:spcPct val="107000"/>
              </a:lnSpc>
              <a:spcBef>
                <a:spcPct val="20000"/>
              </a:spcBef>
              <a:spcAft>
                <a:spcPts val="38"/>
              </a:spcAft>
              <a:buFont typeface="Wingdings" panose="05000000000000000000" pitchFamily="2" charset="2"/>
              <a:buChar char="Ø"/>
              <a:defRPr/>
            </a:pPr>
            <a:r>
              <a:rPr lang="fr-FR" altLang="fr-FR" sz="2300" dirty="0">
                <a:latin typeface="Georgia" panose="02040502050405020303" pitchFamily="18" charset="0"/>
                <a:cs typeface="Times New Roman" panose="02020603050405020304" pitchFamily="18" charset="0"/>
              </a:rPr>
              <a:t>Ce produit vise à s'attaquer à l'obstacle relatif au manque d'indicateurs, de lignes de base, de lignes directrices, de protocoles et d'outils normalisés pour suivre les CDN, ainsi qu’au manque de capacités pour préparer des rapports de haute qualité sur le suivi des CDN.</a:t>
            </a:r>
            <a:endParaRPr lang="fr-CM" altLang="fr-FR" sz="2300" dirty="0">
              <a:latin typeface="Georgia" panose="02040502050405020303" pitchFamily="18" charset="0"/>
              <a:cs typeface="Times New Roman" panose="02020603050405020304" pitchFamily="18" charset="0"/>
            </a:endParaRPr>
          </a:p>
          <a:p>
            <a:pPr algn="just">
              <a:spcBef>
                <a:spcPct val="20000"/>
              </a:spcBef>
              <a:buFont typeface="Arial" panose="020B0604020202020204" pitchFamily="34" charset="0"/>
              <a:buChar char="•"/>
              <a:defRPr/>
            </a:pPr>
            <a:endParaRPr lang="fr-FR" altLang="fr-FR" sz="2300" dirty="0">
              <a:latin typeface="Georgia" panose="02040502050405020303" pitchFamily="18" charset="0"/>
            </a:endParaRPr>
          </a:p>
        </p:txBody>
      </p:sp>
    </p:spTree>
    <p:extLst>
      <p:ext uri="{BB962C8B-B14F-4D97-AF65-F5344CB8AC3E}">
        <p14:creationId xmlns:p14="http://schemas.microsoft.com/office/powerpoint/2010/main" val="117774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5CCD2-2163-6620-BB36-7B84A8BF3EA1}"/>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E86C9A4E-7A7D-A048-E38E-431F0AA03C61}"/>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C6497FBC-0BC5-1670-4751-B18E3B6B87E4}"/>
              </a:ext>
            </a:extLst>
          </p:cNvPr>
          <p:cNvSpPr txBox="1">
            <a:spLocks noChangeArrowheads="1"/>
          </p:cNvSpPr>
          <p:nvPr/>
        </p:nvSpPr>
        <p:spPr bwMode="auto">
          <a:xfrm>
            <a:off x="250825" y="960699"/>
            <a:ext cx="8642350" cy="56301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fr-FR" altLang="fr-FR" sz="2300" dirty="0">
                <a:latin typeface="Georgia" panose="02040502050405020303" pitchFamily="18" charset="0"/>
                <a:cs typeface="Times New Roman" panose="02020603050405020304" pitchFamily="18" charset="0"/>
              </a:rPr>
              <a:t>Cette activité comprendra le développement d'une application de suivi des activités liées au climat, qui sera utilisée par le gouvernement et les parties prenantes directement impliquées dans le suivi de la mise en œuvre de la CDN, permettant la saisie de données. Les fonctionnalités de l'application comprendront une base de données des projets CDN au Cameroun et une grille de suivi des activités CDN et liées au climat.</a:t>
            </a:r>
            <a:endParaRPr lang="fr-CM" altLang="fr-FR" sz="2300" dirty="0">
              <a:latin typeface="Georgia" panose="02040502050405020303" pitchFamily="18" charset="0"/>
              <a:cs typeface="Times New Roman" panose="02020603050405020304" pitchFamily="18" charset="0"/>
            </a:endParaRPr>
          </a:p>
          <a:p>
            <a:pPr algn="just">
              <a:buFont typeface="Wingdings" panose="05000000000000000000" pitchFamily="2" charset="2"/>
              <a:buChar char="Ø"/>
            </a:pPr>
            <a:r>
              <a:rPr lang="fr-FR" altLang="fr-FR" sz="2400" dirty="0">
                <a:latin typeface="Georgia" panose="02040502050405020303" pitchFamily="18" charset="0"/>
                <a:cs typeface="Times New Roman" panose="02020603050405020304" pitchFamily="18" charset="0"/>
              </a:rPr>
              <a:t>Une base de données des projets CDN au Cameroun sera ainsi constituée. La CDN du Cameroun est traduite en programmes et en idées de projets, qui donneront ensuite naissance à des projets bancables ; cette base de données permettra de hiérarchiser et de stocker les idées de projets en attente d'appel à soumission de projet.</a:t>
            </a:r>
          </a:p>
          <a:p>
            <a:pPr algn="just">
              <a:buFont typeface="Wingdings" panose="05000000000000000000" pitchFamily="2" charset="2"/>
              <a:buChar char="Ø"/>
            </a:pPr>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Taux e réalisation: 55%</a:t>
            </a:r>
            <a:endParaRPr lang="fr-CM" altLang="fr-FR" sz="24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endParaRPr>
          </a:p>
          <a:p>
            <a:pPr algn="just">
              <a:buFont typeface="Wingdings" panose="05000000000000000000" pitchFamily="2" charset="2"/>
              <a:buChar char="Ø"/>
            </a:pPr>
            <a:endParaRPr lang="fr-FR" altLang="fr-FR" sz="2300" dirty="0"/>
          </a:p>
        </p:txBody>
      </p:sp>
      <p:sp>
        <p:nvSpPr>
          <p:cNvPr id="5" name="Titre 2">
            <a:extLst>
              <a:ext uri="{FF2B5EF4-FFF2-40B4-BE49-F238E27FC236}">
                <a16:creationId xmlns:a16="http://schemas.microsoft.com/office/drawing/2014/main" id="{40D2512C-2ABD-957B-F15E-356DF7A503BB}"/>
              </a:ext>
            </a:extLst>
          </p:cNvPr>
          <p:cNvSpPr txBox="1">
            <a:spLocks noChangeArrowheads="1"/>
          </p:cNvSpPr>
          <p:nvPr/>
        </p:nvSpPr>
        <p:spPr bwMode="auto">
          <a:xfrm>
            <a:off x="474562" y="-1"/>
            <a:ext cx="8172450" cy="960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000" dirty="0">
                <a:solidFill>
                  <a:srgbClr val="C00000"/>
                </a:solidFill>
                <a:effectLst>
                  <a:outerShdw blurRad="38100" dist="38100" dir="2700000" algn="tl">
                    <a:srgbClr val="000000">
                      <a:alpha val="43137"/>
                    </a:srgbClr>
                  </a:outerShdw>
                </a:effectLst>
                <a:latin typeface="Georgia" panose="02040502050405020303" pitchFamily="18" charset="0"/>
              </a:rPr>
              <a:t>Produits 1.3: Appui technique, formation et outils fournis au pays pour suivre les CDN (atténuation et adaptation) ainsi que le soutien nécessaire reçu.</a:t>
            </a:r>
          </a:p>
        </p:txBody>
      </p:sp>
    </p:spTree>
    <p:extLst>
      <p:ext uri="{BB962C8B-B14F-4D97-AF65-F5344CB8AC3E}">
        <p14:creationId xmlns:p14="http://schemas.microsoft.com/office/powerpoint/2010/main" val="12663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0EE06-A841-942F-B486-FC42CF2AF0C1}"/>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5955106F-1E81-AABF-0C61-9F00CE7E657B}"/>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DD23A200-1201-7D7C-91B9-7AC61FC377DB}"/>
              </a:ext>
            </a:extLst>
          </p:cNvPr>
          <p:cNvSpPr txBox="1">
            <a:spLocks noChangeArrowheads="1"/>
          </p:cNvSpPr>
          <p:nvPr/>
        </p:nvSpPr>
        <p:spPr bwMode="auto">
          <a:xfrm>
            <a:off x="1066800" y="1524000"/>
            <a:ext cx="73152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fr-FR" altLang="fr-FR"/>
          </a:p>
          <a:p>
            <a:pPr marL="0" indent="0">
              <a:buFont typeface="Wingdings" panose="05000000000000000000" pitchFamily="2" charset="2"/>
              <a:buNone/>
            </a:pPr>
            <a:endParaRPr lang="fr-FR" altLang="fr-FR"/>
          </a:p>
        </p:txBody>
      </p:sp>
      <p:sp>
        <p:nvSpPr>
          <p:cNvPr id="5" name="Titre 2">
            <a:extLst>
              <a:ext uri="{FF2B5EF4-FFF2-40B4-BE49-F238E27FC236}">
                <a16:creationId xmlns:a16="http://schemas.microsoft.com/office/drawing/2014/main" id="{63B45093-9DEF-57B0-0DC9-314F744B599D}"/>
              </a:ext>
            </a:extLst>
          </p:cNvPr>
          <p:cNvSpPr txBox="1">
            <a:spLocks noChangeArrowheads="1"/>
          </p:cNvSpPr>
          <p:nvPr/>
        </p:nvSpPr>
        <p:spPr bwMode="auto">
          <a:xfrm>
            <a:off x="501492" y="0"/>
            <a:ext cx="8135938"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000">
                <a:solidFill>
                  <a:srgbClr val="C00000"/>
                </a:solidFill>
                <a:effectLst>
                  <a:outerShdw blurRad="38100" dist="38100" dir="2700000" algn="tl">
                    <a:srgbClr val="000000">
                      <a:alpha val="43137"/>
                    </a:srgbClr>
                  </a:outerShdw>
                </a:effectLst>
                <a:latin typeface="Georgia" panose="02040502050405020303" pitchFamily="18" charset="0"/>
              </a:rPr>
              <a:t>Produits 1.4: Appui technique formation et outils fournis au pays pour l’analyse climatique dans la prise  de  décisions</a:t>
            </a:r>
          </a:p>
        </p:txBody>
      </p:sp>
      <p:sp>
        <p:nvSpPr>
          <p:cNvPr id="6" name="Espace réservé du contenu 2">
            <a:extLst>
              <a:ext uri="{FF2B5EF4-FFF2-40B4-BE49-F238E27FC236}">
                <a16:creationId xmlns:a16="http://schemas.microsoft.com/office/drawing/2014/main" id="{55340CC4-6E93-9DF9-B93F-82D74B1AAEE3}"/>
              </a:ext>
            </a:extLst>
          </p:cNvPr>
          <p:cNvSpPr txBox="1">
            <a:spLocks noChangeArrowheads="1"/>
          </p:cNvSpPr>
          <p:nvPr/>
        </p:nvSpPr>
        <p:spPr bwMode="auto">
          <a:xfrm>
            <a:off x="0" y="573349"/>
            <a:ext cx="9036050" cy="5686425"/>
          </a:xfrm>
          <a:prstGeom prst="rect">
            <a:avLst/>
          </a:prstGeom>
          <a:noFill/>
          <a:ln>
            <a:noFill/>
          </a:ln>
        </p:spPr>
        <p:txBody>
          <a:bodyPr/>
          <a:lstStyle>
            <a:lvl1pPr marL="441325">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marL="784225" indent="-342900" algn="just">
              <a:lnSpc>
                <a:spcPct val="91000"/>
              </a:lnSpc>
              <a:spcBef>
                <a:spcPct val="20000"/>
              </a:spcBef>
              <a:spcAft>
                <a:spcPts val="38"/>
              </a:spcAft>
              <a:buFont typeface="Wingdings" panose="05000000000000000000" pitchFamily="2" charset="2"/>
              <a:buChar char="Ø"/>
              <a:defRPr/>
            </a:pPr>
            <a:r>
              <a:rPr lang="fr-FR" altLang="fr-FR" sz="2200" dirty="0">
                <a:latin typeface="Georgia" panose="02040502050405020303" pitchFamily="18" charset="0"/>
                <a:cs typeface="Times New Roman" panose="02020603050405020304" pitchFamily="18" charset="0"/>
              </a:rPr>
              <a:t>Le projet appliquera des modèles adéquats pour générer des projections d'émissions de GES ainsi que des scénarios d'adaptation et d'atténuation, en envisageant en particulier d'informer la mise à jour de la CDN du pays, des plans, stratégies d'atténuation et d'adaptation connexes, d'une manière qui soit proportionnée à la capacité du pays et en conforme aux objectifs nationaux de développement. </a:t>
            </a:r>
            <a:r>
              <a:rPr lang="fr-FR"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Par conséquent, le personnel du ministère, les autorités locales et les autres parties prenantes concernées seront formés sur la façon d'élaborer et de fournir des contributions aux projections/modèles/scénarii.</a:t>
            </a:r>
            <a:endParaRPr lang="fr-CM"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endParaRPr>
          </a:p>
          <a:p>
            <a:pPr marL="784225" indent="-342900" algn="just">
              <a:lnSpc>
                <a:spcPct val="91000"/>
              </a:lnSpc>
              <a:spcBef>
                <a:spcPct val="20000"/>
              </a:spcBef>
              <a:spcAft>
                <a:spcPts val="38"/>
              </a:spcAft>
              <a:buFont typeface="Wingdings" panose="05000000000000000000" pitchFamily="2" charset="2"/>
              <a:buChar char="Ø"/>
              <a:defRPr/>
            </a:pPr>
            <a:r>
              <a:rPr lang="fr-FR" altLang="fr-FR" sz="2200" dirty="0">
                <a:latin typeface="Georgia" panose="02040502050405020303" pitchFamily="18" charset="0"/>
                <a:cs typeface="Times New Roman" panose="02020603050405020304" pitchFamily="18" charset="0"/>
              </a:rPr>
              <a:t>Ce produit vise à surmonter l'obstacle  </a:t>
            </a:r>
            <a:r>
              <a:rPr lang="fr-FR"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 Manque ou insuffisance de mécanismes et de sensibilisation pour intégrer les données et les projections climatiques dans les processus de planification nationale ». </a:t>
            </a:r>
            <a:r>
              <a:rPr lang="fr-FR" altLang="fr-FR" sz="2200" dirty="0">
                <a:latin typeface="Georgia" panose="02040502050405020303" pitchFamily="18" charset="0"/>
                <a:cs typeface="Times New Roman" panose="02020603050405020304" pitchFamily="18" charset="0"/>
              </a:rPr>
              <a:t>De plus, il cherchera à réduire la dépendance à l'égard du soutien international pour les activités de transparence climatique, puisque l'intégration de l'analyse climatique dans les processus de planification et de budgétisation garantira la durabilité et l'appropriation nationale des investissements connexes.</a:t>
            </a:r>
          </a:p>
          <a:p>
            <a:pPr marL="784225" indent="-342900" algn="just">
              <a:lnSpc>
                <a:spcPct val="91000"/>
              </a:lnSpc>
              <a:spcBef>
                <a:spcPct val="20000"/>
              </a:spcBef>
              <a:spcAft>
                <a:spcPts val="38"/>
              </a:spcAft>
              <a:buFont typeface="Wingdings" panose="05000000000000000000" pitchFamily="2" charset="2"/>
              <a:buChar char="Ø"/>
              <a:defRPr/>
            </a:pPr>
            <a:r>
              <a:rPr lang="fr-FR"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Taux de réalisation: 25%</a:t>
            </a:r>
            <a:endParaRPr lang="fr-CM" altLang="fr-FR" sz="2200" dirty="0">
              <a:solidFill>
                <a:srgbClr val="C0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endParaRPr>
          </a:p>
          <a:p>
            <a:pPr>
              <a:lnSpc>
                <a:spcPct val="80000"/>
              </a:lnSpc>
              <a:spcBef>
                <a:spcPct val="20000"/>
              </a:spcBef>
              <a:defRPr/>
            </a:pPr>
            <a:endParaRPr lang="fr-FR" altLang="fr-FR" sz="2200" dirty="0">
              <a:latin typeface="Georgia" panose="02040502050405020303" pitchFamily="18" charset="0"/>
            </a:endParaRPr>
          </a:p>
        </p:txBody>
      </p:sp>
    </p:spTree>
    <p:extLst>
      <p:ext uri="{BB962C8B-B14F-4D97-AF65-F5344CB8AC3E}">
        <p14:creationId xmlns:p14="http://schemas.microsoft.com/office/powerpoint/2010/main" val="143600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26EC0-9C6D-6A21-4B54-F30EBA06E3C7}"/>
              </a:ext>
            </a:extLst>
          </p:cNvPr>
          <p:cNvSpPr>
            <a:spLocks noGrp="1"/>
          </p:cNvSpPr>
          <p:nvPr>
            <p:ph type="title"/>
          </p:nvPr>
        </p:nvSpPr>
        <p:spPr>
          <a:xfrm>
            <a:off x="457200" y="138896"/>
            <a:ext cx="8229600" cy="451413"/>
          </a:xfrm>
        </p:spPr>
        <p:txBody>
          <a:bodyPr>
            <a:noAutofit/>
          </a:bodyPr>
          <a:lstStyle/>
          <a:p>
            <a:r>
              <a:rPr lang="fr-FR" sz="2800" dirty="0">
                <a:solidFill>
                  <a:srgbClr val="C00000"/>
                </a:solidFill>
                <a:effectLst>
                  <a:outerShdw blurRad="38100" dist="38100" dir="2700000" algn="tl">
                    <a:srgbClr val="000000">
                      <a:alpha val="43137"/>
                    </a:srgbClr>
                  </a:outerShdw>
                </a:effectLst>
                <a:latin typeface="Georgia" panose="02040502050405020303" pitchFamily="18" charset="0"/>
              </a:rPr>
              <a:t>3- Résultats clés atteints</a:t>
            </a:r>
          </a:p>
        </p:txBody>
      </p:sp>
      <p:graphicFrame>
        <p:nvGraphicFramePr>
          <p:cNvPr id="4" name="Objet 26">
            <a:extLst>
              <a:ext uri="{FF2B5EF4-FFF2-40B4-BE49-F238E27FC236}">
                <a16:creationId xmlns:a16="http://schemas.microsoft.com/office/drawing/2014/main" id="{CD433150-3966-2E91-E477-7E11523B94A4}"/>
              </a:ext>
            </a:extLst>
          </p:cNvPr>
          <p:cNvGraphicFramePr>
            <a:graphicFrameLocks noGrp="1" noChangeAspect="1"/>
          </p:cNvGraphicFramePr>
          <p:nvPr>
            <p:ph idx="1"/>
            <p:extLst>
              <p:ext uri="{D42A27DB-BD31-4B8C-83A1-F6EECF244321}">
                <p14:modId xmlns:p14="http://schemas.microsoft.com/office/powerpoint/2010/main" val="2149681913"/>
              </p:ext>
            </p:extLst>
          </p:nvPr>
        </p:nvGraphicFramePr>
        <p:xfrm>
          <a:off x="289366" y="729206"/>
          <a:ext cx="8854634" cy="5989898"/>
        </p:xfrm>
        <a:graphic>
          <a:graphicData uri="http://schemas.openxmlformats.org/presentationml/2006/ole">
            <mc:AlternateContent xmlns:mc="http://schemas.openxmlformats.org/markup-compatibility/2006">
              <mc:Choice xmlns:v="urn:schemas-microsoft-com:vml" Requires="v">
                <p:oleObj name="Document" r:id="rId2" imgW="8196362" imgH="5929084" progId="Word.Document.12">
                  <p:embed/>
                </p:oleObj>
              </mc:Choice>
              <mc:Fallback>
                <p:oleObj name="Document" r:id="rId2" imgW="8196362" imgH="5929084" progId="Word.Document.12">
                  <p:embed/>
                  <p:pic>
                    <p:nvPicPr>
                      <p:cNvPr id="36866" name="Objet 26">
                        <a:extLst>
                          <a:ext uri="{FF2B5EF4-FFF2-40B4-BE49-F238E27FC236}">
                            <a16:creationId xmlns:a16="http://schemas.microsoft.com/office/drawing/2014/main" id="{9E3857B5-5314-1059-9D5C-FE50F7DCBF28}"/>
                          </a:ext>
                        </a:extLst>
                      </p:cNvPr>
                      <p:cNvPicPr>
                        <a:picLocks noChangeAspect="1" noChangeArrowheads="1"/>
                      </p:cNvPicPr>
                      <p:nvPr/>
                    </p:nvPicPr>
                    <p:blipFill>
                      <a:blip r:embed="rId3"/>
                      <a:srcRect/>
                      <a:stretch>
                        <a:fillRect/>
                      </a:stretch>
                    </p:blipFill>
                    <p:spPr bwMode="auto">
                      <a:xfrm>
                        <a:off x="289366" y="729206"/>
                        <a:ext cx="8854634" cy="598989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6048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4DB7F-8E94-3C21-50A6-8D26DF96BC43}"/>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B5E6E5FC-5FF9-B78A-9A6C-1D32C7042678}"/>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D7B5748B-D19F-382D-90D4-80DBB3E53D39}"/>
              </a:ext>
            </a:extLst>
          </p:cNvPr>
          <p:cNvSpPr txBox="1">
            <a:spLocks noChangeArrowheads="1"/>
          </p:cNvSpPr>
          <p:nvPr/>
        </p:nvSpPr>
        <p:spPr bwMode="auto">
          <a:xfrm>
            <a:off x="179388" y="836613"/>
            <a:ext cx="8856662" cy="5487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fr-FR" altLang="fr-FR" sz="2400">
                <a:latin typeface="Georgia" panose="02040502050405020303" pitchFamily="18" charset="0"/>
                <a:cs typeface="Times New Roman" panose="02020603050405020304" pitchFamily="18" charset="0"/>
              </a:rPr>
              <a:t>L'Accord de Paris a demandé au FEM de soutenir la mise en place et le fonctionnement de l'Initiative de renforcement des capacités pour la transparence (CBIT) afin d'aider les pays en développement à répondre aux exigences de transparence renforcées de l'accord avant et après 2020. </a:t>
            </a:r>
          </a:p>
          <a:p>
            <a:pPr algn="just">
              <a:buFont typeface="Wingdings" panose="05000000000000000000" pitchFamily="2" charset="2"/>
              <a:buChar char="Ø"/>
            </a:pPr>
            <a:endParaRPr lang="fr-FR" altLang="fr-FR" sz="2400">
              <a:latin typeface="Georgia" panose="02040502050405020303" pitchFamily="18" charset="0"/>
              <a:cs typeface="Times New Roman" panose="02020603050405020304" pitchFamily="18" charset="0"/>
            </a:endParaRPr>
          </a:p>
          <a:p>
            <a:pPr algn="just">
              <a:buFont typeface="Wingdings" panose="05000000000000000000" pitchFamily="2" charset="2"/>
              <a:buChar char="Ø"/>
            </a:pPr>
            <a:r>
              <a:rPr lang="fr-FR" altLang="fr-FR" sz="2400">
                <a:latin typeface="Georgia" panose="02040502050405020303" pitchFamily="18" charset="0"/>
                <a:cs typeface="Times New Roman" panose="02020603050405020304" pitchFamily="18" charset="0"/>
              </a:rPr>
              <a:t>L'objectif du CBIT est de permettre aux pays d'établir ou de renforcer leur capacité interne à suivre les progrès des engagements nationaux pris dans le cadre de l'Accord de Paris, et également de produire des rapports plus complets et précis sur leur mise en œuvre à moyen et long terme. </a:t>
            </a:r>
            <a:endParaRPr lang="fr-FR" altLang="fr-FR" sz="2400">
              <a:latin typeface="Georgia" panose="02040502050405020303" pitchFamily="18" charset="0"/>
            </a:endParaRPr>
          </a:p>
        </p:txBody>
      </p:sp>
      <p:sp>
        <p:nvSpPr>
          <p:cNvPr id="5" name="Titre 2">
            <a:extLst>
              <a:ext uri="{FF2B5EF4-FFF2-40B4-BE49-F238E27FC236}">
                <a16:creationId xmlns:a16="http://schemas.microsoft.com/office/drawing/2014/main" id="{2EEABBBA-DC7F-AA98-2D8D-99621B2B4426}"/>
              </a:ext>
            </a:extLst>
          </p:cNvPr>
          <p:cNvSpPr txBox="1">
            <a:spLocks noChangeArrowheads="1"/>
          </p:cNvSpPr>
          <p:nvPr/>
        </p:nvSpPr>
        <p:spPr bwMode="auto">
          <a:xfrm>
            <a:off x="572488"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1- Contexte et rappels sur le processus CBIT Cameroun</a:t>
            </a:r>
          </a:p>
        </p:txBody>
      </p:sp>
    </p:spTree>
    <p:extLst>
      <p:ext uri="{BB962C8B-B14F-4D97-AF65-F5344CB8AC3E}">
        <p14:creationId xmlns:p14="http://schemas.microsoft.com/office/powerpoint/2010/main" val="290176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62C37F-2CCB-2AA8-2B84-25DE758C864A}"/>
              </a:ext>
            </a:extLst>
          </p:cNvPr>
          <p:cNvSpPr>
            <a:spLocks noGrp="1"/>
          </p:cNvSpPr>
          <p:nvPr>
            <p:ph idx="1"/>
          </p:nvPr>
        </p:nvSpPr>
        <p:spPr/>
        <p:txBody>
          <a:bodyPr/>
          <a:lstStyle/>
          <a:p>
            <a:pPr marL="0" indent="0">
              <a:buNone/>
            </a:pPr>
            <a:endParaRPr lang="fr-FR" dirty="0"/>
          </a:p>
          <a:p>
            <a:pPr marL="0" indent="0">
              <a:buNone/>
            </a:pPr>
            <a:endParaRPr lang="fr-FR" dirty="0"/>
          </a:p>
        </p:txBody>
      </p:sp>
      <p:graphicFrame>
        <p:nvGraphicFramePr>
          <p:cNvPr id="4" name="Objet 5">
            <a:extLst>
              <a:ext uri="{FF2B5EF4-FFF2-40B4-BE49-F238E27FC236}">
                <a16:creationId xmlns:a16="http://schemas.microsoft.com/office/drawing/2014/main" id="{FFA9D639-A046-4F0D-3888-877B75302A52}"/>
              </a:ext>
            </a:extLst>
          </p:cNvPr>
          <p:cNvGraphicFramePr>
            <a:graphicFrameLocks noChangeAspect="1"/>
          </p:cNvGraphicFramePr>
          <p:nvPr>
            <p:extLst>
              <p:ext uri="{D42A27DB-BD31-4B8C-83A1-F6EECF244321}">
                <p14:modId xmlns:p14="http://schemas.microsoft.com/office/powerpoint/2010/main" val="3417330270"/>
              </p:ext>
            </p:extLst>
          </p:nvPr>
        </p:nvGraphicFramePr>
        <p:xfrm>
          <a:off x="110824" y="397400"/>
          <a:ext cx="9033176" cy="6553200"/>
        </p:xfrm>
        <a:graphic>
          <a:graphicData uri="http://schemas.openxmlformats.org/presentationml/2006/ole">
            <mc:AlternateContent xmlns:mc="http://schemas.openxmlformats.org/markup-compatibility/2006">
              <mc:Choice xmlns:v="urn:schemas-microsoft-com:vml" Requires="v">
                <p:oleObj name="Document" r:id="rId2" imgW="8215409" imgH="5929084" progId="Word.Document.12">
                  <p:embed/>
                </p:oleObj>
              </mc:Choice>
              <mc:Fallback>
                <p:oleObj name="Document" r:id="rId2" imgW="8215409" imgH="5929084" progId="Word.Document.12">
                  <p:embed/>
                  <p:pic>
                    <p:nvPicPr>
                      <p:cNvPr id="37890" name="Objet 5">
                        <a:extLst>
                          <a:ext uri="{FF2B5EF4-FFF2-40B4-BE49-F238E27FC236}">
                            <a16:creationId xmlns:a16="http://schemas.microsoft.com/office/drawing/2014/main" id="{ADDFFF3A-33F7-E1B1-1D37-8AD2A6472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24" y="397400"/>
                        <a:ext cx="9033176" cy="6553200"/>
                      </a:xfrm>
                      <a:prstGeom prst="rect">
                        <a:avLst/>
                      </a:prstGeom>
                      <a:noFill/>
                      <a:ln>
                        <a:noFill/>
                      </a:ln>
                    </p:spPr>
                  </p:pic>
                </p:oleObj>
              </mc:Fallback>
            </mc:AlternateContent>
          </a:graphicData>
        </a:graphic>
      </p:graphicFrame>
      <p:sp>
        <p:nvSpPr>
          <p:cNvPr id="5" name="Titre 1">
            <a:extLst>
              <a:ext uri="{FF2B5EF4-FFF2-40B4-BE49-F238E27FC236}">
                <a16:creationId xmlns:a16="http://schemas.microsoft.com/office/drawing/2014/main" id="{A8293959-6836-9EC4-98C3-A93F38050418}"/>
              </a:ext>
            </a:extLst>
          </p:cNvPr>
          <p:cNvSpPr>
            <a:spLocks noGrp="1"/>
          </p:cNvSpPr>
          <p:nvPr>
            <p:ph type="title"/>
          </p:nvPr>
        </p:nvSpPr>
        <p:spPr>
          <a:xfrm>
            <a:off x="457200" y="-23154"/>
            <a:ext cx="8229600" cy="451413"/>
          </a:xfrm>
        </p:spPr>
        <p:txBody>
          <a:bodyPr>
            <a:noAutofit/>
          </a:bodyPr>
          <a:lstStyle/>
          <a:p>
            <a:r>
              <a:rPr lang="fr-FR" sz="2800" dirty="0">
                <a:solidFill>
                  <a:srgbClr val="C00000"/>
                </a:solidFill>
                <a:effectLst>
                  <a:outerShdw blurRad="38100" dist="38100" dir="2700000" algn="tl">
                    <a:srgbClr val="000000">
                      <a:alpha val="43137"/>
                    </a:srgbClr>
                  </a:outerShdw>
                </a:effectLst>
                <a:latin typeface="Georgia" panose="02040502050405020303" pitchFamily="18" charset="0"/>
              </a:rPr>
              <a:t>3- Résultats clés atteints</a:t>
            </a:r>
          </a:p>
        </p:txBody>
      </p:sp>
    </p:spTree>
    <p:extLst>
      <p:ext uri="{BB962C8B-B14F-4D97-AF65-F5344CB8AC3E}">
        <p14:creationId xmlns:p14="http://schemas.microsoft.com/office/powerpoint/2010/main" val="360188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0085DC-1A8C-0D23-9895-F9F2CF95E72F}"/>
              </a:ext>
            </a:extLst>
          </p:cNvPr>
          <p:cNvSpPr>
            <a:spLocks noGrp="1"/>
          </p:cNvSpPr>
          <p:nvPr>
            <p:ph idx="1"/>
          </p:nvPr>
        </p:nvSpPr>
        <p:spPr>
          <a:xfrm>
            <a:off x="457200" y="1785397"/>
            <a:ext cx="8229600" cy="4525963"/>
          </a:xfrm>
        </p:spPr>
        <p:txBody>
          <a:bodyPr/>
          <a:lstStyle/>
          <a:p>
            <a:pPr marL="0" indent="0">
              <a:buNone/>
            </a:pPr>
            <a:endParaRPr lang="fr-FR" dirty="0"/>
          </a:p>
          <a:p>
            <a:pPr marL="0" indent="0">
              <a:buNone/>
            </a:pPr>
            <a:endParaRPr lang="fr-FR" dirty="0"/>
          </a:p>
        </p:txBody>
      </p:sp>
      <p:graphicFrame>
        <p:nvGraphicFramePr>
          <p:cNvPr id="4" name="Objet 4">
            <a:extLst>
              <a:ext uri="{FF2B5EF4-FFF2-40B4-BE49-F238E27FC236}">
                <a16:creationId xmlns:a16="http://schemas.microsoft.com/office/drawing/2014/main" id="{0DF65FBB-6A45-AD65-5848-F82365F9E70B}"/>
              </a:ext>
            </a:extLst>
          </p:cNvPr>
          <p:cNvGraphicFramePr>
            <a:graphicFrameLocks noChangeAspect="1"/>
          </p:cNvGraphicFramePr>
          <p:nvPr>
            <p:extLst>
              <p:ext uri="{D42A27DB-BD31-4B8C-83A1-F6EECF244321}">
                <p14:modId xmlns:p14="http://schemas.microsoft.com/office/powerpoint/2010/main" val="504727796"/>
              </p:ext>
            </p:extLst>
          </p:nvPr>
        </p:nvGraphicFramePr>
        <p:xfrm>
          <a:off x="334963" y="497857"/>
          <a:ext cx="8670141" cy="6626225"/>
        </p:xfrm>
        <a:graphic>
          <a:graphicData uri="http://schemas.openxmlformats.org/presentationml/2006/ole">
            <mc:AlternateContent xmlns:mc="http://schemas.openxmlformats.org/markup-compatibility/2006">
              <mc:Choice xmlns:v="urn:schemas-microsoft-com:vml" Requires="v">
                <p:oleObj name="Document" r:id="rId2" imgW="8196362" imgH="4962690" progId="Word.Document.12">
                  <p:embed/>
                </p:oleObj>
              </mc:Choice>
              <mc:Fallback>
                <p:oleObj name="Document" r:id="rId2" imgW="8196362" imgH="4962690" progId="Word.Document.12">
                  <p:embed/>
                  <p:pic>
                    <p:nvPicPr>
                      <p:cNvPr id="38914" name="Objet 4">
                        <a:extLst>
                          <a:ext uri="{FF2B5EF4-FFF2-40B4-BE49-F238E27FC236}">
                            <a16:creationId xmlns:a16="http://schemas.microsoft.com/office/drawing/2014/main" id="{B87B30E2-8FD1-9D5E-E77E-C5B2499DA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97857"/>
                        <a:ext cx="8670141" cy="6626225"/>
                      </a:xfrm>
                      <a:prstGeom prst="rect">
                        <a:avLst/>
                      </a:prstGeom>
                      <a:noFill/>
                      <a:ln>
                        <a:noFill/>
                      </a:ln>
                    </p:spPr>
                  </p:pic>
                </p:oleObj>
              </mc:Fallback>
            </mc:AlternateContent>
          </a:graphicData>
        </a:graphic>
      </p:graphicFrame>
      <p:sp>
        <p:nvSpPr>
          <p:cNvPr id="5" name="Titre 1">
            <a:extLst>
              <a:ext uri="{FF2B5EF4-FFF2-40B4-BE49-F238E27FC236}">
                <a16:creationId xmlns:a16="http://schemas.microsoft.com/office/drawing/2014/main" id="{3563CC1E-E20F-4DBD-52BD-84AB0A1A38F3}"/>
              </a:ext>
            </a:extLst>
          </p:cNvPr>
          <p:cNvSpPr>
            <a:spLocks noGrp="1"/>
          </p:cNvSpPr>
          <p:nvPr>
            <p:ph type="title"/>
          </p:nvPr>
        </p:nvSpPr>
        <p:spPr>
          <a:xfrm>
            <a:off x="457200" y="81021"/>
            <a:ext cx="8229600" cy="451413"/>
          </a:xfrm>
        </p:spPr>
        <p:txBody>
          <a:bodyPr>
            <a:noAutofit/>
          </a:bodyPr>
          <a:lstStyle/>
          <a:p>
            <a:r>
              <a:rPr lang="fr-FR" sz="2800" dirty="0">
                <a:solidFill>
                  <a:srgbClr val="C00000"/>
                </a:solidFill>
                <a:effectLst>
                  <a:outerShdw blurRad="38100" dist="38100" dir="2700000" algn="tl">
                    <a:srgbClr val="000000">
                      <a:alpha val="43137"/>
                    </a:srgbClr>
                  </a:outerShdw>
                </a:effectLst>
                <a:latin typeface="Georgia" panose="02040502050405020303" pitchFamily="18" charset="0"/>
              </a:rPr>
              <a:t>3- Résultats clés atteints</a:t>
            </a:r>
          </a:p>
        </p:txBody>
      </p:sp>
    </p:spTree>
    <p:extLst>
      <p:ext uri="{BB962C8B-B14F-4D97-AF65-F5344CB8AC3E}">
        <p14:creationId xmlns:p14="http://schemas.microsoft.com/office/powerpoint/2010/main" val="133790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784775-A8D3-E7D8-88CC-46BC7F39578B}"/>
              </a:ext>
            </a:extLst>
          </p:cNvPr>
          <p:cNvSpPr>
            <a:spLocks noGrp="1"/>
          </p:cNvSpPr>
          <p:nvPr>
            <p:ph idx="1"/>
          </p:nvPr>
        </p:nvSpPr>
        <p:spPr/>
        <p:txBody>
          <a:bodyPr/>
          <a:lstStyle/>
          <a:p>
            <a:pPr marL="0" indent="0">
              <a:buNone/>
            </a:pPr>
            <a:endParaRPr lang="fr-FR" dirty="0"/>
          </a:p>
          <a:p>
            <a:pPr marL="0" indent="0">
              <a:buNone/>
            </a:pPr>
            <a:endParaRPr lang="fr-FR" dirty="0"/>
          </a:p>
        </p:txBody>
      </p:sp>
      <p:graphicFrame>
        <p:nvGraphicFramePr>
          <p:cNvPr id="4" name="Objet 4">
            <a:extLst>
              <a:ext uri="{FF2B5EF4-FFF2-40B4-BE49-F238E27FC236}">
                <a16:creationId xmlns:a16="http://schemas.microsoft.com/office/drawing/2014/main" id="{E094F15F-F330-CDB4-C952-C5C019061021}"/>
              </a:ext>
            </a:extLst>
          </p:cNvPr>
          <p:cNvGraphicFramePr>
            <a:graphicFrameLocks noChangeAspect="1"/>
          </p:cNvGraphicFramePr>
          <p:nvPr>
            <p:extLst>
              <p:ext uri="{D42A27DB-BD31-4B8C-83A1-F6EECF244321}">
                <p14:modId xmlns:p14="http://schemas.microsoft.com/office/powerpoint/2010/main" val="1052424160"/>
              </p:ext>
            </p:extLst>
          </p:nvPr>
        </p:nvGraphicFramePr>
        <p:xfrm>
          <a:off x="120650" y="526971"/>
          <a:ext cx="8861304" cy="6660909"/>
        </p:xfrm>
        <a:graphic>
          <a:graphicData uri="http://schemas.openxmlformats.org/presentationml/2006/ole">
            <mc:AlternateContent xmlns:mc="http://schemas.openxmlformats.org/markup-compatibility/2006">
              <mc:Choice xmlns:v="urn:schemas-microsoft-com:vml" Requires="v">
                <p:oleObj name="Document" r:id="rId2" imgW="8196362" imgH="4991061" progId="Word.Document.12">
                  <p:embed/>
                </p:oleObj>
              </mc:Choice>
              <mc:Fallback>
                <p:oleObj name="Document" r:id="rId2" imgW="8196362" imgH="4991061" progId="Word.Document.12">
                  <p:embed/>
                  <p:pic>
                    <p:nvPicPr>
                      <p:cNvPr id="39938" name="Objet 4">
                        <a:extLst>
                          <a:ext uri="{FF2B5EF4-FFF2-40B4-BE49-F238E27FC236}">
                            <a16:creationId xmlns:a16="http://schemas.microsoft.com/office/drawing/2014/main" id="{4EE17E5B-0023-7352-B169-68082DB68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526971"/>
                        <a:ext cx="8861304" cy="6660909"/>
                      </a:xfrm>
                      <a:prstGeom prst="rect">
                        <a:avLst/>
                      </a:prstGeom>
                      <a:noFill/>
                      <a:ln>
                        <a:noFill/>
                      </a:ln>
                    </p:spPr>
                  </p:pic>
                </p:oleObj>
              </mc:Fallback>
            </mc:AlternateContent>
          </a:graphicData>
        </a:graphic>
      </p:graphicFrame>
      <p:sp>
        <p:nvSpPr>
          <p:cNvPr id="5" name="Titre 1">
            <a:extLst>
              <a:ext uri="{FF2B5EF4-FFF2-40B4-BE49-F238E27FC236}">
                <a16:creationId xmlns:a16="http://schemas.microsoft.com/office/drawing/2014/main" id="{2A280D6B-E594-D8BE-BCC1-915FB28D2785}"/>
              </a:ext>
            </a:extLst>
          </p:cNvPr>
          <p:cNvSpPr>
            <a:spLocks noGrp="1"/>
          </p:cNvSpPr>
          <p:nvPr>
            <p:ph type="title"/>
          </p:nvPr>
        </p:nvSpPr>
        <p:spPr>
          <a:xfrm>
            <a:off x="457200" y="69446"/>
            <a:ext cx="8229600" cy="451413"/>
          </a:xfrm>
        </p:spPr>
        <p:txBody>
          <a:bodyPr>
            <a:noAutofit/>
          </a:bodyPr>
          <a:lstStyle/>
          <a:p>
            <a:r>
              <a:rPr lang="fr-FR" sz="2800" dirty="0">
                <a:solidFill>
                  <a:srgbClr val="C00000"/>
                </a:solidFill>
                <a:effectLst>
                  <a:outerShdw blurRad="38100" dist="38100" dir="2700000" algn="tl">
                    <a:srgbClr val="000000">
                      <a:alpha val="43137"/>
                    </a:srgbClr>
                  </a:outerShdw>
                </a:effectLst>
                <a:latin typeface="Georgia" panose="02040502050405020303" pitchFamily="18" charset="0"/>
              </a:rPr>
              <a:t>3- Résultats clés atteints</a:t>
            </a:r>
          </a:p>
        </p:txBody>
      </p:sp>
    </p:spTree>
    <p:extLst>
      <p:ext uri="{BB962C8B-B14F-4D97-AF65-F5344CB8AC3E}">
        <p14:creationId xmlns:p14="http://schemas.microsoft.com/office/powerpoint/2010/main" val="2518616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intérieur, habits, personne, réunion&#10;&#10;Le contenu généré par l’IA peut être incorrect.">
            <a:extLst>
              <a:ext uri="{FF2B5EF4-FFF2-40B4-BE49-F238E27FC236}">
                <a16:creationId xmlns:a16="http://schemas.microsoft.com/office/drawing/2014/main" id="{0BBBEA7F-2E4F-F14C-7D83-A723415B8C0F}"/>
              </a:ext>
            </a:extLst>
          </p:cNvPr>
          <p:cNvPicPr>
            <a:picLocks noGrp="1" noChangeAspect="1"/>
          </p:cNvPicPr>
          <p:nvPr>
            <p:ph idx="1"/>
          </p:nvPr>
        </p:nvPicPr>
        <p:blipFill>
          <a:blip r:embed="rId2"/>
          <a:stretch>
            <a:fillRect/>
          </a:stretch>
        </p:blipFill>
        <p:spPr>
          <a:xfrm>
            <a:off x="1554691" y="1600200"/>
            <a:ext cx="6034617" cy="4525963"/>
          </a:xfrm>
        </p:spPr>
      </p:pic>
      <p:sp>
        <p:nvSpPr>
          <p:cNvPr id="6" name="Titre 1">
            <a:extLst>
              <a:ext uri="{FF2B5EF4-FFF2-40B4-BE49-F238E27FC236}">
                <a16:creationId xmlns:a16="http://schemas.microsoft.com/office/drawing/2014/main" id="{98C58AE9-16BC-E24B-9E54-A9C1B174A575}"/>
              </a:ext>
            </a:extLst>
          </p:cNvPr>
          <p:cNvSpPr>
            <a:spLocks noGrp="1"/>
          </p:cNvSpPr>
          <p:nvPr>
            <p:ph type="title"/>
          </p:nvPr>
        </p:nvSpPr>
        <p:spPr>
          <a:xfrm>
            <a:off x="457200" y="150472"/>
            <a:ext cx="8229600" cy="581366"/>
          </a:xfrm>
        </p:spPr>
        <p:txBody>
          <a:bodyPr>
            <a:normAutofit/>
          </a:bodyPr>
          <a:lstStyle/>
          <a:p>
            <a:r>
              <a:rPr lang="fr-FR" sz="2400" dirty="0">
                <a:solidFill>
                  <a:srgbClr val="C00000"/>
                </a:solidFill>
                <a:effectLst>
                  <a:outerShdw blurRad="38100" dist="38100" dir="2700000" algn="tl">
                    <a:srgbClr val="000000">
                      <a:alpha val="43137"/>
                    </a:srgbClr>
                  </a:outerShdw>
                </a:effectLst>
                <a:latin typeface="Georgia" panose="02040502050405020303" pitchFamily="18" charset="0"/>
              </a:rPr>
              <a:t>4- Quelques illustrations des formations</a:t>
            </a:r>
          </a:p>
        </p:txBody>
      </p:sp>
    </p:spTree>
    <p:extLst>
      <p:ext uri="{BB962C8B-B14F-4D97-AF65-F5344CB8AC3E}">
        <p14:creationId xmlns:p14="http://schemas.microsoft.com/office/powerpoint/2010/main" val="186783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1439C-E026-69F0-636B-09DC272548A4}"/>
              </a:ext>
            </a:extLst>
          </p:cNvPr>
          <p:cNvSpPr>
            <a:spLocks noGrp="1"/>
          </p:cNvSpPr>
          <p:nvPr>
            <p:ph type="title"/>
          </p:nvPr>
        </p:nvSpPr>
        <p:spPr>
          <a:xfrm>
            <a:off x="457200" y="150472"/>
            <a:ext cx="8229600" cy="581366"/>
          </a:xfrm>
        </p:spPr>
        <p:txBody>
          <a:bodyPr>
            <a:normAutofit/>
          </a:bodyPr>
          <a:lstStyle/>
          <a:p>
            <a:r>
              <a:rPr lang="fr-FR" sz="2400" dirty="0">
                <a:solidFill>
                  <a:srgbClr val="C00000"/>
                </a:solidFill>
                <a:effectLst>
                  <a:outerShdw blurRad="38100" dist="38100" dir="2700000" algn="tl">
                    <a:srgbClr val="000000">
                      <a:alpha val="43137"/>
                    </a:srgbClr>
                  </a:outerShdw>
                </a:effectLst>
                <a:latin typeface="Georgia" panose="02040502050405020303" pitchFamily="18" charset="0"/>
              </a:rPr>
              <a:t>4- Quelques illustrations des formations</a:t>
            </a:r>
          </a:p>
        </p:txBody>
      </p:sp>
      <p:pic>
        <p:nvPicPr>
          <p:cNvPr id="5" name="Espace réservé du contenu 4" descr="Une image contenant habits, personne, homme, femme&#10;&#10;Le contenu généré par l’IA peut être incorrect.">
            <a:extLst>
              <a:ext uri="{FF2B5EF4-FFF2-40B4-BE49-F238E27FC236}">
                <a16:creationId xmlns:a16="http://schemas.microsoft.com/office/drawing/2014/main" id="{9530ECDB-ED9D-C17A-61F6-BA9B16DD6963}"/>
              </a:ext>
            </a:extLst>
          </p:cNvPr>
          <p:cNvPicPr>
            <a:picLocks noGrp="1" noChangeAspect="1"/>
          </p:cNvPicPr>
          <p:nvPr>
            <p:ph idx="1"/>
          </p:nvPr>
        </p:nvPicPr>
        <p:blipFill>
          <a:blip r:embed="rId2"/>
          <a:stretch>
            <a:fillRect/>
          </a:stretch>
        </p:blipFill>
        <p:spPr>
          <a:xfrm>
            <a:off x="457200" y="757881"/>
            <a:ext cx="4878729" cy="3027041"/>
          </a:xfrm>
        </p:spPr>
      </p:pic>
      <p:pic>
        <p:nvPicPr>
          <p:cNvPr id="7" name="Image 6" descr="Une image contenant personne, habits, intérieur, homme&#10;&#10;Le contenu généré par l’IA peut être incorrect.">
            <a:extLst>
              <a:ext uri="{FF2B5EF4-FFF2-40B4-BE49-F238E27FC236}">
                <a16:creationId xmlns:a16="http://schemas.microsoft.com/office/drawing/2014/main" id="{379C0817-3EBB-54EB-0101-82A1776E5891}"/>
              </a:ext>
            </a:extLst>
          </p:cNvPr>
          <p:cNvPicPr>
            <a:picLocks noChangeAspect="1"/>
          </p:cNvPicPr>
          <p:nvPr/>
        </p:nvPicPr>
        <p:blipFill>
          <a:blip r:embed="rId3"/>
          <a:stretch>
            <a:fillRect/>
          </a:stretch>
        </p:blipFill>
        <p:spPr>
          <a:xfrm>
            <a:off x="3217761" y="3680486"/>
            <a:ext cx="5185458" cy="3027042"/>
          </a:xfrm>
          <a:prstGeom prst="rect">
            <a:avLst/>
          </a:prstGeom>
        </p:spPr>
      </p:pic>
    </p:spTree>
    <p:extLst>
      <p:ext uri="{BB962C8B-B14F-4D97-AF65-F5344CB8AC3E}">
        <p14:creationId xmlns:p14="http://schemas.microsoft.com/office/powerpoint/2010/main" val="207625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habits, plein air, personne, ciel&#10;&#10;Le contenu généré par l’IA peut être incorrect.">
            <a:extLst>
              <a:ext uri="{FF2B5EF4-FFF2-40B4-BE49-F238E27FC236}">
                <a16:creationId xmlns:a16="http://schemas.microsoft.com/office/drawing/2014/main" id="{E8B69F8F-F4C4-2C60-E289-69A8F2FD7D24}"/>
              </a:ext>
            </a:extLst>
          </p:cNvPr>
          <p:cNvPicPr>
            <a:picLocks noGrp="1" noChangeAspect="1"/>
          </p:cNvPicPr>
          <p:nvPr>
            <p:ph idx="1"/>
          </p:nvPr>
        </p:nvPicPr>
        <p:blipFill>
          <a:blip r:embed="rId2"/>
          <a:stretch>
            <a:fillRect/>
          </a:stretch>
        </p:blipFill>
        <p:spPr>
          <a:xfrm>
            <a:off x="293051" y="432474"/>
            <a:ext cx="5193350" cy="3515811"/>
          </a:xfrm>
        </p:spPr>
      </p:pic>
      <p:pic>
        <p:nvPicPr>
          <p:cNvPr id="7" name="Image 6" descr="Une image contenant habits, personne, intérieur, bouteille&#10;&#10;Le contenu généré par l’IA peut être incorrect.">
            <a:extLst>
              <a:ext uri="{FF2B5EF4-FFF2-40B4-BE49-F238E27FC236}">
                <a16:creationId xmlns:a16="http://schemas.microsoft.com/office/drawing/2014/main" id="{DF009872-9E85-D143-11DA-E47F94190365}"/>
              </a:ext>
            </a:extLst>
          </p:cNvPr>
          <p:cNvPicPr>
            <a:picLocks noChangeAspect="1"/>
          </p:cNvPicPr>
          <p:nvPr/>
        </p:nvPicPr>
        <p:blipFill>
          <a:blip r:embed="rId3"/>
          <a:stretch>
            <a:fillRect/>
          </a:stretch>
        </p:blipFill>
        <p:spPr>
          <a:xfrm>
            <a:off x="3950650" y="2939970"/>
            <a:ext cx="5077603" cy="3761772"/>
          </a:xfrm>
          <a:prstGeom prst="rect">
            <a:avLst/>
          </a:prstGeom>
        </p:spPr>
      </p:pic>
      <p:sp>
        <p:nvSpPr>
          <p:cNvPr id="8" name="Titre 1">
            <a:extLst>
              <a:ext uri="{FF2B5EF4-FFF2-40B4-BE49-F238E27FC236}">
                <a16:creationId xmlns:a16="http://schemas.microsoft.com/office/drawing/2014/main" id="{673B3C69-DBD2-DF7C-2779-61ED41CAFBF5}"/>
              </a:ext>
            </a:extLst>
          </p:cNvPr>
          <p:cNvSpPr>
            <a:spLocks noGrp="1"/>
          </p:cNvSpPr>
          <p:nvPr>
            <p:ph type="title"/>
          </p:nvPr>
        </p:nvSpPr>
        <p:spPr>
          <a:xfrm>
            <a:off x="457200" y="-104170"/>
            <a:ext cx="8229600" cy="581366"/>
          </a:xfrm>
        </p:spPr>
        <p:txBody>
          <a:bodyPr>
            <a:normAutofit/>
          </a:bodyPr>
          <a:lstStyle/>
          <a:p>
            <a:r>
              <a:rPr lang="fr-FR" sz="2400" dirty="0">
                <a:solidFill>
                  <a:srgbClr val="C00000"/>
                </a:solidFill>
                <a:effectLst>
                  <a:outerShdw blurRad="38100" dist="38100" dir="2700000" algn="tl">
                    <a:srgbClr val="000000">
                      <a:alpha val="43137"/>
                    </a:srgbClr>
                  </a:outerShdw>
                </a:effectLst>
                <a:latin typeface="Georgia" panose="02040502050405020303" pitchFamily="18" charset="0"/>
              </a:rPr>
              <a:t>4- Quelques illustrations des formations</a:t>
            </a:r>
          </a:p>
        </p:txBody>
      </p:sp>
    </p:spTree>
    <p:extLst>
      <p:ext uri="{BB962C8B-B14F-4D97-AF65-F5344CB8AC3E}">
        <p14:creationId xmlns:p14="http://schemas.microsoft.com/office/powerpoint/2010/main" val="36972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D43749E-7D39-A7BF-7134-FE94B40F1227}"/>
              </a:ext>
            </a:extLst>
          </p:cNvPr>
          <p:cNvSpPr>
            <a:spLocks noGrp="1"/>
          </p:cNvSpPr>
          <p:nvPr>
            <p:ph idx="1"/>
          </p:nvPr>
        </p:nvSpPr>
        <p:spPr>
          <a:xfrm>
            <a:off x="457200" y="891252"/>
            <a:ext cx="8229600" cy="5234912"/>
          </a:xfrm>
        </p:spPr>
        <p:txBody>
          <a:bodyPr>
            <a:normAutofit/>
          </a:bodyPr>
          <a:lstStyle/>
          <a:p>
            <a:pPr>
              <a:buFont typeface="Wingdings" panose="05000000000000000000" pitchFamily="2" charset="2"/>
              <a:buChar char="Ø"/>
            </a:pPr>
            <a:r>
              <a:rPr lang="fr-FR" sz="2400" dirty="0">
                <a:latin typeface="Georgia" panose="02040502050405020303" pitchFamily="18" charset="0"/>
              </a:rPr>
              <a:t>Lancement tardif dû à la crise COVID 19</a:t>
            </a:r>
          </a:p>
          <a:p>
            <a:pPr>
              <a:buFont typeface="Wingdings" panose="05000000000000000000" pitchFamily="2" charset="2"/>
              <a:buChar char="Ø"/>
            </a:pPr>
            <a:r>
              <a:rPr lang="fr-FR" sz="2400" dirty="0">
                <a:latin typeface="Georgia" panose="02040502050405020303" pitchFamily="18" charset="0"/>
              </a:rPr>
              <a:t>Difficultés dans le recrutement d’experts qualifiés</a:t>
            </a:r>
          </a:p>
          <a:p>
            <a:pPr>
              <a:buFont typeface="Wingdings" panose="05000000000000000000" pitchFamily="2" charset="2"/>
              <a:buChar char="Ø"/>
            </a:pPr>
            <a:r>
              <a:rPr lang="fr-FR" sz="2400" dirty="0">
                <a:latin typeface="Georgia" panose="02040502050405020303" pitchFamily="18" charset="0"/>
              </a:rPr>
              <a:t>Cofinancement</a:t>
            </a:r>
          </a:p>
          <a:p>
            <a:pPr>
              <a:buFont typeface="Wingdings" panose="05000000000000000000" pitchFamily="2" charset="2"/>
              <a:buChar char="Ø"/>
            </a:pPr>
            <a:endParaRPr lang="fr-FR" sz="2400" dirty="0">
              <a:latin typeface="Georgia" panose="02040502050405020303" pitchFamily="18" charset="0"/>
            </a:endParaRPr>
          </a:p>
          <a:p>
            <a:pPr>
              <a:buFont typeface="Wingdings" panose="05000000000000000000" pitchFamily="2" charset="2"/>
              <a:buChar char="Ø"/>
            </a:pPr>
            <a:r>
              <a:rPr lang="fr-FR" sz="2400" dirty="0">
                <a:latin typeface="Georgia" panose="02040502050405020303" pitchFamily="18" charset="0"/>
              </a:rPr>
              <a:t>Fluctuation du dollar</a:t>
            </a:r>
          </a:p>
          <a:p>
            <a:pPr>
              <a:buFont typeface="Wingdings" panose="05000000000000000000" pitchFamily="2" charset="2"/>
              <a:buChar char="ü"/>
            </a:pPr>
            <a:r>
              <a:rPr lang="fr-FR" sz="2400" dirty="0">
                <a:latin typeface="Georgia" panose="02040502050405020303" pitchFamily="18" charset="0"/>
              </a:rPr>
              <a:t>Compte en dollar</a:t>
            </a:r>
          </a:p>
          <a:p>
            <a:pPr>
              <a:buFont typeface="Wingdings" panose="05000000000000000000" pitchFamily="2" charset="2"/>
              <a:buChar char="ü"/>
            </a:pPr>
            <a:r>
              <a:rPr lang="fr-FR" sz="2400" dirty="0">
                <a:latin typeface="Georgia" panose="02040502050405020303" pitchFamily="18" charset="0"/>
              </a:rPr>
              <a:t>Fluctuations sur les contrats</a:t>
            </a:r>
          </a:p>
        </p:txBody>
      </p:sp>
      <p:sp>
        <p:nvSpPr>
          <p:cNvPr id="4" name="Titre 1">
            <a:extLst>
              <a:ext uri="{FF2B5EF4-FFF2-40B4-BE49-F238E27FC236}">
                <a16:creationId xmlns:a16="http://schemas.microsoft.com/office/drawing/2014/main" id="{845FB4DC-DE84-6305-FD0D-EDAE70C401C2}"/>
              </a:ext>
            </a:extLst>
          </p:cNvPr>
          <p:cNvSpPr>
            <a:spLocks noGrp="1"/>
          </p:cNvSpPr>
          <p:nvPr>
            <p:ph type="title"/>
          </p:nvPr>
        </p:nvSpPr>
        <p:spPr>
          <a:xfrm>
            <a:off x="457200" y="-104170"/>
            <a:ext cx="8229600" cy="581366"/>
          </a:xfrm>
        </p:spPr>
        <p:txBody>
          <a:bodyPr>
            <a:normAutofit fontScale="90000"/>
          </a:bodyPr>
          <a:lstStyle/>
          <a:p>
            <a:r>
              <a:rPr lang="fr-FR" sz="2400" dirty="0">
                <a:solidFill>
                  <a:srgbClr val="C00000"/>
                </a:solidFill>
                <a:effectLst>
                  <a:outerShdw blurRad="38100" dist="38100" dir="2700000" algn="tl">
                    <a:srgbClr val="000000">
                      <a:alpha val="43137"/>
                    </a:srgbClr>
                  </a:outerShdw>
                </a:effectLst>
                <a:latin typeface="Georgia" panose="02040502050405020303" pitchFamily="18" charset="0"/>
              </a:rPr>
              <a:t>5- Quelques difficultés rencontrées et capitalisation des acquis</a:t>
            </a:r>
          </a:p>
        </p:txBody>
      </p:sp>
    </p:spTree>
    <p:extLst>
      <p:ext uri="{BB962C8B-B14F-4D97-AF65-F5344CB8AC3E}">
        <p14:creationId xmlns:p14="http://schemas.microsoft.com/office/powerpoint/2010/main" val="91669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C62B9-F19E-D70D-1FD2-29E29B3B71B7}"/>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4A8940AA-7E96-BADC-7D56-8A17C672D698}"/>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C43B9BB4-B717-1836-ED64-994358CC79BF}"/>
              </a:ext>
            </a:extLst>
          </p:cNvPr>
          <p:cNvSpPr txBox="1">
            <a:spLocks noChangeArrowheads="1"/>
          </p:cNvSpPr>
          <p:nvPr/>
        </p:nvSpPr>
        <p:spPr bwMode="auto">
          <a:xfrm>
            <a:off x="250825" y="981075"/>
            <a:ext cx="8642350" cy="5343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fr-FR" altLang="fr-FR" sz="2400" dirty="0">
                <a:latin typeface="Georgia" panose="02040502050405020303" pitchFamily="18" charset="0"/>
                <a:cs typeface="Times New Roman" panose="02020603050405020304" pitchFamily="18" charset="0"/>
              </a:rPr>
              <a:t>Le CBIT aide également les pays à renforcer leurs capacités pour améliorer leur niveau d'ambition dans le cadre de l'Accord de Paris, notamment </a:t>
            </a:r>
          </a:p>
          <a:p>
            <a:pPr algn="just">
              <a:buFont typeface="Wingdings" panose="05000000000000000000" pitchFamily="2" charset="2"/>
              <a:buChar char="v"/>
            </a:pPr>
            <a:r>
              <a:rPr lang="fr-FR" altLang="fr-FR" sz="2400" dirty="0">
                <a:latin typeface="Georgia" panose="02040502050405020303" pitchFamily="18" charset="0"/>
                <a:cs typeface="Times New Roman" panose="02020603050405020304" pitchFamily="18" charset="0"/>
              </a:rPr>
              <a:t>en renforçant les capacités de génération de données plus précises et actualisées sur les émissions dans tous les secteurs, </a:t>
            </a:r>
          </a:p>
          <a:p>
            <a:pPr algn="just">
              <a:buFont typeface="Wingdings" panose="05000000000000000000" pitchFamily="2" charset="2"/>
              <a:buChar char="v"/>
            </a:pPr>
            <a:r>
              <a:rPr lang="fr-FR" altLang="fr-FR" sz="2400" dirty="0">
                <a:latin typeface="Georgia" panose="02040502050405020303" pitchFamily="18" charset="0"/>
                <a:cs typeface="Times New Roman" panose="02020603050405020304" pitchFamily="18" charset="0"/>
              </a:rPr>
              <a:t>ainsi que dans les impacts des mesures d'adaptation sur l'augmentation de la résilience des communautés et des écosystèmes. </a:t>
            </a:r>
          </a:p>
          <a:p>
            <a:pPr algn="just">
              <a:buFont typeface="Wingdings" panose="05000000000000000000" pitchFamily="2" charset="2"/>
              <a:buChar char="Ø"/>
            </a:pPr>
            <a:r>
              <a:rPr lang="fr-FR" altLang="fr-FR" sz="2400" dirty="0">
                <a:latin typeface="Georgia" panose="02040502050405020303" pitchFamily="18" charset="0"/>
                <a:cs typeface="Times New Roman" panose="02020603050405020304" pitchFamily="18" charset="0"/>
              </a:rPr>
              <a:t>Le CBIT permettra le développement d'une voie de transparence pour promouvoir la conformité avec le CTR/ETF, en s'appuyant sur les pratiques de suivi et d'évaluation existantes au Cameroun.</a:t>
            </a:r>
          </a:p>
          <a:p>
            <a:pPr algn="just"/>
            <a:endParaRPr lang="fr-FR" altLang="fr-FR" sz="2400" dirty="0">
              <a:latin typeface="Georgia" panose="02040502050405020303" pitchFamily="18" charset="0"/>
            </a:endParaRPr>
          </a:p>
        </p:txBody>
      </p:sp>
      <p:sp>
        <p:nvSpPr>
          <p:cNvPr id="5" name="Titre 2">
            <a:extLst>
              <a:ext uri="{FF2B5EF4-FFF2-40B4-BE49-F238E27FC236}">
                <a16:creationId xmlns:a16="http://schemas.microsoft.com/office/drawing/2014/main" id="{71619E49-76F5-7D49-3FFF-4315EC7F6A80}"/>
              </a:ext>
            </a:extLst>
          </p:cNvPr>
          <p:cNvSpPr txBox="1">
            <a:spLocks noChangeArrowheads="1"/>
          </p:cNvSpPr>
          <p:nvPr/>
        </p:nvSpPr>
        <p:spPr bwMode="auto">
          <a:xfrm>
            <a:off x="942875"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1- Contexte et rappels sur le processus CBIT Cameroun</a:t>
            </a:r>
          </a:p>
        </p:txBody>
      </p:sp>
    </p:spTree>
    <p:extLst>
      <p:ext uri="{BB962C8B-B14F-4D97-AF65-F5344CB8AC3E}">
        <p14:creationId xmlns:p14="http://schemas.microsoft.com/office/powerpoint/2010/main" val="423420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12904-C87B-D3A5-32D0-B5AFF721D424}"/>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A5F5D6E9-4873-229F-F5C1-4F6C49DD6DCC}"/>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832E36CE-86CE-0249-3305-56E7C03EBF7C}"/>
              </a:ext>
            </a:extLst>
          </p:cNvPr>
          <p:cNvSpPr txBox="1">
            <a:spLocks noChangeArrowheads="1"/>
          </p:cNvSpPr>
          <p:nvPr/>
        </p:nvSpPr>
        <p:spPr bwMode="auto">
          <a:xfrm>
            <a:off x="250825" y="908050"/>
            <a:ext cx="8713788" cy="5416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r>
              <a:rPr lang="fr-FR" altLang="fr-FR" sz="2400">
                <a:latin typeface="Georgia" panose="02040502050405020303" pitchFamily="18" charset="0"/>
                <a:cs typeface="Times New Roman" panose="02020603050405020304" pitchFamily="18" charset="0"/>
              </a:rPr>
              <a:t>le Cameroun dispose des dispositifs institutionnels de base pour la préparation des inventaires de GES ; </a:t>
            </a:r>
          </a:p>
          <a:p>
            <a:pPr algn="just"/>
            <a:r>
              <a:rPr lang="fr-FR" altLang="fr-FR" sz="2400">
                <a:latin typeface="Georgia" panose="02040502050405020303" pitchFamily="18" charset="0"/>
                <a:cs typeface="Times New Roman" panose="02020603050405020304" pitchFamily="18" charset="0"/>
              </a:rPr>
              <a:t>cependant, ces inventaires doivent être efficacement encadrés dans un système d'information pour permettre la transition vers la présentation de rapports complets, cohérents, transparents, comparables et vérifiables.</a:t>
            </a:r>
          </a:p>
          <a:p>
            <a:pPr algn="just"/>
            <a:r>
              <a:rPr lang="fr-FR" altLang="fr-FR" sz="2400">
                <a:latin typeface="Georgia" panose="02040502050405020303" pitchFamily="18" charset="0"/>
              </a:rPr>
              <a:t>Le cadre institutionnel actuel présente un certain nombre de limites car le cadre institutionnel national et sectoriel est faible pour le suivi, la collecte, la centralisation et la documentation des informations sur les initiatives climatiques. </a:t>
            </a:r>
          </a:p>
          <a:p>
            <a:pPr algn="just"/>
            <a:r>
              <a:rPr lang="fr-FR" altLang="fr-FR" sz="2400">
                <a:latin typeface="Georgia" panose="02040502050405020303" pitchFamily="18" charset="0"/>
              </a:rPr>
              <a:t>Il y a la faiblesse des arrangements institutionnels avec les parties prenantes concernées pour fournir régulièrement les données requises. </a:t>
            </a:r>
          </a:p>
        </p:txBody>
      </p:sp>
      <p:sp>
        <p:nvSpPr>
          <p:cNvPr id="5" name="Titre 2">
            <a:extLst>
              <a:ext uri="{FF2B5EF4-FFF2-40B4-BE49-F238E27FC236}">
                <a16:creationId xmlns:a16="http://schemas.microsoft.com/office/drawing/2014/main" id="{5F5E636E-2B29-EF1F-1E9B-6194A05B566D}"/>
              </a:ext>
            </a:extLst>
          </p:cNvPr>
          <p:cNvSpPr txBox="1">
            <a:spLocks noChangeArrowheads="1"/>
          </p:cNvSpPr>
          <p:nvPr/>
        </p:nvSpPr>
        <p:spPr bwMode="auto">
          <a:xfrm>
            <a:off x="468313" y="-72603"/>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1- Contexte et rappels sur le processus CBIT Cameroun</a:t>
            </a:r>
          </a:p>
        </p:txBody>
      </p:sp>
    </p:spTree>
    <p:extLst>
      <p:ext uri="{BB962C8B-B14F-4D97-AF65-F5344CB8AC3E}">
        <p14:creationId xmlns:p14="http://schemas.microsoft.com/office/powerpoint/2010/main" val="269313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54449-AF53-6BCE-A703-40C0D64620BD}"/>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DDA868FF-922F-287E-1EEA-72FB15962241}"/>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CFE98F61-3E72-10ED-BF50-3D851AD03C33}"/>
              </a:ext>
            </a:extLst>
          </p:cNvPr>
          <p:cNvSpPr txBox="1">
            <a:spLocks noChangeArrowheads="1"/>
          </p:cNvSpPr>
          <p:nvPr/>
        </p:nvSpPr>
        <p:spPr bwMode="auto">
          <a:xfrm>
            <a:off x="107950" y="908050"/>
            <a:ext cx="8856663" cy="5416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r>
              <a:rPr lang="fr-FR" altLang="fr-FR" sz="2400">
                <a:latin typeface="Georgia" panose="02040502050405020303" pitchFamily="18" charset="0"/>
              </a:rPr>
              <a:t>De plus, les rôles et responsabilités des différentes parties prenantes et institutions clés impliquées dans le processus ne sont pas clairement définis, et leurs capacités techniques et d'équipe sont faibles. </a:t>
            </a:r>
          </a:p>
          <a:p>
            <a:pPr algn="just"/>
            <a:r>
              <a:rPr lang="fr-FR" altLang="fr-FR" sz="2400">
                <a:latin typeface="Georgia" panose="02040502050405020303" pitchFamily="18" charset="0"/>
                <a:cs typeface="Times New Roman" panose="02020603050405020304" pitchFamily="18" charset="0"/>
              </a:rPr>
              <a:t>La préparation des communications nationales initiales et secondaires s'est heurtée à plusieurs obstacles, car elles n'ont été menées que par des consultants externes qui ne s'appuyaient pas sur un dispositif institutionnel ou un processus formel solide de collecte de données, de contrôle qualité et d'assurance qualité. </a:t>
            </a:r>
          </a:p>
          <a:p>
            <a:pPr algn="just"/>
            <a:r>
              <a:rPr lang="fr-FR" altLang="fr-FR" sz="2400">
                <a:latin typeface="Georgia" panose="02040502050405020303" pitchFamily="18" charset="0"/>
                <a:cs typeface="Times New Roman" panose="02020603050405020304" pitchFamily="18" charset="0"/>
              </a:rPr>
              <a:t>Le pays ne dispose pas de feuille de route pour établir les dispositifs institutionnels nécessaires au suivi de l'avancement des CDN et des différents sous-systèmes : MRV de l'atténuation, S&amp;E de l'adaptation ; et MRV du soutien nécessaire et reçu. </a:t>
            </a:r>
            <a:endParaRPr lang="fr-FR" altLang="fr-FR" sz="2400">
              <a:latin typeface="Georgia" panose="02040502050405020303" pitchFamily="18" charset="0"/>
            </a:endParaRPr>
          </a:p>
        </p:txBody>
      </p:sp>
      <p:sp>
        <p:nvSpPr>
          <p:cNvPr id="5" name="Titre 2">
            <a:extLst>
              <a:ext uri="{FF2B5EF4-FFF2-40B4-BE49-F238E27FC236}">
                <a16:creationId xmlns:a16="http://schemas.microsoft.com/office/drawing/2014/main" id="{0D3E9A24-6940-AA09-AB64-B2EC254B5665}"/>
              </a:ext>
            </a:extLst>
          </p:cNvPr>
          <p:cNvSpPr txBox="1">
            <a:spLocks noChangeArrowheads="1"/>
          </p:cNvSpPr>
          <p:nvPr/>
        </p:nvSpPr>
        <p:spPr bwMode="auto">
          <a:xfrm>
            <a:off x="468313"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1- Contexte et rappels sur le processus CBIT Cameroun</a:t>
            </a:r>
          </a:p>
        </p:txBody>
      </p:sp>
    </p:spTree>
    <p:extLst>
      <p:ext uri="{BB962C8B-B14F-4D97-AF65-F5344CB8AC3E}">
        <p14:creationId xmlns:p14="http://schemas.microsoft.com/office/powerpoint/2010/main" val="214477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B28C8-B310-1EB7-150D-1A015DE72A5C}"/>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DF1FE315-93D9-85CE-4449-F56C016CEF0D}"/>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81EA6689-4A2F-FF72-06EF-BD713EE2BBBF}"/>
              </a:ext>
            </a:extLst>
          </p:cNvPr>
          <p:cNvSpPr txBox="1">
            <a:spLocks/>
          </p:cNvSpPr>
          <p:nvPr/>
        </p:nvSpPr>
        <p:spPr>
          <a:xfrm>
            <a:off x="468313" y="673842"/>
            <a:ext cx="8424862" cy="5487987"/>
          </a:xfrm>
          <a:prstGeom prst="rect">
            <a:avLst/>
          </a:prstGeo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defRPr/>
            </a:pPr>
            <a:r>
              <a:rPr lang="fr-CM" sz="2400" kern="0">
                <a:latin typeface="Georgia" panose="02040502050405020303" pitchFamily="18" charset="0"/>
                <a:ea typeface="Times New Roman" panose="02020603050405020304" pitchFamily="18" charset="0"/>
                <a:cs typeface="Times New Roman" panose="02020603050405020304" pitchFamily="18" charset="0"/>
              </a:rPr>
              <a:t>Pour se préparer à encadrer cette initiative le Cameroun (MINEPDED) avec l’appui du PNUE a lancé en avril 2021 par le moyen d’une forte consultation de parties prenantes clés, le processus d’élaboration de son document de projet ou « Project Preparation Grant », </a:t>
            </a:r>
          </a:p>
          <a:p>
            <a:pPr algn="just">
              <a:defRPr/>
            </a:pPr>
            <a:r>
              <a:rPr lang="fr-CM" sz="2400" kern="0">
                <a:latin typeface="Georgia" panose="02040502050405020303" pitchFamily="18" charset="0"/>
                <a:ea typeface="Times New Roman" panose="02020603050405020304" pitchFamily="18" charset="0"/>
                <a:cs typeface="Times New Roman" panose="02020603050405020304" pitchFamily="18" charset="0"/>
              </a:rPr>
              <a:t>Ce document a été validé  en octobre 2021 en indiquant que sa mise en œuvre portera sur le renforcement de capacite de manière globale d’un ensemble de parties prenantes clés sur la transparence climatique (MRV, qualité des rapports, suivi-évaluation de l’atténuation et l’adaptation); </a:t>
            </a:r>
          </a:p>
          <a:p>
            <a:pPr algn="just">
              <a:defRPr/>
            </a:pPr>
            <a:r>
              <a:rPr lang="fr-CM" sz="2400" kern="0">
                <a:latin typeface="Georgia" panose="02040502050405020303" pitchFamily="18" charset="0"/>
                <a:cs typeface="Times New Roman" panose="02020603050405020304" pitchFamily="18" charset="0"/>
              </a:rPr>
              <a:t>Signature des accords</a:t>
            </a:r>
          </a:p>
          <a:p>
            <a:pPr algn="just">
              <a:defRPr/>
            </a:pPr>
            <a:r>
              <a:rPr lang="fr-CM" sz="2400" kern="0">
                <a:latin typeface="Georgia" panose="02040502050405020303" pitchFamily="18" charset="0"/>
                <a:cs typeface="Times New Roman" panose="02020603050405020304" pitchFamily="18" charset="0"/>
              </a:rPr>
              <a:t>Décision portant création d’un comité de pilotage</a:t>
            </a:r>
          </a:p>
          <a:p>
            <a:pPr algn="just">
              <a:defRPr/>
            </a:pPr>
            <a:r>
              <a:rPr lang="fr-CM" sz="2400" kern="0">
                <a:latin typeface="Georgia" panose="02040502050405020303" pitchFamily="18" charset="0"/>
                <a:cs typeface="Times New Roman" panose="02020603050405020304" pitchFamily="18" charset="0"/>
              </a:rPr>
              <a:t>Lancement des appels pour le recrutement d’un chef de projet et d’un assistant administratif et financier</a:t>
            </a:r>
            <a:endParaRPr lang="fr-FR" sz="2400" dirty="0"/>
          </a:p>
        </p:txBody>
      </p:sp>
      <p:sp>
        <p:nvSpPr>
          <p:cNvPr id="5" name="Titre 2">
            <a:extLst>
              <a:ext uri="{FF2B5EF4-FFF2-40B4-BE49-F238E27FC236}">
                <a16:creationId xmlns:a16="http://schemas.microsoft.com/office/drawing/2014/main" id="{3B96B72A-8A83-4279-B78E-BCA0681E85A0}"/>
              </a:ext>
            </a:extLst>
          </p:cNvPr>
          <p:cNvSpPr txBox="1">
            <a:spLocks noChangeArrowheads="1"/>
          </p:cNvSpPr>
          <p:nvPr/>
        </p:nvSpPr>
        <p:spPr bwMode="auto">
          <a:xfrm>
            <a:off x="665085"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1- Contexte et rappels sur le processus CBIT Cameroun</a:t>
            </a:r>
          </a:p>
        </p:txBody>
      </p:sp>
    </p:spTree>
    <p:extLst>
      <p:ext uri="{BB962C8B-B14F-4D97-AF65-F5344CB8AC3E}">
        <p14:creationId xmlns:p14="http://schemas.microsoft.com/office/powerpoint/2010/main" val="172251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F7910-ACA8-D064-526D-FCE085AA1365}"/>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CED2C447-EAB8-1610-572C-3F69C56286F1}"/>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5A635F39-E9DD-F08F-8FEA-DABB2222A6CF}"/>
              </a:ext>
            </a:extLst>
          </p:cNvPr>
          <p:cNvSpPr txBox="1">
            <a:spLocks noChangeArrowheads="1"/>
          </p:cNvSpPr>
          <p:nvPr/>
        </p:nvSpPr>
        <p:spPr bwMode="auto">
          <a:xfrm>
            <a:off x="228600" y="902038"/>
            <a:ext cx="8591550" cy="527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r>
              <a:rPr lang="fr-CM" altLang="fr-FR" sz="2400" dirty="0">
                <a:latin typeface="Georgia" panose="02040502050405020303" pitchFamily="18" charset="0"/>
                <a:cs typeface="Times New Roman" panose="02020603050405020304" pitchFamily="18" charset="0"/>
              </a:rPr>
              <a:t>La proposition du Cameroun dans le cadre du CBIT intitulé </a:t>
            </a:r>
            <a:r>
              <a:rPr lang="fr-CM" altLang="fr-FR" sz="2400" b="1" dirty="0">
                <a:latin typeface="Georgia" panose="02040502050405020303" pitchFamily="18" charset="0"/>
                <a:cs typeface="Times New Roman" panose="02020603050405020304" pitchFamily="18" charset="0"/>
              </a:rPr>
              <a:t>“</a:t>
            </a:r>
            <a:r>
              <a:rPr lang="fr-CM" altLang="fr-FR" sz="2400" b="1" dirty="0" err="1">
                <a:latin typeface="Georgia" panose="02040502050405020303" pitchFamily="18" charset="0"/>
                <a:cs typeface="Times New Roman" panose="02020603050405020304" pitchFamily="18" charset="0"/>
              </a:rPr>
              <a:t>Capacity</a:t>
            </a:r>
            <a:r>
              <a:rPr lang="fr-CM" altLang="fr-FR" sz="2400" b="1" dirty="0">
                <a:latin typeface="Georgia" panose="02040502050405020303" pitchFamily="18" charset="0"/>
                <a:cs typeface="Times New Roman" panose="02020603050405020304" pitchFamily="18" charset="0"/>
              </a:rPr>
              <a:t> Building for </a:t>
            </a:r>
            <a:r>
              <a:rPr lang="fr-CM" altLang="fr-FR" sz="2400" b="1" dirty="0" err="1">
                <a:latin typeface="Georgia" panose="02040502050405020303" pitchFamily="18" charset="0"/>
                <a:cs typeface="Times New Roman" panose="02020603050405020304" pitchFamily="18" charset="0"/>
              </a:rPr>
              <a:t>Transparency</a:t>
            </a:r>
            <a:r>
              <a:rPr lang="fr-CM" altLang="fr-FR" sz="2400" b="1" dirty="0">
                <a:latin typeface="Georgia" panose="02040502050405020303" pitchFamily="18" charset="0"/>
                <a:cs typeface="Times New Roman" panose="02020603050405020304" pitchFamily="18" charset="0"/>
              </a:rPr>
              <a:t> in the NDC </a:t>
            </a:r>
            <a:r>
              <a:rPr lang="fr-CM" altLang="fr-FR" sz="2400" b="1" dirty="0" err="1">
                <a:latin typeface="Georgia" panose="02040502050405020303" pitchFamily="18" charset="0"/>
                <a:cs typeface="Times New Roman" panose="02020603050405020304" pitchFamily="18" charset="0"/>
              </a:rPr>
              <a:t>implementation</a:t>
            </a:r>
            <a:r>
              <a:rPr lang="fr-CM" altLang="fr-FR" sz="2400" b="1" dirty="0">
                <a:latin typeface="Georgia" panose="02040502050405020303" pitchFamily="18" charset="0"/>
                <a:cs typeface="Times New Roman" panose="02020603050405020304" pitchFamily="18" charset="0"/>
              </a:rPr>
              <a:t> in </a:t>
            </a:r>
            <a:r>
              <a:rPr lang="fr-CM" altLang="fr-FR" sz="2400" b="1" dirty="0" err="1">
                <a:latin typeface="Georgia" panose="02040502050405020303" pitchFamily="18" charset="0"/>
                <a:cs typeface="Times New Roman" panose="02020603050405020304" pitchFamily="18" charset="0"/>
              </a:rPr>
              <a:t>Cameroon</a:t>
            </a:r>
            <a:r>
              <a:rPr lang="fr-CM" altLang="fr-FR" sz="2400" b="1" dirty="0">
                <a:latin typeface="Georgia" panose="02040502050405020303" pitchFamily="18" charset="0"/>
                <a:cs typeface="Times New Roman" panose="02020603050405020304" pitchFamily="18" charset="0"/>
              </a:rPr>
              <a:t>” </a:t>
            </a:r>
            <a:r>
              <a:rPr lang="fr-CM" altLang="fr-FR" sz="2400" dirty="0">
                <a:latin typeface="Georgia" panose="02040502050405020303" pitchFamily="18" charset="0"/>
                <a:cs typeface="Times New Roman" panose="02020603050405020304" pitchFamily="18" charset="0"/>
              </a:rPr>
              <a:t>vise aussi à résoudre différents gaps observés dans les processus de </a:t>
            </a:r>
            <a:r>
              <a:rPr lang="fr-CM" altLang="fr-FR" sz="2400" dirty="0" err="1">
                <a:latin typeface="Georgia" panose="02040502050405020303" pitchFamily="18" charset="0"/>
                <a:cs typeface="Times New Roman" panose="02020603050405020304" pitchFamily="18" charset="0"/>
              </a:rPr>
              <a:t>reporting</a:t>
            </a:r>
            <a:r>
              <a:rPr lang="fr-CM" altLang="fr-FR" sz="2400" dirty="0">
                <a:latin typeface="Georgia" panose="02040502050405020303" pitchFamily="18" charset="0"/>
                <a:cs typeface="Times New Roman" panose="02020603050405020304" pitchFamily="18" charset="0"/>
              </a:rPr>
              <a:t> en améliorant notamment les arrangements institutionnels en matière de transparence, en améliorant la gestion des données, le protocole de collecte, de partage et gestion de données.</a:t>
            </a:r>
          </a:p>
          <a:p>
            <a:pPr algn="just"/>
            <a:r>
              <a:rPr lang="fr-FR" altLang="fr-FR" sz="2400" dirty="0">
                <a:latin typeface="Georgia" panose="02040502050405020303" pitchFamily="18" charset="0"/>
              </a:rPr>
              <a:t>Ce projet CBIT est financé par le </a:t>
            </a:r>
            <a:r>
              <a:rPr lang="fr-FR" altLang="fr-FR" sz="2400" b="1" dirty="0">
                <a:latin typeface="Georgia" panose="02040502050405020303" pitchFamily="18" charset="0"/>
              </a:rPr>
              <a:t>FEM</a:t>
            </a:r>
            <a:r>
              <a:rPr lang="fr-FR" altLang="fr-FR" sz="2400" dirty="0">
                <a:latin typeface="Georgia" panose="02040502050405020303" pitchFamily="18" charset="0"/>
              </a:rPr>
              <a:t> </a:t>
            </a:r>
            <a:r>
              <a:rPr lang="fr-FR" altLang="fr-FR" sz="2400" b="1" dirty="0">
                <a:latin typeface="Georgia" panose="02040502050405020303" pitchFamily="18" charset="0"/>
              </a:rPr>
              <a:t>(1.597.000 USD + 771.000 USD</a:t>
            </a:r>
            <a:r>
              <a:rPr lang="fr-FR" altLang="fr-FR" sz="2400" dirty="0">
                <a:latin typeface="Georgia" panose="02040502050405020303" pitchFamily="18" charset="0"/>
              </a:rPr>
              <a:t> comme contrepartie), le </a:t>
            </a:r>
            <a:r>
              <a:rPr lang="fr-FR" altLang="fr-FR" sz="2400" b="1" dirty="0">
                <a:latin typeface="Georgia" panose="02040502050405020303" pitchFamily="18" charset="0"/>
              </a:rPr>
              <a:t>PNUE </a:t>
            </a:r>
            <a:r>
              <a:rPr lang="fr-FR" altLang="fr-FR" sz="2400" dirty="0">
                <a:latin typeface="Georgia" panose="02040502050405020303" pitchFamily="18" charset="0"/>
              </a:rPr>
              <a:t>agissant en tant qu'agence d'exécution du FEM. L'Organe d'exécution de ce projet est le Ministère de l'Environnement, de la Protection de la Nature et du Développement Durable (</a:t>
            </a:r>
            <a:r>
              <a:rPr lang="fr-FR" altLang="fr-FR" sz="2400" b="1" dirty="0">
                <a:latin typeface="Georgia" panose="02040502050405020303" pitchFamily="18" charset="0"/>
              </a:rPr>
              <a:t>MINEPDED</a:t>
            </a:r>
            <a:r>
              <a:rPr lang="fr-FR" altLang="fr-FR" sz="2400" dirty="0">
                <a:latin typeface="Georgia" panose="02040502050405020303" pitchFamily="18" charset="0"/>
              </a:rPr>
              <a:t>).</a:t>
            </a:r>
          </a:p>
        </p:txBody>
      </p:sp>
      <p:sp>
        <p:nvSpPr>
          <p:cNvPr id="5" name="Titre 2">
            <a:extLst>
              <a:ext uri="{FF2B5EF4-FFF2-40B4-BE49-F238E27FC236}">
                <a16:creationId xmlns:a16="http://schemas.microsoft.com/office/drawing/2014/main" id="{216D85A9-4FDE-5428-BA68-504B1E9B4D54}"/>
              </a:ext>
            </a:extLst>
          </p:cNvPr>
          <p:cNvSpPr txBox="1">
            <a:spLocks noChangeArrowheads="1"/>
          </p:cNvSpPr>
          <p:nvPr/>
        </p:nvSpPr>
        <p:spPr bwMode="auto">
          <a:xfrm>
            <a:off x="665085"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2- Présentation du projet CBIT-  Cameroun</a:t>
            </a:r>
          </a:p>
        </p:txBody>
      </p:sp>
    </p:spTree>
    <p:extLst>
      <p:ext uri="{BB962C8B-B14F-4D97-AF65-F5344CB8AC3E}">
        <p14:creationId xmlns:p14="http://schemas.microsoft.com/office/powerpoint/2010/main" val="383062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AFBE8-8C8B-25EB-7654-CCEFB7BE538B}"/>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48B94544-CD8A-0409-EF05-3E6D9BC7714A}"/>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AF0E42FC-039D-2B5F-30AF-17D8D729F117}"/>
              </a:ext>
            </a:extLst>
          </p:cNvPr>
          <p:cNvSpPr txBox="1">
            <a:spLocks/>
          </p:cNvSpPr>
          <p:nvPr/>
        </p:nvSpPr>
        <p:spPr>
          <a:xfrm>
            <a:off x="107950" y="908050"/>
            <a:ext cx="8856663" cy="5416550"/>
          </a:xfrm>
          <a:prstGeom prst="rect">
            <a:avLst/>
          </a:prstGeom>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338138" indent="0" algn="just">
              <a:lnSpc>
                <a:spcPct val="111000"/>
              </a:lnSpc>
              <a:spcAft>
                <a:spcPts val="38"/>
              </a:spcAft>
              <a:buFont typeface="Wingdings" panose="05000000000000000000" pitchFamily="2" charset="2"/>
              <a:buNone/>
              <a:defRPr/>
            </a:pPr>
            <a:r>
              <a:rPr lang="fr-FR" altLang="fr-FR" sz="2400" u="sng" dirty="0">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rPr>
              <a:t>Titre du projet: </a:t>
            </a:r>
            <a:r>
              <a:rPr lang="fr-FR" altLang="fr-FR" sz="2400" dirty="0">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rPr>
              <a:t>« Renforcement des capacités pour la transparence dans la mise en œuvre de la CDN au Cameroun». </a:t>
            </a:r>
          </a:p>
          <a:p>
            <a:pPr marL="338138" indent="0" algn="just">
              <a:lnSpc>
                <a:spcPct val="111000"/>
              </a:lnSpc>
              <a:spcAft>
                <a:spcPts val="38"/>
              </a:spcAft>
              <a:buFont typeface="Wingdings" panose="05000000000000000000" pitchFamily="2" charset="2"/>
              <a:buNone/>
              <a:defRPr/>
            </a:pPr>
            <a:r>
              <a:rPr lang="fr-FR" altLang="fr-FR" sz="2400" dirty="0">
                <a:latin typeface="Georgia" panose="02040502050405020303" pitchFamily="18" charset="0"/>
                <a:ea typeface="Calibri" panose="020F0502020204030204" pitchFamily="34" charset="0"/>
                <a:cs typeface="Times New Roman" panose="02020603050405020304" pitchFamily="18" charset="0"/>
              </a:rPr>
              <a:t>L'objectif du projet CBIT est </a:t>
            </a:r>
            <a:r>
              <a:rPr lang="fr-FR" altLang="fr-FR" sz="2400" dirty="0">
                <a:solidFill>
                  <a:srgbClr val="C00000"/>
                </a:solidFill>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rPr>
              <a:t>« d'améliorer la capacité institutionnelle et technique des institutions nationales pour renforcer la mise en œuvre de l'Accord de Paris par une plus grande transparence au Cameroun ».</a:t>
            </a:r>
            <a:endParaRPr lang="fr-CM" altLang="fr-FR" sz="2400" dirty="0">
              <a:solidFill>
                <a:srgbClr val="C00000"/>
              </a:solidFill>
              <a:effectLst>
                <a:outerShdw blurRad="38100" dist="38100" dir="2700000" algn="tl">
                  <a:srgbClr val="C0C0C0"/>
                </a:outerShdw>
              </a:effectLst>
              <a:latin typeface="Georgia" panose="02040502050405020303" pitchFamily="18" charset="0"/>
              <a:ea typeface="Calibri" panose="020F0502020204030204" pitchFamily="34" charset="0"/>
              <a:cs typeface="Times New Roman" panose="02020603050405020304" pitchFamily="18" charset="0"/>
            </a:endParaRPr>
          </a:p>
          <a:p>
            <a:pPr marL="338138" indent="0" algn="just">
              <a:lnSpc>
                <a:spcPct val="111000"/>
              </a:lnSpc>
              <a:spcAft>
                <a:spcPts val="38"/>
              </a:spcAft>
              <a:buFont typeface="Wingdings" panose="05000000000000000000" pitchFamily="2" charset="2"/>
              <a:buNone/>
              <a:defRPr/>
            </a:pPr>
            <a:r>
              <a:rPr lang="fr-FR" altLang="fr-FR" sz="2400" dirty="0">
                <a:latin typeface="Georgia" panose="02040502050405020303" pitchFamily="18" charset="0"/>
                <a:ea typeface="Calibri" panose="020F0502020204030204" pitchFamily="34" charset="0"/>
                <a:cs typeface="Times New Roman" panose="02020603050405020304" pitchFamily="18" charset="0"/>
              </a:rPr>
              <a:t>Par conséquent, le renforcement des capacités techniques et institutionnelles pour la mise en œuvre du Système national d'inventaire des GES et du système national de MNV/MRV dans son ensemble permettra au Cameroun de mettre en œuvre avec succès l'Accord de Paris à travers sa CDN. </a:t>
            </a:r>
            <a:endParaRPr lang="fr-CM" altLang="fr-FR" sz="2400" dirty="0">
              <a:latin typeface="Georgia" panose="02040502050405020303" pitchFamily="18" charset="0"/>
              <a:ea typeface="Calibri" panose="020F0502020204030204" pitchFamily="34" charset="0"/>
              <a:cs typeface="Times New Roman" panose="02020603050405020304" pitchFamily="18" charset="0"/>
            </a:endParaRPr>
          </a:p>
          <a:p>
            <a:pPr marL="338138" indent="0">
              <a:defRPr/>
            </a:pPr>
            <a:endParaRPr lang="fr-FR" altLang="fr-FR" sz="2400" dirty="0">
              <a:latin typeface="Georgia" panose="02040502050405020303" pitchFamily="18" charset="0"/>
              <a:ea typeface="Calibri" panose="020F0502020204030204" pitchFamily="34" charset="0"/>
              <a:cs typeface="Times New Roman" panose="02020603050405020304" pitchFamily="18" charset="0"/>
            </a:endParaRPr>
          </a:p>
        </p:txBody>
      </p:sp>
      <p:sp>
        <p:nvSpPr>
          <p:cNvPr id="6" name="Titre 2">
            <a:extLst>
              <a:ext uri="{FF2B5EF4-FFF2-40B4-BE49-F238E27FC236}">
                <a16:creationId xmlns:a16="http://schemas.microsoft.com/office/drawing/2014/main" id="{2F2AA1E0-D93A-B3DB-1C89-33870D4EC71F}"/>
              </a:ext>
            </a:extLst>
          </p:cNvPr>
          <p:cNvSpPr txBox="1">
            <a:spLocks noChangeArrowheads="1"/>
          </p:cNvSpPr>
          <p:nvPr/>
        </p:nvSpPr>
        <p:spPr bwMode="auto">
          <a:xfrm>
            <a:off x="665085"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2- Présentation du projet CBIT-  Cameroun</a:t>
            </a:r>
          </a:p>
        </p:txBody>
      </p:sp>
    </p:spTree>
    <p:extLst>
      <p:ext uri="{BB962C8B-B14F-4D97-AF65-F5344CB8AC3E}">
        <p14:creationId xmlns:p14="http://schemas.microsoft.com/office/powerpoint/2010/main" val="30064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CDEAA-236C-469D-3957-B53776CF83A7}"/>
              </a:ext>
            </a:extLst>
          </p:cNvPr>
          <p:cNvSpPr>
            <a:spLocks noGrp="1"/>
          </p:cNvSpPr>
          <p:nvPr>
            <p:ph type="title"/>
          </p:nvPr>
        </p:nvSpPr>
        <p:spPr/>
        <p:txBody>
          <a:bodyPr>
            <a:normAutofit fontScale="90000"/>
          </a:bodyPr>
          <a:lstStyle/>
          <a:p>
            <a:br>
              <a:rPr lang="fr-FR" dirty="0"/>
            </a:br>
            <a:endParaRPr lang="fr-FR" dirty="0"/>
          </a:p>
        </p:txBody>
      </p:sp>
      <p:sp>
        <p:nvSpPr>
          <p:cNvPr id="3" name="Espace réservé du contenu 2">
            <a:extLst>
              <a:ext uri="{FF2B5EF4-FFF2-40B4-BE49-F238E27FC236}">
                <a16:creationId xmlns:a16="http://schemas.microsoft.com/office/drawing/2014/main" id="{1AF9862B-850D-B84B-6501-A7B56FC9DFA2}"/>
              </a:ext>
            </a:extLst>
          </p:cNvPr>
          <p:cNvSpPr>
            <a:spLocks noGrp="1"/>
          </p:cNvSpPr>
          <p:nvPr>
            <p:ph idx="1"/>
          </p:nvPr>
        </p:nvSpPr>
        <p:spPr/>
        <p:txBody>
          <a:bodyPr/>
          <a:lstStyle/>
          <a:p>
            <a:pPr marL="0" indent="0">
              <a:buNone/>
            </a:pPr>
            <a:endParaRPr lang="fr-FR" dirty="0"/>
          </a:p>
          <a:p>
            <a:pPr marL="0" indent="0">
              <a:buNone/>
            </a:pPr>
            <a:endParaRPr lang="fr-FR" dirty="0"/>
          </a:p>
        </p:txBody>
      </p:sp>
      <p:sp>
        <p:nvSpPr>
          <p:cNvPr id="4" name="Espace réservé du texte 1">
            <a:extLst>
              <a:ext uri="{FF2B5EF4-FFF2-40B4-BE49-F238E27FC236}">
                <a16:creationId xmlns:a16="http://schemas.microsoft.com/office/drawing/2014/main" id="{2ADBA6CC-0C19-5128-6932-A5C77EB13739}"/>
              </a:ext>
            </a:extLst>
          </p:cNvPr>
          <p:cNvSpPr txBox="1">
            <a:spLocks noChangeArrowheads="1"/>
          </p:cNvSpPr>
          <p:nvPr/>
        </p:nvSpPr>
        <p:spPr>
          <a:xfrm>
            <a:off x="335666" y="981075"/>
            <a:ext cx="8444797" cy="5343525"/>
          </a:xfrm>
          <a:prstGeom prst="rect">
            <a:avLst/>
          </a:prstGeom>
        </p:spPr>
        <p:txBody>
          <a:bodyPr rtlCol="0">
            <a:normAutofit lnSpcReduction="10000"/>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defRPr/>
            </a:pPr>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Sur le plan financier</a:t>
            </a:r>
          </a:p>
          <a:p>
            <a:pPr marL="0" indent="0">
              <a:defRPr/>
            </a:pPr>
            <a:r>
              <a:rPr lang="fr-FR" altLang="fr-FR" sz="2400" dirty="0">
                <a:effectLst>
                  <a:outerShdw blurRad="38100" dist="38100" dir="2700000" algn="tl">
                    <a:srgbClr val="000000">
                      <a:alpha val="43137"/>
                    </a:srgbClr>
                  </a:outerShdw>
                </a:effectLst>
                <a:latin typeface="Georgia" panose="02040502050405020303" pitchFamily="18" charset="0"/>
              </a:rPr>
              <a:t>Budget total du projet: 1.597 500 USD (GEF)</a:t>
            </a:r>
          </a:p>
          <a:p>
            <a:pPr marL="0" indent="0">
              <a:defRPr/>
            </a:pPr>
            <a:r>
              <a:rPr lang="fr-FR" altLang="fr-FR" sz="2400" dirty="0">
                <a:effectLst>
                  <a:outerShdw blurRad="38100" dist="38100" dir="2700000" algn="tl">
                    <a:srgbClr val="000000">
                      <a:alpha val="43137"/>
                    </a:srgbClr>
                  </a:outerShdw>
                </a:effectLst>
                <a:latin typeface="Georgia" panose="02040502050405020303" pitchFamily="18" charset="0"/>
              </a:rPr>
              <a:t>Cofinancement 711 000 USD (In </a:t>
            </a:r>
            <a:r>
              <a:rPr lang="fr-FR" altLang="fr-FR" sz="2400" dirty="0" err="1">
                <a:effectLst>
                  <a:outerShdw blurRad="38100" dist="38100" dir="2700000" algn="tl">
                    <a:srgbClr val="000000">
                      <a:alpha val="43137"/>
                    </a:srgbClr>
                  </a:outerShdw>
                </a:effectLst>
                <a:latin typeface="Georgia" panose="02040502050405020303" pitchFamily="18" charset="0"/>
              </a:rPr>
              <a:t>kind</a:t>
            </a:r>
            <a:r>
              <a:rPr lang="fr-FR" altLang="fr-FR" sz="2400" dirty="0">
                <a:effectLst>
                  <a:outerShdw blurRad="38100" dist="38100" dir="2700000" algn="tl">
                    <a:srgbClr val="000000">
                      <a:alpha val="43137"/>
                    </a:srgbClr>
                  </a:outerShdw>
                </a:effectLst>
                <a:latin typeface="Georgia" panose="02040502050405020303" pitchFamily="18" charset="0"/>
              </a:rPr>
              <a:t>)</a:t>
            </a:r>
          </a:p>
          <a:p>
            <a:pPr marL="0" indent="0">
              <a:defRPr/>
            </a:pPr>
            <a:r>
              <a:rPr lang="fr-FR" altLang="fr-FR" sz="2400" dirty="0">
                <a:effectLst>
                  <a:outerShdw blurRad="38100" dist="38100" dir="2700000" algn="tl">
                    <a:srgbClr val="000000">
                      <a:alpha val="43137"/>
                    </a:srgbClr>
                  </a:outerShdw>
                </a:effectLst>
                <a:latin typeface="Georgia" panose="02040502050405020303" pitchFamily="18" charset="0"/>
              </a:rPr>
              <a:t>Durée du projet: 36 mois (Fin en juin 2026)</a:t>
            </a:r>
          </a:p>
          <a:p>
            <a:pPr marL="0" indent="0">
              <a:defRPr/>
            </a:pPr>
            <a:endParaRPr lang="fr-FR" altLang="fr-FR" sz="2400" dirty="0">
              <a:effectLst>
                <a:outerShdw blurRad="38100" dist="38100" dir="2700000" algn="tl">
                  <a:srgbClr val="000000">
                    <a:alpha val="43137"/>
                  </a:srgbClr>
                </a:outerShdw>
              </a:effectLst>
              <a:latin typeface="Georgia" panose="02040502050405020303" pitchFamily="18" charset="0"/>
            </a:endParaRPr>
          </a:p>
          <a:p>
            <a:pPr marL="0" indent="0">
              <a:defRPr/>
            </a:pPr>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Partenaires de mise en œuvre et d’exécution</a:t>
            </a:r>
          </a:p>
          <a:p>
            <a:pPr>
              <a:buFont typeface="Wingdings" panose="05000000000000000000" pitchFamily="2" charset="2"/>
              <a:buChar char="ü"/>
              <a:defRPr/>
            </a:pPr>
            <a:r>
              <a:rPr lang="fr-FR" altLang="fr-FR" sz="2400" dirty="0">
                <a:latin typeface="Georgia" panose="02040502050405020303" pitchFamily="18" charset="0"/>
              </a:rPr>
              <a:t>PNUE ( AE GEF)</a:t>
            </a:r>
          </a:p>
          <a:p>
            <a:pPr marL="0" indent="0">
              <a:buNone/>
              <a:defRPr/>
            </a:pPr>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Mécanisme de coordination  et de Suivi</a:t>
            </a:r>
          </a:p>
          <a:p>
            <a:pPr>
              <a:buFont typeface="Wingdings" panose="05000000000000000000" pitchFamily="2" charset="2"/>
              <a:buChar char="ü"/>
              <a:defRPr/>
            </a:pPr>
            <a:r>
              <a:rPr lang="fr-FR" altLang="fr-FR" sz="2400" dirty="0">
                <a:latin typeface="Georgia" panose="02040502050405020303" pitchFamily="18" charset="0"/>
              </a:rPr>
              <a:t>Un Comité de Pilotage (03 Copil déjà tenus)</a:t>
            </a:r>
          </a:p>
          <a:p>
            <a:pPr>
              <a:buFont typeface="Wingdings" panose="05000000000000000000" pitchFamily="2" charset="2"/>
              <a:buChar char="ü"/>
              <a:defRPr/>
            </a:pPr>
            <a:r>
              <a:rPr lang="fr-FR" altLang="fr-FR" sz="2400" dirty="0">
                <a:latin typeface="Georgia" panose="02040502050405020303" pitchFamily="18" charset="0"/>
              </a:rPr>
              <a:t>Un directeur national</a:t>
            </a:r>
          </a:p>
          <a:p>
            <a:pPr>
              <a:buFont typeface="Wingdings" panose="05000000000000000000" pitchFamily="2" charset="2"/>
              <a:buChar char="ü"/>
              <a:defRPr/>
            </a:pPr>
            <a:r>
              <a:rPr lang="fr-FR" altLang="fr-FR" sz="2400" dirty="0">
                <a:latin typeface="Georgia" panose="02040502050405020303" pitchFamily="18" charset="0"/>
              </a:rPr>
              <a:t>Un Chef de projet</a:t>
            </a:r>
          </a:p>
          <a:p>
            <a:pPr>
              <a:buFont typeface="Wingdings" panose="05000000000000000000" pitchFamily="2" charset="2"/>
              <a:buChar char="ü"/>
              <a:defRPr/>
            </a:pPr>
            <a:r>
              <a:rPr lang="fr-FR" altLang="fr-FR" sz="2400" dirty="0">
                <a:latin typeface="Georgia" panose="02040502050405020303" pitchFamily="18" charset="0"/>
              </a:rPr>
              <a:t>Un responsable administratif et financier</a:t>
            </a:r>
          </a:p>
          <a:p>
            <a:pPr>
              <a:buFont typeface="Wingdings" panose="05000000000000000000" pitchFamily="2" charset="2"/>
              <a:buChar char="ü"/>
              <a:defRPr/>
            </a:pPr>
            <a:r>
              <a:rPr lang="fr-FR" altLang="fr-FR" sz="2400" dirty="0">
                <a:latin typeface="Georgia" panose="02040502050405020303" pitchFamily="18" charset="0"/>
              </a:rPr>
              <a:t>Un assistant technique</a:t>
            </a:r>
          </a:p>
        </p:txBody>
      </p:sp>
      <p:sp>
        <p:nvSpPr>
          <p:cNvPr id="6" name="Titre 2">
            <a:extLst>
              <a:ext uri="{FF2B5EF4-FFF2-40B4-BE49-F238E27FC236}">
                <a16:creationId xmlns:a16="http://schemas.microsoft.com/office/drawing/2014/main" id="{7F652811-7417-28A8-9E39-D506E8457832}"/>
              </a:ext>
            </a:extLst>
          </p:cNvPr>
          <p:cNvSpPr txBox="1">
            <a:spLocks noChangeArrowheads="1"/>
          </p:cNvSpPr>
          <p:nvPr/>
        </p:nvSpPr>
        <p:spPr bwMode="auto">
          <a:xfrm>
            <a:off x="665085" y="0"/>
            <a:ext cx="7570787"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fr-FR" sz="2400" dirty="0">
                <a:solidFill>
                  <a:srgbClr val="C00000"/>
                </a:solidFill>
                <a:effectLst>
                  <a:outerShdw blurRad="38100" dist="38100" dir="2700000" algn="tl">
                    <a:srgbClr val="000000">
                      <a:alpha val="43137"/>
                    </a:srgbClr>
                  </a:outerShdw>
                </a:effectLst>
                <a:latin typeface="Georgia" panose="02040502050405020303" pitchFamily="18" charset="0"/>
              </a:rPr>
              <a:t>2- Présentation du projet CBIT-  Cameroun</a:t>
            </a:r>
          </a:p>
        </p:txBody>
      </p:sp>
    </p:spTree>
    <p:extLst>
      <p:ext uri="{BB962C8B-B14F-4D97-AF65-F5344CB8AC3E}">
        <p14:creationId xmlns:p14="http://schemas.microsoft.com/office/powerpoint/2010/main" val="2340283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2172</Words>
  <Application>Microsoft Office PowerPoint</Application>
  <PresentationFormat>Affichage à l'écran (4:3)</PresentationFormat>
  <Paragraphs>122</Paragraphs>
  <Slides>26</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2" baseType="lpstr">
      <vt:lpstr>Arial</vt:lpstr>
      <vt:lpstr>Calibri</vt:lpstr>
      <vt:lpstr>Georgia</vt:lpstr>
      <vt:lpstr>Wingdings</vt:lpstr>
      <vt:lpstr>Office Theme</vt:lpstr>
      <vt:lpstr>Document Microsoft Word</vt:lpstr>
      <vt:lpstr>Titre du Projet: “Capacity Building for Transparency in the NDC implementation in Cameroon- CBIT”  « Renforcement des capacités pour la transparence dans la mise en œuvre de la CDN au Cameroun».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3- Résultats clés atteints</vt:lpstr>
      <vt:lpstr>3- Résultats clés atteints</vt:lpstr>
      <vt:lpstr>3- Résultats clés atteints</vt:lpstr>
      <vt:lpstr>3- Résultats clés atteints</vt:lpstr>
      <vt:lpstr>4- Quelques illustrations des formations</vt:lpstr>
      <vt:lpstr>4- Quelques illustrations des formations</vt:lpstr>
      <vt:lpstr>4- Quelques illustrations des formations</vt:lpstr>
      <vt:lpstr>5- Quelques difficultés rencontrées et capitalisation des acquis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FEM – Présentation synthétique</dc:title>
  <dc:creator>DELL</dc:creator>
  <dc:description>generated using python-pptx</dc:description>
  <cp:lastModifiedBy>KF29774</cp:lastModifiedBy>
  <cp:revision>55</cp:revision>
  <dcterms:created xsi:type="dcterms:W3CDTF">2013-01-27T09:14:00Z</dcterms:created>
  <dcterms:modified xsi:type="dcterms:W3CDTF">2025-08-07T12:38:45Z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07ADF347A95A48D9B42E91CD7ADA1BBA_13</vt:lpwstr>
  </property>
  <property fmtid="{D5CDD505-2E9C-101B-9397-08002B2CF9AE}" pid="3" name="KSOProductBuildVer">
    <vt:lpwstr>1036-12.2.0.21931</vt:lpwstr>
  </property>
</Properties>
</file>