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64.svg" ContentType="image/svg+xml"/>
  <Override PartName="/ppt/media/image66.svg" ContentType="image/svg+xml"/>
  <Override PartName="/ppt/media/image6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1"/>
  </p:notesMasterIdLst>
  <p:sldIdLst>
    <p:sldId id="258" r:id="rId4"/>
    <p:sldId id="16141172" r:id="rId5"/>
    <p:sldId id="259" r:id="rId6"/>
    <p:sldId id="16141167" r:id="rId7"/>
    <p:sldId id="273" r:id="rId8"/>
    <p:sldId id="16141166" r:id="rId9"/>
    <p:sldId id="16141168" r:id="rId10"/>
    <p:sldId id="275" r:id="rId12"/>
    <p:sldId id="16141169" r:id="rId13"/>
    <p:sldId id="16141173" r:id="rId14"/>
    <p:sldId id="276" r:id="rId15"/>
    <p:sldId id="16028" r:id="rId16"/>
    <p:sldId id="384" r:id="rId17"/>
    <p:sldId id="447" r:id="rId18"/>
    <p:sldId id="442" r:id="rId19"/>
    <p:sldId id="278" r:id="rId20"/>
    <p:sldId id="405" r:id="rId21"/>
    <p:sldId id="16034" r:id="rId22"/>
    <p:sldId id="16141161" r:id="rId23"/>
    <p:sldId id="16141174" r:id="rId24"/>
    <p:sldId id="16078" r:id="rId25"/>
    <p:sldId id="16075" r:id="rId26"/>
    <p:sldId id="16081" r:id="rId27"/>
    <p:sldId id="16082" r:id="rId28"/>
    <p:sldId id="16026" r:id="rId29"/>
    <p:sldId id="16141171" r:id="rId30"/>
    <p:sldId id="16141170" r:id="rId31"/>
    <p:sldId id="16097" r:id="rId32"/>
    <p:sldId id="16099" r:id="rId33"/>
    <p:sldId id="16141165" r:id="rId34"/>
    <p:sldId id="161411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ekine"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38" autoAdjust="0"/>
    <p:restoredTop sz="94660"/>
  </p:normalViewPr>
  <p:slideViewPr>
    <p:cSldViewPr snapToGrid="0">
      <p:cViewPr varScale="1">
        <p:scale>
          <a:sx n="68" d="100"/>
          <a:sy n="68" d="100"/>
        </p:scale>
        <p:origin x="7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E77E761-5DF7-4CDE-BDBC-334DFC73D62A}" type="doc">
      <dgm:prSet loTypeId="urn:microsoft.com/office/officeart/2018/2/layout/IconVerticalSolidList" loCatId="icon" qsTypeId="urn:microsoft.com/office/officeart/2005/8/quickstyle/simple1#1" qsCatId="simple" csTypeId="urn:microsoft.com/office/officeart/2005/8/colors/accent1_2#1" csCatId="accent1" phldr="1"/>
      <dgm:spPr/>
      <dgm:t>
        <a:bodyPr/>
        <a:lstStyle/>
        <a:p>
          <a:endParaRPr lang="en-US"/>
        </a:p>
      </dgm:t>
    </dgm:pt>
    <dgm:pt modelId="{5AAFE094-B6F5-4C59-92E8-945A578DA3F1}">
      <dgm:prSet/>
      <dgm:spPr/>
      <dgm:t>
        <a:bodyPr/>
        <a:lstStyle/>
        <a:p>
          <a:pPr>
            <a:lnSpc>
              <a:spcPct val="100000"/>
            </a:lnSpc>
          </a:pPr>
          <a:r>
            <a:rPr lang="fr-FR" b="0" i="0" dirty="0"/>
            <a:t>Restauration par les petits exploitants et les communautés</a:t>
          </a:r>
          <a:endParaRPr lang="en-US" dirty="0"/>
        </a:p>
      </dgm:t>
    </dgm:pt>
    <dgm:pt modelId="{DFF55EA8-8D02-4486-BA73-037E9BAA04C5}" cxnId="{109193D1-8E9E-4BCA-99E2-B93860A292F3}" type="parTrans">
      <dgm:prSet/>
      <dgm:spPr/>
      <dgm:t>
        <a:bodyPr/>
        <a:lstStyle/>
        <a:p>
          <a:endParaRPr lang="en-US"/>
        </a:p>
      </dgm:t>
    </dgm:pt>
    <dgm:pt modelId="{D987286D-0AE7-4C53-9580-A438E7296709}" cxnId="{109193D1-8E9E-4BCA-99E2-B93860A292F3}" type="sibTrans">
      <dgm:prSet/>
      <dgm:spPr/>
      <dgm:t>
        <a:bodyPr/>
        <a:lstStyle/>
        <a:p>
          <a:endParaRPr lang="en-US"/>
        </a:p>
      </dgm:t>
    </dgm:pt>
    <dgm:pt modelId="{1F67A4C2-2667-48D5-8C67-710F79330D10}">
      <dgm:prSet/>
      <dgm:spPr/>
      <dgm:t>
        <a:bodyPr/>
        <a:lstStyle/>
        <a:p>
          <a:pPr>
            <a:lnSpc>
              <a:spcPct val="100000"/>
            </a:lnSpc>
          </a:pPr>
          <a:r>
            <a:rPr lang="fr-FR" b="0" i="0" dirty="0"/>
            <a:t>Sensibilisation et renforcement des capacités des petits exploitants, des communautés et des entrepreneurs communautaires</a:t>
          </a:r>
          <a:endParaRPr lang="en-US" dirty="0"/>
        </a:p>
      </dgm:t>
    </dgm:pt>
    <dgm:pt modelId="{8A73506E-12AB-42AD-8F2E-FB9EB3167E16}" cxnId="{ED742243-0243-4D5C-A4B6-54D6603F3DFE}" type="parTrans">
      <dgm:prSet/>
      <dgm:spPr/>
      <dgm:t>
        <a:bodyPr/>
        <a:lstStyle/>
        <a:p>
          <a:endParaRPr lang="en-US"/>
        </a:p>
      </dgm:t>
    </dgm:pt>
    <dgm:pt modelId="{286F4707-DB7D-4F57-B032-6831A56E0038}" cxnId="{ED742243-0243-4D5C-A4B6-54D6603F3DFE}" type="sibTrans">
      <dgm:prSet/>
      <dgm:spPr/>
      <dgm:t>
        <a:bodyPr/>
        <a:lstStyle/>
        <a:p>
          <a:endParaRPr lang="en-US"/>
        </a:p>
      </dgm:t>
    </dgm:pt>
    <dgm:pt modelId="{0C245897-BAF6-4A0D-A75E-87CEA99E16A4}">
      <dgm:prSet/>
      <dgm:spPr/>
      <dgm:t>
        <a:bodyPr/>
        <a:lstStyle/>
        <a:p>
          <a:pPr>
            <a:lnSpc>
              <a:spcPct val="100000"/>
            </a:lnSpc>
          </a:pPr>
          <a:r>
            <a:rPr lang="fr-FR" b="0" i="0" dirty="0"/>
            <a:t>Capture et diffusion des connaissances</a:t>
          </a:r>
          <a:endParaRPr lang="en-US" dirty="0"/>
        </a:p>
      </dgm:t>
    </dgm:pt>
    <dgm:pt modelId="{EBBA0802-C95A-405D-811C-BE9936DCA596}" cxnId="{CE4B32E5-8C35-4E36-80D0-3C9A7556050D}" type="parTrans">
      <dgm:prSet/>
      <dgm:spPr/>
      <dgm:t>
        <a:bodyPr/>
        <a:lstStyle/>
        <a:p>
          <a:endParaRPr lang="en-US"/>
        </a:p>
      </dgm:t>
    </dgm:pt>
    <dgm:pt modelId="{DB0EA795-17AC-4FC0-A31A-2A76D1CF8927}" cxnId="{CE4B32E5-8C35-4E36-80D0-3C9A7556050D}" type="sibTrans">
      <dgm:prSet/>
      <dgm:spPr/>
      <dgm:t>
        <a:bodyPr/>
        <a:lstStyle/>
        <a:p>
          <a:endParaRPr lang="en-US"/>
        </a:p>
      </dgm:t>
    </dgm:pt>
    <dgm:pt modelId="{DD6CEC07-9F61-4E57-A3C3-C86AE7090F84}" type="pres">
      <dgm:prSet presAssocID="{DE77E761-5DF7-4CDE-BDBC-334DFC73D62A}" presName="root" presStyleCnt="0">
        <dgm:presLayoutVars>
          <dgm:dir/>
          <dgm:resizeHandles val="exact"/>
        </dgm:presLayoutVars>
      </dgm:prSet>
      <dgm:spPr/>
      <dgm:t>
        <a:bodyPr/>
        <a:lstStyle/>
        <a:p>
          <a:endParaRPr lang="fr-FR"/>
        </a:p>
      </dgm:t>
    </dgm:pt>
    <dgm:pt modelId="{B28879ED-E74F-41AF-B848-19DD0C4B15A4}" type="pres">
      <dgm:prSet presAssocID="{5AAFE094-B6F5-4C59-92E8-945A578DA3F1}" presName="compNode" presStyleCnt="0"/>
      <dgm:spPr/>
    </dgm:pt>
    <dgm:pt modelId="{C5B5C9B7-1B7E-46DC-9DB2-CA124F5E8BB7}" type="pres">
      <dgm:prSet presAssocID="{5AAFE094-B6F5-4C59-92E8-945A578DA3F1}" presName="bgRect" presStyleLbl="bgShp" presStyleIdx="0" presStyleCnt="3"/>
      <dgm:spPr/>
    </dgm:pt>
    <dgm:pt modelId="{A10A473F-71B6-4203-907E-821EA9BC27FF}" type="pres">
      <dgm:prSet presAssocID="{5AAFE094-B6F5-4C59-92E8-945A578DA3F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t>
        <a:bodyPr/>
        <a:lstStyle/>
        <a:p>
          <a:endParaRPr lang="fr-FR"/>
        </a:p>
      </dgm:t>
    </dgm:pt>
    <dgm:pt modelId="{6BDECEE4-BAFE-41E9-A5F7-E9393977B053}" type="pres">
      <dgm:prSet presAssocID="{5AAFE094-B6F5-4C59-92E8-945A578DA3F1}" presName="spaceRect" presStyleCnt="0"/>
      <dgm:spPr/>
    </dgm:pt>
    <dgm:pt modelId="{C3B48755-618E-4A5E-B3B9-CFA02FB84504}" type="pres">
      <dgm:prSet presAssocID="{5AAFE094-B6F5-4C59-92E8-945A578DA3F1}" presName="parTx" presStyleLbl="revTx" presStyleIdx="0" presStyleCnt="3">
        <dgm:presLayoutVars>
          <dgm:chMax val="0"/>
          <dgm:chPref val="0"/>
        </dgm:presLayoutVars>
      </dgm:prSet>
      <dgm:spPr/>
      <dgm:t>
        <a:bodyPr/>
        <a:lstStyle/>
        <a:p>
          <a:endParaRPr lang="fr-FR"/>
        </a:p>
      </dgm:t>
    </dgm:pt>
    <dgm:pt modelId="{A84B24E5-677B-4C81-8327-F394935929CF}" type="pres">
      <dgm:prSet presAssocID="{D987286D-0AE7-4C53-9580-A438E7296709}" presName="sibTrans" presStyleCnt="0"/>
      <dgm:spPr/>
    </dgm:pt>
    <dgm:pt modelId="{A1A68BFA-0D91-4EFB-9B75-12D72F2581EF}" type="pres">
      <dgm:prSet presAssocID="{1F67A4C2-2667-48D5-8C67-710F79330D10}" presName="compNode" presStyleCnt="0"/>
      <dgm:spPr/>
    </dgm:pt>
    <dgm:pt modelId="{AE374C83-626C-4845-AFC7-D22A6869D503}" type="pres">
      <dgm:prSet presAssocID="{1F67A4C2-2667-48D5-8C67-710F79330D10}" presName="bgRect" presStyleLbl="bgShp" presStyleIdx="1" presStyleCnt="3"/>
      <dgm:spPr/>
    </dgm:pt>
    <dgm:pt modelId="{4DC43E59-2463-4D0E-BF84-F9AC96313FD7}" type="pres">
      <dgm:prSet presAssocID="{1F67A4C2-2667-48D5-8C67-710F79330D1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t>
        <a:bodyPr/>
        <a:lstStyle/>
        <a:p>
          <a:endParaRPr lang="fr-FR"/>
        </a:p>
      </dgm:t>
    </dgm:pt>
    <dgm:pt modelId="{8A3C7F04-DD6A-4861-93B9-4FFFB2B0D0C7}" type="pres">
      <dgm:prSet presAssocID="{1F67A4C2-2667-48D5-8C67-710F79330D10}" presName="spaceRect" presStyleCnt="0"/>
      <dgm:spPr/>
    </dgm:pt>
    <dgm:pt modelId="{CAA8F084-D8E2-4C26-A162-76CF42139B44}" type="pres">
      <dgm:prSet presAssocID="{1F67A4C2-2667-48D5-8C67-710F79330D10}" presName="parTx" presStyleLbl="revTx" presStyleIdx="1" presStyleCnt="3">
        <dgm:presLayoutVars>
          <dgm:chMax val="0"/>
          <dgm:chPref val="0"/>
        </dgm:presLayoutVars>
      </dgm:prSet>
      <dgm:spPr/>
      <dgm:t>
        <a:bodyPr/>
        <a:lstStyle/>
        <a:p>
          <a:endParaRPr lang="fr-FR"/>
        </a:p>
      </dgm:t>
    </dgm:pt>
    <dgm:pt modelId="{A0EA58FC-9BE1-45EF-834C-F318B1F50649}" type="pres">
      <dgm:prSet presAssocID="{286F4707-DB7D-4F57-B032-6831A56E0038}" presName="sibTrans" presStyleCnt="0"/>
      <dgm:spPr/>
    </dgm:pt>
    <dgm:pt modelId="{9FF2E7E2-D4CF-4622-A992-39956AC43F00}" type="pres">
      <dgm:prSet presAssocID="{0C245897-BAF6-4A0D-A75E-87CEA99E16A4}" presName="compNode" presStyleCnt="0"/>
      <dgm:spPr/>
    </dgm:pt>
    <dgm:pt modelId="{E7EAD2B0-5D51-4764-A971-465D9A8A66ED}" type="pres">
      <dgm:prSet presAssocID="{0C245897-BAF6-4A0D-A75E-87CEA99E16A4}" presName="bgRect" presStyleLbl="bgShp" presStyleIdx="2" presStyleCnt="3"/>
      <dgm:spPr/>
    </dgm:pt>
    <dgm:pt modelId="{4EF2FC85-7686-4D3A-B147-365204060270}" type="pres">
      <dgm:prSet presAssocID="{0C245897-BAF6-4A0D-A75E-87CEA99E16A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t>
        <a:bodyPr/>
        <a:lstStyle/>
        <a:p>
          <a:endParaRPr lang="fr-FR"/>
        </a:p>
      </dgm:t>
    </dgm:pt>
    <dgm:pt modelId="{25196D4D-6D18-44EA-9C95-899D3E07CC40}" type="pres">
      <dgm:prSet presAssocID="{0C245897-BAF6-4A0D-A75E-87CEA99E16A4}" presName="spaceRect" presStyleCnt="0"/>
      <dgm:spPr/>
    </dgm:pt>
    <dgm:pt modelId="{84B19D80-D07F-4AE7-B695-A5AD46C5C9DB}" type="pres">
      <dgm:prSet presAssocID="{0C245897-BAF6-4A0D-A75E-87CEA99E16A4}" presName="parTx" presStyleLbl="revTx" presStyleIdx="2" presStyleCnt="3">
        <dgm:presLayoutVars>
          <dgm:chMax val="0"/>
          <dgm:chPref val="0"/>
        </dgm:presLayoutVars>
      </dgm:prSet>
      <dgm:spPr/>
      <dgm:t>
        <a:bodyPr/>
        <a:lstStyle/>
        <a:p>
          <a:endParaRPr lang="fr-FR"/>
        </a:p>
      </dgm:t>
    </dgm:pt>
  </dgm:ptLst>
  <dgm:cxnLst>
    <dgm:cxn modelId="{E222B6ED-5544-47C5-A002-85E60FD81C9C}" type="presOf" srcId="{DE77E761-5DF7-4CDE-BDBC-334DFC73D62A}" destId="{DD6CEC07-9F61-4E57-A3C3-C86AE7090F84}" srcOrd="0" destOrd="0" presId="urn:microsoft.com/office/officeart/2018/2/layout/IconVerticalSolidList"/>
    <dgm:cxn modelId="{F209CD29-49C6-4BC0-8837-B88F626B431B}" type="presOf" srcId="{5AAFE094-B6F5-4C59-92E8-945A578DA3F1}" destId="{C3B48755-618E-4A5E-B3B9-CFA02FB84504}" srcOrd="0" destOrd="0" presId="urn:microsoft.com/office/officeart/2018/2/layout/IconVerticalSolidList"/>
    <dgm:cxn modelId="{71DD3ED0-A72F-4E31-B83C-C0BDA6CC58C3}" type="presOf" srcId="{0C245897-BAF6-4A0D-A75E-87CEA99E16A4}" destId="{84B19D80-D07F-4AE7-B695-A5AD46C5C9DB}" srcOrd="0" destOrd="0" presId="urn:microsoft.com/office/officeart/2018/2/layout/IconVerticalSolidList"/>
    <dgm:cxn modelId="{897EF49C-CB33-48EE-92EB-2EBF81CC7B4D}" type="presOf" srcId="{1F67A4C2-2667-48D5-8C67-710F79330D10}" destId="{CAA8F084-D8E2-4C26-A162-76CF42139B44}" srcOrd="0" destOrd="0" presId="urn:microsoft.com/office/officeart/2018/2/layout/IconVerticalSolidList"/>
    <dgm:cxn modelId="{109193D1-8E9E-4BCA-99E2-B93860A292F3}" srcId="{DE77E761-5DF7-4CDE-BDBC-334DFC73D62A}" destId="{5AAFE094-B6F5-4C59-92E8-945A578DA3F1}" srcOrd="0" destOrd="0" parTransId="{DFF55EA8-8D02-4486-BA73-037E9BAA04C5}" sibTransId="{D987286D-0AE7-4C53-9580-A438E7296709}"/>
    <dgm:cxn modelId="{CE4B32E5-8C35-4E36-80D0-3C9A7556050D}" srcId="{DE77E761-5DF7-4CDE-BDBC-334DFC73D62A}" destId="{0C245897-BAF6-4A0D-A75E-87CEA99E16A4}" srcOrd="2" destOrd="0" parTransId="{EBBA0802-C95A-405D-811C-BE9936DCA596}" sibTransId="{DB0EA795-17AC-4FC0-A31A-2A76D1CF8927}"/>
    <dgm:cxn modelId="{ED742243-0243-4D5C-A4B6-54D6603F3DFE}" srcId="{DE77E761-5DF7-4CDE-BDBC-334DFC73D62A}" destId="{1F67A4C2-2667-48D5-8C67-710F79330D10}" srcOrd="1" destOrd="0" parTransId="{8A73506E-12AB-42AD-8F2E-FB9EB3167E16}" sibTransId="{286F4707-DB7D-4F57-B032-6831A56E0038}"/>
    <dgm:cxn modelId="{4320BD71-DF3C-4A73-A4EF-F2773CB0EFF4}" type="presParOf" srcId="{DD6CEC07-9F61-4E57-A3C3-C86AE7090F84}" destId="{B28879ED-E74F-41AF-B848-19DD0C4B15A4}" srcOrd="0" destOrd="0" presId="urn:microsoft.com/office/officeart/2018/2/layout/IconVerticalSolidList"/>
    <dgm:cxn modelId="{C2319D25-787A-459A-87C0-E24272233DAB}" type="presParOf" srcId="{B28879ED-E74F-41AF-B848-19DD0C4B15A4}" destId="{C5B5C9B7-1B7E-46DC-9DB2-CA124F5E8BB7}" srcOrd="0" destOrd="0" presId="urn:microsoft.com/office/officeart/2018/2/layout/IconVerticalSolidList"/>
    <dgm:cxn modelId="{3718CD7E-F864-4829-801F-8F632AE23EC8}" type="presParOf" srcId="{B28879ED-E74F-41AF-B848-19DD0C4B15A4}" destId="{A10A473F-71B6-4203-907E-821EA9BC27FF}" srcOrd="1" destOrd="0" presId="urn:microsoft.com/office/officeart/2018/2/layout/IconVerticalSolidList"/>
    <dgm:cxn modelId="{6216B9EA-F1CC-4B96-A53A-B9D5F3667769}" type="presParOf" srcId="{B28879ED-E74F-41AF-B848-19DD0C4B15A4}" destId="{6BDECEE4-BAFE-41E9-A5F7-E9393977B053}" srcOrd="2" destOrd="0" presId="urn:microsoft.com/office/officeart/2018/2/layout/IconVerticalSolidList"/>
    <dgm:cxn modelId="{458F68F1-81A2-46A8-8E03-D1545E6D93E6}" type="presParOf" srcId="{B28879ED-E74F-41AF-B848-19DD0C4B15A4}" destId="{C3B48755-618E-4A5E-B3B9-CFA02FB84504}" srcOrd="3" destOrd="0" presId="urn:microsoft.com/office/officeart/2018/2/layout/IconVerticalSolidList"/>
    <dgm:cxn modelId="{FAB7FF6F-92C0-47D8-8AD7-95487190C2B8}" type="presParOf" srcId="{DD6CEC07-9F61-4E57-A3C3-C86AE7090F84}" destId="{A84B24E5-677B-4C81-8327-F394935929CF}" srcOrd="1" destOrd="0" presId="urn:microsoft.com/office/officeart/2018/2/layout/IconVerticalSolidList"/>
    <dgm:cxn modelId="{96CFB6C5-EA5D-4B94-B2D9-DE3F1802A684}" type="presParOf" srcId="{DD6CEC07-9F61-4E57-A3C3-C86AE7090F84}" destId="{A1A68BFA-0D91-4EFB-9B75-12D72F2581EF}" srcOrd="2" destOrd="0" presId="urn:microsoft.com/office/officeart/2018/2/layout/IconVerticalSolidList"/>
    <dgm:cxn modelId="{0B87E7CB-DE16-44AF-86CF-99422413B8E1}" type="presParOf" srcId="{A1A68BFA-0D91-4EFB-9B75-12D72F2581EF}" destId="{AE374C83-626C-4845-AFC7-D22A6869D503}" srcOrd="0" destOrd="0" presId="urn:microsoft.com/office/officeart/2018/2/layout/IconVerticalSolidList"/>
    <dgm:cxn modelId="{6A5324D9-72E4-44A6-ADA7-C2A38381BDAC}" type="presParOf" srcId="{A1A68BFA-0D91-4EFB-9B75-12D72F2581EF}" destId="{4DC43E59-2463-4D0E-BF84-F9AC96313FD7}" srcOrd="1" destOrd="0" presId="urn:microsoft.com/office/officeart/2018/2/layout/IconVerticalSolidList"/>
    <dgm:cxn modelId="{18D6A54C-7028-4FF0-A65E-F9781DBE414A}" type="presParOf" srcId="{A1A68BFA-0D91-4EFB-9B75-12D72F2581EF}" destId="{8A3C7F04-DD6A-4861-93B9-4FFFB2B0D0C7}" srcOrd="2" destOrd="0" presId="urn:microsoft.com/office/officeart/2018/2/layout/IconVerticalSolidList"/>
    <dgm:cxn modelId="{41EB16D4-6B1E-4AE7-8AF8-C07CF3B4526A}" type="presParOf" srcId="{A1A68BFA-0D91-4EFB-9B75-12D72F2581EF}" destId="{CAA8F084-D8E2-4C26-A162-76CF42139B44}" srcOrd="3" destOrd="0" presId="urn:microsoft.com/office/officeart/2018/2/layout/IconVerticalSolidList"/>
    <dgm:cxn modelId="{F35D4745-CF3F-4F95-948D-8859D11F9492}" type="presParOf" srcId="{DD6CEC07-9F61-4E57-A3C3-C86AE7090F84}" destId="{A0EA58FC-9BE1-45EF-834C-F318B1F50649}" srcOrd="3" destOrd="0" presId="urn:microsoft.com/office/officeart/2018/2/layout/IconVerticalSolidList"/>
    <dgm:cxn modelId="{7CA407D2-7601-4281-A4F4-BF7BDDC79A19}" type="presParOf" srcId="{DD6CEC07-9F61-4E57-A3C3-C86AE7090F84}" destId="{9FF2E7E2-D4CF-4622-A992-39956AC43F00}" srcOrd="4" destOrd="0" presId="urn:microsoft.com/office/officeart/2018/2/layout/IconVerticalSolidList"/>
    <dgm:cxn modelId="{425ABC60-205D-4557-A951-66053E7D4F97}" type="presParOf" srcId="{9FF2E7E2-D4CF-4622-A992-39956AC43F00}" destId="{E7EAD2B0-5D51-4764-A971-465D9A8A66ED}" srcOrd="0" destOrd="0" presId="urn:microsoft.com/office/officeart/2018/2/layout/IconVerticalSolidList"/>
    <dgm:cxn modelId="{7717A43C-0BE7-4C2A-888F-4B28D79FBB27}" type="presParOf" srcId="{9FF2E7E2-D4CF-4622-A992-39956AC43F00}" destId="{4EF2FC85-7686-4D3A-B147-365204060270}" srcOrd="1" destOrd="0" presId="urn:microsoft.com/office/officeart/2018/2/layout/IconVerticalSolidList"/>
    <dgm:cxn modelId="{2544340F-4658-42F4-A0A1-AE9D5A5A322B}" type="presParOf" srcId="{9FF2E7E2-D4CF-4622-A992-39956AC43F00}" destId="{25196D4D-6D18-44EA-9C95-899D3E07CC40}" srcOrd="2" destOrd="0" presId="urn:microsoft.com/office/officeart/2018/2/layout/IconVerticalSolidList"/>
    <dgm:cxn modelId="{8A3F2440-FF59-41F5-93D5-1795A1F8C15D}" type="presParOf" srcId="{9FF2E7E2-D4CF-4622-A992-39956AC43F00}" destId="{84B19D80-D07F-4AE7-B695-A5AD46C5C9DB}" srcOrd="3" destOrd="0" presId="urn:microsoft.com/office/officeart/2018/2/layout/IconVerticalSoli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C19480-5F9C-4642-AA2B-9712DDB74D8D}" type="doc">
      <dgm:prSet loTypeId="urn:microsoft.com/office/officeart/2005/8/layout/cycle3#1" loCatId="cycle" qsTypeId="urn:microsoft.com/office/officeart/2005/8/quickstyle/simple1#2" qsCatId="simple" csTypeId="urn:microsoft.com/office/officeart/2005/8/colors/accent1_2#2" csCatId="accent1" phldr="1"/>
      <dgm:spPr/>
      <dgm:t>
        <a:bodyPr/>
        <a:lstStyle/>
        <a:p>
          <a:endParaRPr lang="fr-FR"/>
        </a:p>
      </dgm:t>
    </dgm:pt>
    <dgm:pt modelId="{30D662C3-19D5-4A03-A387-BA1055FE1456}">
      <dgm:prSet phldrT="[Text]"/>
      <dgm:spPr/>
      <dgm:t>
        <a:bodyPr/>
        <a:lstStyle/>
        <a:p>
          <a:pPr>
            <a:buFont typeface="+mj-lt"/>
            <a:buAutoNum type="arabicPeriod"/>
          </a:pPr>
          <a:r>
            <a:rPr lang="fr-FR" b="1" dirty="0">
              <a:solidFill>
                <a:schemeClr val="bg1"/>
              </a:solidFill>
            </a:rPr>
            <a:t>1. Sélection et innovation</a:t>
          </a:r>
          <a:endParaRPr lang="fr-FR" dirty="0">
            <a:solidFill>
              <a:schemeClr val="bg1"/>
            </a:solidFill>
          </a:endParaRPr>
        </a:p>
      </dgm:t>
    </dgm:pt>
    <dgm:pt modelId="{3704654B-F519-41B9-98AD-05AFBF2D2CDC}" cxnId="{3D366882-263A-4C70-9127-6A023899A76A}" type="parTrans">
      <dgm:prSet/>
      <dgm:spPr/>
      <dgm:t>
        <a:bodyPr/>
        <a:lstStyle/>
        <a:p>
          <a:endParaRPr lang="fr-FR">
            <a:solidFill>
              <a:schemeClr val="bg1"/>
            </a:solidFill>
          </a:endParaRPr>
        </a:p>
      </dgm:t>
    </dgm:pt>
    <dgm:pt modelId="{C11A48CF-0F0B-4E11-B69C-7B19C67DED3C}" cxnId="{3D366882-263A-4C70-9127-6A023899A76A}" type="sibTrans">
      <dgm:prSet/>
      <dgm:spPr/>
      <dgm:t>
        <a:bodyPr/>
        <a:lstStyle/>
        <a:p>
          <a:endParaRPr lang="fr-FR">
            <a:solidFill>
              <a:schemeClr val="bg1"/>
            </a:solidFill>
          </a:endParaRPr>
        </a:p>
      </dgm:t>
    </dgm:pt>
    <dgm:pt modelId="{C669263A-CC26-4FCC-B557-1084E4FAC55D}">
      <dgm:prSet phldrT="[Text]"/>
      <dgm:spPr/>
      <dgm:t>
        <a:bodyPr/>
        <a:lstStyle/>
        <a:p>
          <a:pPr>
            <a:buFont typeface="+mj-lt"/>
            <a:buAutoNum type="arabicPeriod"/>
          </a:pPr>
          <a:r>
            <a:rPr lang="fr-FR" b="1" dirty="0">
              <a:solidFill>
                <a:schemeClr val="bg1"/>
              </a:solidFill>
            </a:rPr>
            <a:t>2. Collecte et production de semences</a:t>
          </a:r>
          <a:endParaRPr lang="fr-FR" dirty="0">
            <a:solidFill>
              <a:schemeClr val="bg1"/>
            </a:solidFill>
          </a:endParaRPr>
        </a:p>
      </dgm:t>
    </dgm:pt>
    <dgm:pt modelId="{1CC64776-2D67-452F-94D8-C5369CAD52A1}" cxnId="{53B56B96-A3C7-4DC6-A5E7-3BE877022F1C}" type="parTrans">
      <dgm:prSet/>
      <dgm:spPr/>
      <dgm:t>
        <a:bodyPr/>
        <a:lstStyle/>
        <a:p>
          <a:endParaRPr lang="fr-FR">
            <a:solidFill>
              <a:schemeClr val="bg1"/>
            </a:solidFill>
          </a:endParaRPr>
        </a:p>
      </dgm:t>
    </dgm:pt>
    <dgm:pt modelId="{DC26EA5F-69E9-490D-8296-4F6BEDE8CB11}" cxnId="{53B56B96-A3C7-4DC6-A5E7-3BE877022F1C}" type="sibTrans">
      <dgm:prSet/>
      <dgm:spPr/>
      <dgm:t>
        <a:bodyPr/>
        <a:lstStyle/>
        <a:p>
          <a:endParaRPr lang="fr-FR">
            <a:solidFill>
              <a:schemeClr val="bg1"/>
            </a:solidFill>
          </a:endParaRPr>
        </a:p>
      </dgm:t>
    </dgm:pt>
    <dgm:pt modelId="{FFAC43A3-8E29-47CB-8280-3221E6A3B856}">
      <dgm:prSet phldrT="[Text]"/>
      <dgm:spPr/>
      <dgm:t>
        <a:bodyPr/>
        <a:lstStyle/>
        <a:p>
          <a:pPr>
            <a:buFont typeface="+mj-lt"/>
            <a:buAutoNum type="arabicPeriod"/>
          </a:pPr>
          <a:r>
            <a:rPr lang="fr-FR" b="1" dirty="0">
              <a:solidFill>
                <a:schemeClr val="bg1"/>
              </a:solidFill>
            </a:rPr>
            <a:t>3. Accès au marché, l’offre et la demande</a:t>
          </a:r>
          <a:endParaRPr lang="fr-FR" dirty="0">
            <a:solidFill>
              <a:schemeClr val="bg1"/>
            </a:solidFill>
          </a:endParaRPr>
        </a:p>
      </dgm:t>
    </dgm:pt>
    <dgm:pt modelId="{1AF8E28A-1AE8-4832-9344-E0EA86FFBD88}" cxnId="{E0F90837-4E75-42D1-AB9A-32F92DAB0D9D}" type="parTrans">
      <dgm:prSet/>
      <dgm:spPr/>
      <dgm:t>
        <a:bodyPr/>
        <a:lstStyle/>
        <a:p>
          <a:endParaRPr lang="fr-FR">
            <a:solidFill>
              <a:schemeClr val="bg1"/>
            </a:solidFill>
          </a:endParaRPr>
        </a:p>
      </dgm:t>
    </dgm:pt>
    <dgm:pt modelId="{8A2493FF-36BA-4D4A-B9B9-5B4D852A1ADE}" cxnId="{E0F90837-4E75-42D1-AB9A-32F92DAB0D9D}" type="sibTrans">
      <dgm:prSet/>
      <dgm:spPr/>
      <dgm:t>
        <a:bodyPr/>
        <a:lstStyle/>
        <a:p>
          <a:endParaRPr lang="fr-FR">
            <a:solidFill>
              <a:schemeClr val="bg1"/>
            </a:solidFill>
          </a:endParaRPr>
        </a:p>
      </dgm:t>
    </dgm:pt>
    <dgm:pt modelId="{A37B966D-86DA-47FB-A6CB-0ED69138AEC4}">
      <dgm:prSet phldrT="[Text]"/>
      <dgm:spPr/>
      <dgm:t>
        <a:bodyPr/>
        <a:lstStyle/>
        <a:p>
          <a:pPr>
            <a:buFont typeface="+mj-lt"/>
            <a:buAutoNum type="arabicPeriod"/>
          </a:pPr>
          <a:r>
            <a:rPr lang="fr-FR" b="1" dirty="0">
              <a:solidFill>
                <a:schemeClr val="bg1"/>
              </a:solidFill>
            </a:rPr>
            <a:t>4. Contrôle de qualité</a:t>
          </a:r>
          <a:endParaRPr lang="fr-FR" dirty="0">
            <a:solidFill>
              <a:schemeClr val="bg1"/>
            </a:solidFill>
          </a:endParaRPr>
        </a:p>
      </dgm:t>
    </dgm:pt>
    <dgm:pt modelId="{11E22BF5-33E1-4311-A571-104CA6E326E5}" cxnId="{A26CCDFF-1459-4183-9403-37BEBA90881B}" type="parTrans">
      <dgm:prSet/>
      <dgm:spPr/>
      <dgm:t>
        <a:bodyPr/>
        <a:lstStyle/>
        <a:p>
          <a:endParaRPr lang="fr-FR">
            <a:solidFill>
              <a:schemeClr val="bg1"/>
            </a:solidFill>
          </a:endParaRPr>
        </a:p>
      </dgm:t>
    </dgm:pt>
    <dgm:pt modelId="{6D481326-BF47-4434-9DB2-5E7765D2C484}" cxnId="{A26CCDFF-1459-4183-9403-37BEBA90881B}" type="sibTrans">
      <dgm:prSet/>
      <dgm:spPr/>
      <dgm:t>
        <a:bodyPr/>
        <a:lstStyle/>
        <a:p>
          <a:endParaRPr lang="fr-FR">
            <a:solidFill>
              <a:schemeClr val="bg1"/>
            </a:solidFill>
          </a:endParaRPr>
        </a:p>
      </dgm:t>
    </dgm:pt>
    <dgm:pt modelId="{6F56FC81-E982-4614-9357-7D14F8F48717}">
      <dgm:prSet phldrT="[Text]"/>
      <dgm:spPr/>
      <dgm:t>
        <a:bodyPr/>
        <a:lstStyle/>
        <a:p>
          <a:r>
            <a:rPr lang="fr-FR" b="1" dirty="0">
              <a:solidFill>
                <a:schemeClr val="bg1"/>
              </a:solidFill>
            </a:rPr>
            <a:t>5. Environnement favorable</a:t>
          </a:r>
          <a:endParaRPr lang="fr-FR" dirty="0">
            <a:solidFill>
              <a:schemeClr val="bg1"/>
            </a:solidFill>
          </a:endParaRPr>
        </a:p>
      </dgm:t>
    </dgm:pt>
    <dgm:pt modelId="{0B941306-DC8B-4B12-951B-FA66890D8EB9}" cxnId="{0E1D516E-2274-4DEB-BE75-855AACE671A7}" type="parTrans">
      <dgm:prSet/>
      <dgm:spPr/>
      <dgm:t>
        <a:bodyPr/>
        <a:lstStyle/>
        <a:p>
          <a:endParaRPr lang="fr-FR">
            <a:solidFill>
              <a:schemeClr val="bg1"/>
            </a:solidFill>
          </a:endParaRPr>
        </a:p>
      </dgm:t>
    </dgm:pt>
    <dgm:pt modelId="{136BC103-A223-4671-8A6D-9CB103992A58}" cxnId="{0E1D516E-2274-4DEB-BE75-855AACE671A7}" type="sibTrans">
      <dgm:prSet/>
      <dgm:spPr/>
      <dgm:t>
        <a:bodyPr/>
        <a:lstStyle/>
        <a:p>
          <a:endParaRPr lang="fr-FR">
            <a:solidFill>
              <a:schemeClr val="bg1"/>
            </a:solidFill>
          </a:endParaRPr>
        </a:p>
      </dgm:t>
    </dgm:pt>
    <dgm:pt modelId="{A90AB17B-C020-4848-BE5F-41DF2C085007}" type="pres">
      <dgm:prSet presAssocID="{FDC19480-5F9C-4642-AA2B-9712DDB74D8D}" presName="Name0" presStyleCnt="0">
        <dgm:presLayoutVars>
          <dgm:dir/>
          <dgm:resizeHandles val="exact"/>
        </dgm:presLayoutVars>
      </dgm:prSet>
      <dgm:spPr/>
      <dgm:t>
        <a:bodyPr/>
        <a:lstStyle/>
        <a:p>
          <a:endParaRPr lang="fr-FR"/>
        </a:p>
      </dgm:t>
    </dgm:pt>
    <dgm:pt modelId="{3F14B11E-46F6-40B4-B4AD-B8FA800A6700}" type="pres">
      <dgm:prSet presAssocID="{FDC19480-5F9C-4642-AA2B-9712DDB74D8D}" presName="cycle" presStyleCnt="0"/>
      <dgm:spPr/>
    </dgm:pt>
    <dgm:pt modelId="{1285823A-5E06-46E9-A7E9-7B6AF5E4AB7F}" type="pres">
      <dgm:prSet presAssocID="{30D662C3-19D5-4A03-A387-BA1055FE1456}" presName="nodeFirstNode" presStyleLbl="node1" presStyleIdx="0" presStyleCnt="5">
        <dgm:presLayoutVars>
          <dgm:bulletEnabled val="1"/>
        </dgm:presLayoutVars>
      </dgm:prSet>
      <dgm:spPr/>
      <dgm:t>
        <a:bodyPr/>
        <a:lstStyle/>
        <a:p>
          <a:endParaRPr lang="fr-FR"/>
        </a:p>
      </dgm:t>
    </dgm:pt>
    <dgm:pt modelId="{ED1938C1-A57E-4F77-AEB2-C473E43FB425}" type="pres">
      <dgm:prSet presAssocID="{C11A48CF-0F0B-4E11-B69C-7B19C67DED3C}" presName="sibTransFirstNode" presStyleLbl="bgShp" presStyleIdx="0" presStyleCnt="1" custLinFactNeighborY="-1476"/>
      <dgm:spPr/>
      <dgm:t>
        <a:bodyPr/>
        <a:lstStyle/>
        <a:p>
          <a:endParaRPr lang="fr-FR"/>
        </a:p>
      </dgm:t>
    </dgm:pt>
    <dgm:pt modelId="{1414E4AB-83BB-487F-8B15-20D56138E96D}" type="pres">
      <dgm:prSet presAssocID="{C669263A-CC26-4FCC-B557-1084E4FAC55D}" presName="nodeFollowingNodes" presStyleLbl="node1" presStyleIdx="1" presStyleCnt="5">
        <dgm:presLayoutVars>
          <dgm:bulletEnabled val="1"/>
        </dgm:presLayoutVars>
      </dgm:prSet>
      <dgm:spPr/>
      <dgm:t>
        <a:bodyPr/>
        <a:lstStyle/>
        <a:p>
          <a:endParaRPr lang="fr-FR"/>
        </a:p>
      </dgm:t>
    </dgm:pt>
    <dgm:pt modelId="{C4DEDDE2-068C-4695-ABDC-078F1C3C4AC2}" type="pres">
      <dgm:prSet presAssocID="{FFAC43A3-8E29-47CB-8280-3221E6A3B856}" presName="nodeFollowingNodes" presStyleLbl="node1" presStyleIdx="2" presStyleCnt="5" custRadScaleRad="94940" custRadScaleInc="-24749">
        <dgm:presLayoutVars>
          <dgm:bulletEnabled val="1"/>
        </dgm:presLayoutVars>
      </dgm:prSet>
      <dgm:spPr/>
      <dgm:t>
        <a:bodyPr/>
        <a:lstStyle/>
        <a:p>
          <a:endParaRPr lang="fr-FR"/>
        </a:p>
      </dgm:t>
    </dgm:pt>
    <dgm:pt modelId="{3A5698F6-807F-4C09-8198-75F97C88A664}" type="pres">
      <dgm:prSet presAssocID="{A37B966D-86DA-47FB-A6CB-0ED69138AEC4}" presName="nodeFollowingNodes" presStyleLbl="node1" presStyleIdx="3" presStyleCnt="5" custRadScaleRad="102202" custRadScaleInc="28121">
        <dgm:presLayoutVars>
          <dgm:bulletEnabled val="1"/>
        </dgm:presLayoutVars>
      </dgm:prSet>
      <dgm:spPr/>
      <dgm:t>
        <a:bodyPr/>
        <a:lstStyle/>
        <a:p>
          <a:endParaRPr lang="fr-FR"/>
        </a:p>
      </dgm:t>
    </dgm:pt>
    <dgm:pt modelId="{9FC1C58F-FFC7-42C1-9C72-9CD3E51A795C}" type="pres">
      <dgm:prSet presAssocID="{6F56FC81-E982-4614-9357-7D14F8F48717}" presName="nodeFollowingNodes" presStyleLbl="node1" presStyleIdx="4" presStyleCnt="5">
        <dgm:presLayoutVars>
          <dgm:bulletEnabled val="1"/>
        </dgm:presLayoutVars>
      </dgm:prSet>
      <dgm:spPr/>
      <dgm:t>
        <a:bodyPr/>
        <a:lstStyle/>
        <a:p>
          <a:endParaRPr lang="fr-FR"/>
        </a:p>
      </dgm:t>
    </dgm:pt>
  </dgm:ptLst>
  <dgm:cxnLst>
    <dgm:cxn modelId="{550FA159-E628-45B8-95D1-312E40777BCD}" type="presOf" srcId="{6F56FC81-E982-4614-9357-7D14F8F48717}" destId="{9FC1C58F-FFC7-42C1-9C72-9CD3E51A795C}" srcOrd="0" destOrd="0" presId="urn:microsoft.com/office/officeart/2005/8/layout/cycle3#1"/>
    <dgm:cxn modelId="{723BEF03-8868-4294-BBEC-48279BA21F84}" type="presOf" srcId="{C669263A-CC26-4FCC-B557-1084E4FAC55D}" destId="{1414E4AB-83BB-487F-8B15-20D56138E96D}" srcOrd="0" destOrd="0" presId="urn:microsoft.com/office/officeart/2005/8/layout/cycle3#1"/>
    <dgm:cxn modelId="{A7448FC9-33BF-42D9-82F2-691F11702685}" type="presOf" srcId="{30D662C3-19D5-4A03-A387-BA1055FE1456}" destId="{1285823A-5E06-46E9-A7E9-7B6AF5E4AB7F}" srcOrd="0" destOrd="0" presId="urn:microsoft.com/office/officeart/2005/8/layout/cycle3#1"/>
    <dgm:cxn modelId="{A26CCDFF-1459-4183-9403-37BEBA90881B}" srcId="{FDC19480-5F9C-4642-AA2B-9712DDB74D8D}" destId="{A37B966D-86DA-47FB-A6CB-0ED69138AEC4}" srcOrd="3" destOrd="0" parTransId="{11E22BF5-33E1-4311-A571-104CA6E326E5}" sibTransId="{6D481326-BF47-4434-9DB2-5E7765D2C484}"/>
    <dgm:cxn modelId="{B726D017-49C1-40DD-9FA6-DC8960BBCBAC}" type="presOf" srcId="{C11A48CF-0F0B-4E11-B69C-7B19C67DED3C}" destId="{ED1938C1-A57E-4F77-AEB2-C473E43FB425}" srcOrd="0" destOrd="0" presId="urn:microsoft.com/office/officeart/2005/8/layout/cycle3#1"/>
    <dgm:cxn modelId="{E0F90837-4E75-42D1-AB9A-32F92DAB0D9D}" srcId="{FDC19480-5F9C-4642-AA2B-9712DDB74D8D}" destId="{FFAC43A3-8E29-47CB-8280-3221E6A3B856}" srcOrd="2" destOrd="0" parTransId="{1AF8E28A-1AE8-4832-9344-E0EA86FFBD88}" sibTransId="{8A2493FF-36BA-4D4A-B9B9-5B4D852A1ADE}"/>
    <dgm:cxn modelId="{6A7D5718-7858-4468-AE50-0769361C8A42}" type="presOf" srcId="{FFAC43A3-8E29-47CB-8280-3221E6A3B856}" destId="{C4DEDDE2-068C-4695-ABDC-078F1C3C4AC2}" srcOrd="0" destOrd="0" presId="urn:microsoft.com/office/officeart/2005/8/layout/cycle3#1"/>
    <dgm:cxn modelId="{D10CE4FF-9B95-41AF-BBB8-5C6D7E8E18DD}" type="presOf" srcId="{A37B966D-86DA-47FB-A6CB-0ED69138AEC4}" destId="{3A5698F6-807F-4C09-8198-75F97C88A664}" srcOrd="0" destOrd="0" presId="urn:microsoft.com/office/officeart/2005/8/layout/cycle3#1"/>
    <dgm:cxn modelId="{2D69367D-D750-4E04-B374-E9910D4D06AA}" type="presOf" srcId="{FDC19480-5F9C-4642-AA2B-9712DDB74D8D}" destId="{A90AB17B-C020-4848-BE5F-41DF2C085007}" srcOrd="0" destOrd="0" presId="urn:microsoft.com/office/officeart/2005/8/layout/cycle3#1"/>
    <dgm:cxn modelId="{3D366882-263A-4C70-9127-6A023899A76A}" srcId="{FDC19480-5F9C-4642-AA2B-9712DDB74D8D}" destId="{30D662C3-19D5-4A03-A387-BA1055FE1456}" srcOrd="0" destOrd="0" parTransId="{3704654B-F519-41B9-98AD-05AFBF2D2CDC}" sibTransId="{C11A48CF-0F0B-4E11-B69C-7B19C67DED3C}"/>
    <dgm:cxn modelId="{0E1D516E-2274-4DEB-BE75-855AACE671A7}" srcId="{FDC19480-5F9C-4642-AA2B-9712DDB74D8D}" destId="{6F56FC81-E982-4614-9357-7D14F8F48717}" srcOrd="4" destOrd="0" parTransId="{0B941306-DC8B-4B12-951B-FA66890D8EB9}" sibTransId="{136BC103-A223-4671-8A6D-9CB103992A58}"/>
    <dgm:cxn modelId="{53B56B96-A3C7-4DC6-A5E7-3BE877022F1C}" srcId="{FDC19480-5F9C-4642-AA2B-9712DDB74D8D}" destId="{C669263A-CC26-4FCC-B557-1084E4FAC55D}" srcOrd="1" destOrd="0" parTransId="{1CC64776-2D67-452F-94D8-C5369CAD52A1}" sibTransId="{DC26EA5F-69E9-490D-8296-4F6BEDE8CB11}"/>
    <dgm:cxn modelId="{7490988A-FE3D-407C-9C7E-4E558D47A8B8}" type="presParOf" srcId="{A90AB17B-C020-4848-BE5F-41DF2C085007}" destId="{3F14B11E-46F6-40B4-B4AD-B8FA800A6700}" srcOrd="0" destOrd="0" presId="urn:microsoft.com/office/officeart/2005/8/layout/cycle3#1"/>
    <dgm:cxn modelId="{2C671001-710C-4D3E-AD27-55D4895DA03C}" type="presParOf" srcId="{3F14B11E-46F6-40B4-B4AD-B8FA800A6700}" destId="{1285823A-5E06-46E9-A7E9-7B6AF5E4AB7F}" srcOrd="0" destOrd="0" presId="urn:microsoft.com/office/officeart/2005/8/layout/cycle3#1"/>
    <dgm:cxn modelId="{87516859-7C77-4AA8-8D57-DB0AD2CB88ED}" type="presParOf" srcId="{3F14B11E-46F6-40B4-B4AD-B8FA800A6700}" destId="{ED1938C1-A57E-4F77-AEB2-C473E43FB425}" srcOrd="1" destOrd="0" presId="urn:microsoft.com/office/officeart/2005/8/layout/cycle3#1"/>
    <dgm:cxn modelId="{57C285D2-E190-44DE-8753-C02B73A718E2}" type="presParOf" srcId="{3F14B11E-46F6-40B4-B4AD-B8FA800A6700}" destId="{1414E4AB-83BB-487F-8B15-20D56138E96D}" srcOrd="2" destOrd="0" presId="urn:microsoft.com/office/officeart/2005/8/layout/cycle3#1"/>
    <dgm:cxn modelId="{1BB090CD-3496-4F26-958B-731E3BB9356A}" type="presParOf" srcId="{3F14B11E-46F6-40B4-B4AD-B8FA800A6700}" destId="{C4DEDDE2-068C-4695-ABDC-078F1C3C4AC2}" srcOrd="3" destOrd="0" presId="urn:microsoft.com/office/officeart/2005/8/layout/cycle3#1"/>
    <dgm:cxn modelId="{9F299BAA-8F08-46D8-B16B-BC423B2C42C4}" type="presParOf" srcId="{3F14B11E-46F6-40B4-B4AD-B8FA800A6700}" destId="{3A5698F6-807F-4C09-8198-75F97C88A664}" srcOrd="4" destOrd="0" presId="urn:microsoft.com/office/officeart/2005/8/layout/cycle3#1"/>
    <dgm:cxn modelId="{EEB6AE56-0944-4B44-BED2-E3D0C0811FDA}" type="presParOf" srcId="{3F14B11E-46F6-40B4-B4AD-B8FA800A6700}" destId="{9FC1C58F-FFC7-42C1-9C72-9CD3E51A795C}" srcOrd="5" destOrd="0" presId="urn:microsoft.com/office/officeart/2005/8/layout/cycle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er 1"/>
      <dsp:cNvGrpSpPr/>
    </dsp:nvGrpSpPr>
    <dsp:grpSpPr>
      <a:xfrm>
        <a:off x="0" y="0"/>
        <a:ext cx="10515600" cy="4422804"/>
        <a:chOff x="0" y="0"/>
        <a:chExt cx="10515600" cy="4422804"/>
      </a:xfrm>
    </dsp:grpSpPr>
    <dsp:sp modelId="{C5B5C9B7-1B7E-46DC-9DB2-CA124F5E8BB7}">
      <dsp:nvSpPr>
        <dsp:cNvPr id="3" name="Rectangle à coins arrondi 2"/>
        <dsp:cNvSpPr/>
      </dsp:nvSpPr>
      <dsp:spPr bwMode="white">
        <a:xfrm>
          <a:off x="0" y="0"/>
          <a:ext cx="10515600" cy="1263658"/>
        </a:xfrm>
        <a:prstGeom prst="roundRect">
          <a:avLst>
            <a:gd name="adj" fmla="val 10000"/>
          </a:avLst>
        </a:prstGeom>
      </dsp:spPr>
      <dsp:style>
        <a:lnRef idx="0">
          <a:schemeClr val="accent1"/>
        </a:lnRef>
        <a:fillRef idx="1">
          <a:schemeClr val="accent1">
            <a:tint val="40000"/>
          </a:schemeClr>
        </a:fillRef>
        <a:effectRef idx="0">
          <a:scrgbClr r="0" g="0" b="0"/>
        </a:effectRef>
        <a:fontRef idx="minor"/>
      </dsp:style>
      <dsp:txXfrm>
        <a:off x="0" y="0"/>
        <a:ext cx="10515600" cy="1263658"/>
      </dsp:txXfrm>
    </dsp:sp>
    <dsp:sp modelId="{A10A473F-71B6-4203-907E-821EA9BC27FF}">
      <dsp:nvSpPr>
        <dsp:cNvPr id="4" name="Rectangle 3"/>
        <dsp:cNvSpPr/>
      </dsp:nvSpPr>
      <dsp:spPr bwMode="white">
        <a:xfrm>
          <a:off x="382257" y="284323"/>
          <a:ext cx="695012" cy="695012"/>
        </a:xfrm>
        <a:prstGeom prst="rect">
          <a:avLst/>
        </a:prstGeom>
        <a: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sp:spPr>
      <dsp:style>
        <a:lnRef idx="2">
          <a:schemeClr val="lt1"/>
        </a:lnRef>
        <a:fillRef idx="1">
          <a:schemeClr val="accent1"/>
        </a:fillRef>
        <a:effectRef idx="0">
          <a:scrgbClr r="0" g="0" b="0"/>
        </a:effectRef>
        <a:fontRef idx="minor">
          <a:schemeClr val="lt1"/>
        </a:fontRef>
      </dsp:style>
      <dsp:txXfrm>
        <a:off x="382257" y="284323"/>
        <a:ext cx="695012" cy="695012"/>
      </dsp:txXfrm>
    </dsp:sp>
    <dsp:sp modelId="{C3B48755-618E-4A5E-B3B9-CFA02FB84504}">
      <dsp:nvSpPr>
        <dsp:cNvPr id="5" name="Rectangle 4"/>
        <dsp:cNvSpPr/>
      </dsp:nvSpPr>
      <dsp:spPr bwMode="white">
        <a:xfrm>
          <a:off x="1459525" y="0"/>
          <a:ext cx="9056075" cy="126365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3737" tIns="133737" rIns="133737" bIns="133737"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b="0" i="0" dirty="0">
              <a:solidFill>
                <a:schemeClr val="tx1"/>
              </a:solidFill>
            </a:rPr>
            <a:t>Restauration par les petits exploitants et les communautés</a:t>
          </a:r>
          <a:endParaRPr lang="en-US" dirty="0">
            <a:solidFill>
              <a:schemeClr val="tx1"/>
            </a:solidFill>
          </a:endParaRPr>
        </a:p>
      </dsp:txBody>
      <dsp:txXfrm>
        <a:off x="1459525" y="0"/>
        <a:ext cx="9056075" cy="1263658"/>
      </dsp:txXfrm>
    </dsp:sp>
    <dsp:sp modelId="{AE374C83-626C-4845-AFC7-D22A6869D503}">
      <dsp:nvSpPr>
        <dsp:cNvPr id="6" name="Rectangle à coins arrondi 5"/>
        <dsp:cNvSpPr/>
      </dsp:nvSpPr>
      <dsp:spPr bwMode="white">
        <a:xfrm>
          <a:off x="0" y="1579573"/>
          <a:ext cx="10515600" cy="1263658"/>
        </a:xfrm>
        <a:prstGeom prst="roundRect">
          <a:avLst>
            <a:gd name="adj" fmla="val 10000"/>
          </a:avLst>
        </a:prstGeom>
      </dsp:spPr>
      <dsp:style>
        <a:lnRef idx="0">
          <a:schemeClr val="accent1"/>
        </a:lnRef>
        <a:fillRef idx="1">
          <a:schemeClr val="accent1">
            <a:tint val="40000"/>
          </a:schemeClr>
        </a:fillRef>
        <a:effectRef idx="0">
          <a:scrgbClr r="0" g="0" b="0"/>
        </a:effectRef>
        <a:fontRef idx="minor"/>
      </dsp:style>
      <dsp:txXfrm>
        <a:off x="0" y="1579573"/>
        <a:ext cx="10515600" cy="1263658"/>
      </dsp:txXfrm>
    </dsp:sp>
    <dsp:sp modelId="{4DC43E59-2463-4D0E-BF84-F9AC96313FD7}">
      <dsp:nvSpPr>
        <dsp:cNvPr id="7" name="Rectangle 6"/>
        <dsp:cNvSpPr/>
      </dsp:nvSpPr>
      <dsp:spPr bwMode="white">
        <a:xfrm>
          <a:off x="382257" y="1863896"/>
          <a:ext cx="695012" cy="69501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sp:spPr>
      <dsp:style>
        <a:lnRef idx="2">
          <a:schemeClr val="lt1"/>
        </a:lnRef>
        <a:fillRef idx="1">
          <a:schemeClr val="accent1"/>
        </a:fillRef>
        <a:effectRef idx="0">
          <a:scrgbClr r="0" g="0" b="0"/>
        </a:effectRef>
        <a:fontRef idx="minor">
          <a:schemeClr val="lt1"/>
        </a:fontRef>
      </dsp:style>
      <dsp:txXfrm>
        <a:off x="382257" y="1863896"/>
        <a:ext cx="695012" cy="695012"/>
      </dsp:txXfrm>
    </dsp:sp>
    <dsp:sp modelId="{CAA8F084-D8E2-4C26-A162-76CF42139B44}">
      <dsp:nvSpPr>
        <dsp:cNvPr id="8" name="Rectangle 7"/>
        <dsp:cNvSpPr/>
      </dsp:nvSpPr>
      <dsp:spPr bwMode="white">
        <a:xfrm>
          <a:off x="1459525" y="1579573"/>
          <a:ext cx="9056075" cy="126365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3737" tIns="133737" rIns="133737" bIns="133737"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b="0" i="0" dirty="0">
              <a:solidFill>
                <a:schemeClr val="tx1"/>
              </a:solidFill>
            </a:rPr>
            <a:t>Sensibilisation et renforcement des capacités des petits exploitants, des communautés et des entrepreneurs communautaires</a:t>
          </a:r>
          <a:endParaRPr lang="en-US" dirty="0">
            <a:solidFill>
              <a:schemeClr val="tx1"/>
            </a:solidFill>
          </a:endParaRPr>
        </a:p>
      </dsp:txBody>
      <dsp:txXfrm>
        <a:off x="1459525" y="1579573"/>
        <a:ext cx="9056075" cy="1263658"/>
      </dsp:txXfrm>
    </dsp:sp>
    <dsp:sp modelId="{E7EAD2B0-5D51-4764-A971-465D9A8A66ED}">
      <dsp:nvSpPr>
        <dsp:cNvPr id="9" name="Rectangle à coins arrondi 8"/>
        <dsp:cNvSpPr/>
      </dsp:nvSpPr>
      <dsp:spPr bwMode="white">
        <a:xfrm>
          <a:off x="0" y="3159146"/>
          <a:ext cx="10515600" cy="1263658"/>
        </a:xfrm>
        <a:prstGeom prst="roundRect">
          <a:avLst>
            <a:gd name="adj" fmla="val 10000"/>
          </a:avLst>
        </a:prstGeom>
      </dsp:spPr>
      <dsp:style>
        <a:lnRef idx="0">
          <a:schemeClr val="accent1"/>
        </a:lnRef>
        <a:fillRef idx="1">
          <a:schemeClr val="accent1">
            <a:tint val="40000"/>
          </a:schemeClr>
        </a:fillRef>
        <a:effectRef idx="0">
          <a:scrgbClr r="0" g="0" b="0"/>
        </a:effectRef>
        <a:fontRef idx="minor"/>
      </dsp:style>
      <dsp:txXfrm>
        <a:off x="0" y="3159146"/>
        <a:ext cx="10515600" cy="1263658"/>
      </dsp:txXfrm>
    </dsp:sp>
    <dsp:sp modelId="{4EF2FC85-7686-4D3A-B147-365204060270}">
      <dsp:nvSpPr>
        <dsp:cNvPr id="10" name="Rectangle 9"/>
        <dsp:cNvSpPr/>
      </dsp:nvSpPr>
      <dsp:spPr bwMode="white">
        <a:xfrm>
          <a:off x="382257" y="3443469"/>
          <a:ext cx="695012" cy="69501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sp:spPr>
      <dsp:style>
        <a:lnRef idx="2">
          <a:schemeClr val="lt1"/>
        </a:lnRef>
        <a:fillRef idx="1">
          <a:schemeClr val="accent1"/>
        </a:fillRef>
        <a:effectRef idx="0">
          <a:scrgbClr r="0" g="0" b="0"/>
        </a:effectRef>
        <a:fontRef idx="minor">
          <a:schemeClr val="lt1"/>
        </a:fontRef>
      </dsp:style>
      <dsp:txXfrm>
        <a:off x="382257" y="3443469"/>
        <a:ext cx="695012" cy="695012"/>
      </dsp:txXfrm>
    </dsp:sp>
    <dsp:sp modelId="{84B19D80-D07F-4AE7-B695-A5AD46C5C9DB}">
      <dsp:nvSpPr>
        <dsp:cNvPr id="11" name="Rectangle 10"/>
        <dsp:cNvSpPr/>
      </dsp:nvSpPr>
      <dsp:spPr bwMode="white">
        <a:xfrm>
          <a:off x="1459525" y="3159146"/>
          <a:ext cx="9056075" cy="1263658"/>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3737" tIns="133737" rIns="133737" bIns="133737"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nSpc>
              <a:spcPct val="100000"/>
            </a:lnSpc>
            <a:spcBef>
              <a:spcPct val="0"/>
            </a:spcBef>
            <a:spcAft>
              <a:spcPct val="35000"/>
            </a:spcAft>
          </a:pPr>
          <a:r>
            <a:rPr lang="fr-FR" b="0" i="0" dirty="0">
              <a:solidFill>
                <a:schemeClr val="tx1"/>
              </a:solidFill>
            </a:rPr>
            <a:t>Capture et diffusion des connaissances</a:t>
          </a:r>
          <a:endParaRPr lang="en-US" dirty="0">
            <a:solidFill>
              <a:schemeClr val="tx1"/>
            </a:solidFill>
          </a:endParaRPr>
        </a:p>
      </dsp:txBody>
      <dsp:txXfrm>
        <a:off x="1459525" y="3159146"/>
        <a:ext cx="9056075" cy="1263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er 1"/>
      <dsp:cNvGrpSpPr/>
    </dsp:nvGrpSpPr>
    <dsp:grpSpPr>
      <a:xfrm>
        <a:off x="0" y="0"/>
        <a:ext cx="5755105" cy="4351337"/>
        <a:chOff x="0" y="0"/>
        <a:chExt cx="5755105" cy="4351337"/>
      </a:xfrm>
    </dsp:grpSpPr>
    <dsp:sp modelId="{ED1938C1-A57E-4F77-AEB2-C473E43FB425}">
      <dsp:nvSpPr>
        <dsp:cNvPr id="4" name="Flèche en arc 3"/>
        <dsp:cNvSpPr/>
      </dsp:nvSpPr>
      <dsp:spPr bwMode="white">
        <a:xfrm>
          <a:off x="736731" y="0"/>
          <a:ext cx="4281643" cy="4281643"/>
        </a:xfrm>
        <a:prstGeom prst="circularArrow">
          <a:avLst>
            <a:gd name="adj1" fmla="val 5000"/>
            <a:gd name="adj2" fmla="val 360000"/>
            <a:gd name="adj3" fmla="val 13786678"/>
            <a:gd name="adj4" fmla="val 17319993"/>
            <a:gd name="adj5" fmla="val 5500"/>
          </a:avLst>
        </a:prstGeom>
      </dsp:spPr>
      <dsp:style>
        <a:lnRef idx="0">
          <a:schemeClr val="accent1"/>
        </a:lnRef>
        <a:fillRef idx="1">
          <a:schemeClr val="accent1">
            <a:tint val="40000"/>
          </a:schemeClr>
        </a:fillRef>
        <a:effectRef idx="0">
          <a:scrgbClr r="0" g="0" b="0"/>
        </a:effectRef>
        <a:fontRef idx="minor"/>
      </dsp:style>
      <dsp:txXfrm>
        <a:off x="736731" y="0"/>
        <a:ext cx="4281643" cy="4281643"/>
      </dsp:txXfrm>
    </dsp:sp>
    <dsp:sp modelId="{1285823A-5E06-46E9-A7E9-7B6AF5E4AB7F}">
      <dsp:nvSpPr>
        <dsp:cNvPr id="3" name="Rectangle à coins arrondi 2"/>
        <dsp:cNvSpPr/>
      </dsp:nvSpPr>
      <dsp:spPr bwMode="white">
        <a:xfrm>
          <a:off x="1881016" y="0"/>
          <a:ext cx="1993072" cy="996536"/>
        </a:xfrm>
        <a:prstGeom prst="roundRect">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buFont typeface="+mj-lt"/>
            <a:buAutoNum type="arabicPeriod"/>
          </a:pPr>
          <a:r>
            <a:rPr lang="fr-FR" b="1" dirty="0">
              <a:solidFill>
                <a:schemeClr val="bg1"/>
              </a:solidFill>
            </a:rPr>
            <a:t>1. Sélection et innovation</a:t>
          </a:r>
          <a:endParaRPr lang="fr-FR" dirty="0">
            <a:solidFill>
              <a:schemeClr val="bg1"/>
            </a:solidFill>
          </a:endParaRPr>
        </a:p>
      </dsp:txBody>
      <dsp:txXfrm>
        <a:off x="1881016" y="0"/>
        <a:ext cx="1993072" cy="996536"/>
      </dsp:txXfrm>
    </dsp:sp>
    <dsp:sp modelId="{1414E4AB-83BB-487F-8B15-20D56138E96D}">
      <dsp:nvSpPr>
        <dsp:cNvPr id="5" name="Rectangle à coins arrondi 4"/>
        <dsp:cNvSpPr/>
      </dsp:nvSpPr>
      <dsp:spPr bwMode="white">
        <a:xfrm>
          <a:off x="3644740" y="1281420"/>
          <a:ext cx="1993072" cy="996536"/>
        </a:xfrm>
        <a:prstGeom prst="roundRect">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buFont typeface="+mj-lt"/>
            <a:buAutoNum type="arabicPeriod"/>
          </a:pPr>
          <a:r>
            <a:rPr lang="fr-FR" b="1" dirty="0">
              <a:solidFill>
                <a:schemeClr val="bg1"/>
              </a:solidFill>
            </a:rPr>
            <a:t>2. Collecte et production de semences</a:t>
          </a:r>
          <a:endParaRPr lang="fr-FR" dirty="0">
            <a:solidFill>
              <a:schemeClr val="bg1"/>
            </a:solidFill>
          </a:endParaRPr>
        </a:p>
      </dsp:txBody>
      <dsp:txXfrm>
        <a:off x="3644740" y="1281420"/>
        <a:ext cx="1993072" cy="996536"/>
      </dsp:txXfrm>
    </dsp:sp>
    <dsp:sp modelId="{C4DEDDE2-068C-4695-ABDC-078F1C3C4AC2}">
      <dsp:nvSpPr>
        <dsp:cNvPr id="6" name="Rectangle à coins arrondi 5"/>
        <dsp:cNvSpPr/>
      </dsp:nvSpPr>
      <dsp:spPr bwMode="white">
        <a:xfrm>
          <a:off x="3246382" y="2966095"/>
          <a:ext cx="1993072" cy="996536"/>
        </a:xfrm>
        <a:prstGeom prst="roundRect">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buFont typeface="+mj-lt"/>
            <a:buAutoNum type="arabicPeriod"/>
          </a:pPr>
          <a:r>
            <a:rPr lang="fr-FR" b="1" dirty="0">
              <a:solidFill>
                <a:schemeClr val="bg1"/>
              </a:solidFill>
            </a:rPr>
            <a:t>3. Accès au marché, l’offre et la demande</a:t>
          </a:r>
          <a:endParaRPr lang="fr-FR" dirty="0">
            <a:solidFill>
              <a:schemeClr val="bg1"/>
            </a:solidFill>
          </a:endParaRPr>
        </a:p>
      </dsp:txBody>
      <dsp:txXfrm>
        <a:off x="3246382" y="2966095"/>
        <a:ext cx="1993072" cy="996536"/>
      </dsp:txXfrm>
    </dsp:sp>
    <dsp:sp modelId="{3A5698F6-807F-4C09-8198-75F97C88A664}">
      <dsp:nvSpPr>
        <dsp:cNvPr id="7" name="Rectangle à coins arrondi 6"/>
        <dsp:cNvSpPr/>
      </dsp:nvSpPr>
      <dsp:spPr bwMode="white">
        <a:xfrm>
          <a:off x="369883" y="2998486"/>
          <a:ext cx="1993072" cy="996536"/>
        </a:xfrm>
        <a:prstGeom prst="roundRect">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buFont typeface="+mj-lt"/>
            <a:buAutoNum type="arabicPeriod"/>
          </a:pPr>
          <a:r>
            <a:rPr lang="fr-FR" b="1" dirty="0">
              <a:solidFill>
                <a:schemeClr val="bg1"/>
              </a:solidFill>
            </a:rPr>
            <a:t>4. Contrôle de qualité</a:t>
          </a:r>
          <a:endParaRPr lang="fr-FR" dirty="0">
            <a:solidFill>
              <a:schemeClr val="bg1"/>
            </a:solidFill>
          </a:endParaRPr>
        </a:p>
      </dsp:txBody>
      <dsp:txXfrm>
        <a:off x="369883" y="2998486"/>
        <a:ext cx="1993072" cy="996536"/>
      </dsp:txXfrm>
    </dsp:sp>
    <dsp:sp modelId="{9FC1C58F-FFC7-42C1-9C72-9CD3E51A795C}">
      <dsp:nvSpPr>
        <dsp:cNvPr id="8" name="Rectangle à coins arrondi 7"/>
        <dsp:cNvSpPr/>
      </dsp:nvSpPr>
      <dsp:spPr bwMode="white">
        <a:xfrm>
          <a:off x="117293" y="1281420"/>
          <a:ext cx="1993072" cy="996536"/>
        </a:xfrm>
        <a:prstGeom prst="roundRect">
          <a:avLst/>
        </a:prstGeom>
      </dsp:spPr>
      <dsp:style>
        <a:lnRef idx="2">
          <a:schemeClr val="lt1"/>
        </a:lnRef>
        <a:fillRef idx="1">
          <a:schemeClr val="accent1"/>
        </a:fillRef>
        <a:effectRef idx="0">
          <a:scrgbClr r="0" g="0" b="0"/>
        </a:effectRef>
        <a:fontRef idx="minor">
          <a:schemeClr val="lt1"/>
        </a:fontRef>
      </dsp:style>
      <dsp:txBody>
        <a:bodyPr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fr-FR" b="1" dirty="0">
              <a:solidFill>
                <a:schemeClr val="bg1"/>
              </a:solidFill>
            </a:rPr>
            <a:t>5. Environnement favorable</a:t>
          </a:r>
          <a:endParaRPr lang="fr-FR" dirty="0">
            <a:solidFill>
              <a:schemeClr val="bg1"/>
            </a:solidFill>
          </a:endParaRPr>
        </a:p>
      </dsp:txBody>
      <dsp:txXfrm>
        <a:off x="117293" y="1281420"/>
        <a:ext cx="1993072" cy="9965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2FD85-3A7D-4E94-BF4C-198379FA1B1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2EF70-F80C-4E53-8A39-A83E002082A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p:sp>
      <p:sp>
        <p:nvSpPr>
          <p:cNvPr id="3" name="Espace réservé du texte 2"/>
          <p:cNvSpPr>
            <a:spLocks noGrp="1"/>
          </p:cNvSpPr>
          <p:nvPr>
            <p:ph type="body" idx="3"/>
          </p:nvPr>
        </p:nvSpPr>
        <p:spPr/>
        <p:txBody>
          <a:bodyPr/>
          <a:lstStyle/>
          <a:p>
            <a:endParaRPr lang="fr-F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Ceux-ci nous permettront d’</a:t>
            </a:r>
            <a:r>
              <a:rPr kumimoji="0" lang="fr-FR" sz="1200" b="1" i="0" u="none" strike="noStrike" kern="1200" cap="none" spc="0" normalizeH="0" baseline="0" noProof="0" dirty="0">
                <a:ln>
                  <a:noFill/>
                </a:ln>
                <a:solidFill>
                  <a:srgbClr val="003366"/>
                </a:solidFill>
                <a:effectLst/>
                <a:uLnTx/>
                <a:uFillTx/>
                <a:latin typeface="Calibri" panose="020F0502020204030204"/>
                <a:ea typeface="+mj-ea"/>
                <a:cs typeface="+mj-cs"/>
              </a:rPr>
              <a:t> avoir </a:t>
            </a:r>
            <a:r>
              <a:rPr lang="fr-FR" dirty="0"/>
              <a:t>premièrement</a:t>
            </a:r>
            <a:r>
              <a:rPr kumimoji="0" lang="fr-FR" sz="1200" b="1" i="0" u="none" strike="noStrike" kern="1200" cap="none" spc="0" normalizeH="0" baseline="0" noProof="0" dirty="0">
                <a:ln>
                  <a:noFill/>
                </a:ln>
                <a:solidFill>
                  <a:srgbClr val="003366"/>
                </a:solidFill>
                <a:effectLst/>
                <a:uLnTx/>
                <a:uFillTx/>
                <a:latin typeface="Calibri" panose="020F0502020204030204"/>
                <a:ea typeface="+mj-ea"/>
                <a:cs typeface="+mj-cs"/>
              </a:rPr>
              <a:t> comme résultat a long terme du projet : une augmentation de la mise en œuvre de la restauration des forêts et des paysages par les acteurs des communautés locales, avec des avantages pour les terres, l'eau, le climat, la biodiversité et les populations.</a:t>
            </a:r>
            <a:endParaRPr kumimoji="0" lang="fr-FR" sz="1200" b="1" i="0" u="none" strike="noStrike" kern="1200" cap="none" spc="0" normalizeH="0" baseline="0" noProof="0" dirty="0">
              <a:ln>
                <a:noFill/>
              </a:ln>
              <a:solidFill>
                <a:srgbClr val="003366"/>
              </a:solidFill>
              <a:effectLst/>
              <a:uLnTx/>
              <a:uFillTx/>
              <a:latin typeface="Calibri" panose="020F0502020204030204"/>
              <a:ea typeface="+mj-ea"/>
              <a:cs typeface="+mj-cs"/>
            </a:endParaRPr>
          </a:p>
          <a:p>
            <a:r>
              <a:rPr kumimoji="0" lang="fr-FR" sz="1200" b="0" i="0" u="none" strike="noStrike" kern="1200" cap="none" spc="0" normalizeH="0" baseline="0" noProof="0" dirty="0">
                <a:ln>
                  <a:noFill/>
                </a:ln>
                <a:solidFill>
                  <a:srgbClr val="003366"/>
                </a:solidFill>
                <a:effectLst/>
                <a:uLnTx/>
                <a:uFillTx/>
                <a:latin typeface="Calibri" panose="020F0502020204030204"/>
                <a:ea typeface="+mj-ea"/>
                <a:cs typeface="+mj-cs"/>
              </a:rPr>
              <a:t>Pour se faire, les </a:t>
            </a:r>
            <a:r>
              <a:rPr lang="fr-FR" sz="1800" b="1" dirty="0">
                <a:effectLst/>
                <a:latin typeface="Times New Roman" panose="02020603050405020304" pitchFamily="18" charset="0"/>
                <a:ea typeface="Calibri" panose="020F0502020204030204" pitchFamily="34" charset="0"/>
              </a:rPr>
              <a:t>défis à relever par le projet ont été  :</a:t>
            </a:r>
            <a:endParaRPr lang="fr-FR" sz="1800" b="1" dirty="0">
              <a:effectLst/>
              <a:latin typeface="Times New Roman" panose="02020603050405020304" pitchFamily="18" charset="0"/>
              <a:ea typeface="Calibri" panose="020F0502020204030204" pitchFamily="34" charset="0"/>
            </a:endParaRPr>
          </a:p>
          <a:p>
            <a:r>
              <a:rPr lang="fr-FR" sz="1800" b="1" dirty="0">
                <a:effectLst/>
                <a:latin typeface="Times New Roman" panose="02020603050405020304" pitchFamily="18" charset="0"/>
              </a:rPr>
              <a:t>- La création d’une…</a:t>
            </a:r>
            <a:endParaRPr lang="fr-FR" b="0" dirty="0"/>
          </a:p>
        </p:txBody>
      </p:sp>
      <p:sp>
        <p:nvSpPr>
          <p:cNvPr id="4" name="Espace réservé du numéro de diapositive 3"/>
          <p:cNvSpPr>
            <a:spLocks noGrp="1"/>
          </p:cNvSpPr>
          <p:nvPr>
            <p:ph type="sldNum" sz="quarter" idx="5"/>
          </p:nvPr>
        </p:nvSpPr>
        <p:spPr/>
        <p:txBody>
          <a:bodyPr/>
          <a:lstStyle/>
          <a:p>
            <a:fld id="{DEAF256E-4622-4D37-8A97-26959CDE8ED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Comme </a:t>
            </a:r>
            <a:r>
              <a:rPr lang="en-US" dirty="0" err="1"/>
              <a:t>deuxieme</a:t>
            </a:r>
            <a:r>
              <a:rPr lang="en-US" dirty="0"/>
              <a:t> </a:t>
            </a:r>
            <a:r>
              <a:rPr lang="en-US" dirty="0" err="1"/>
              <a:t>resultat</a:t>
            </a:r>
            <a:r>
              <a:rPr lang="en-US" dirty="0"/>
              <a:t> </a:t>
            </a:r>
            <a:r>
              <a:rPr lang="en-US" dirty="0" err="1"/>
              <a:t>attendu</a:t>
            </a:r>
            <a:r>
              <a:rPr lang="en-US" dirty="0"/>
              <a:t>, le </a:t>
            </a:r>
            <a:r>
              <a:rPr lang="en-US" dirty="0" err="1"/>
              <a:t>projet</a:t>
            </a:r>
            <a:r>
              <a:rPr lang="en-US" dirty="0"/>
              <a:t> </a:t>
            </a:r>
            <a:r>
              <a:rPr lang="en-US" dirty="0" err="1"/>
              <a:t>ambitionne</a:t>
            </a:r>
            <a:r>
              <a:rPr lang="en-US" dirty="0"/>
              <a:t> le </a:t>
            </a:r>
            <a:r>
              <a:rPr kumimoji="0" lang="fr-FR" sz="1200" b="1" i="0" u="none" strike="noStrike" kern="1200" cap="none" spc="0" normalizeH="0" baseline="0" noProof="0" dirty="0">
                <a:ln>
                  <a:noFill/>
                </a:ln>
                <a:solidFill>
                  <a:srgbClr val="003366"/>
                </a:solidFill>
                <a:effectLst/>
                <a:uLnTx/>
                <a:uFillTx/>
                <a:latin typeface="Calibri" panose="020F0502020204030204"/>
                <a:ea typeface="+mj-ea"/>
                <a:cs typeface="+mj-cs"/>
              </a:rPr>
              <a:t>Renforcement des capacités de restauration des petits exploitants et des communautés dans les paysages ciblés </a:t>
            </a:r>
            <a:r>
              <a:rPr kumimoji="0" lang="fr-FR" sz="1200" b="0" i="0" u="none" strike="noStrike" kern="1200" cap="none" spc="0" normalizeH="0" baseline="0" noProof="0" dirty="0">
                <a:ln>
                  <a:noFill/>
                </a:ln>
                <a:solidFill>
                  <a:srgbClr val="003366"/>
                </a:solidFill>
                <a:effectLst/>
                <a:uLnTx/>
                <a:uFillTx/>
                <a:latin typeface="Calibri" panose="020F0502020204030204"/>
                <a:ea typeface="+mj-ea"/>
                <a:cs typeface="+mj-cs"/>
              </a:rPr>
              <a:t>,</a:t>
            </a:r>
            <a:endParaRPr kumimoji="0" lang="fr-FR" sz="1200" b="0" i="0" u="none" strike="noStrike" kern="1200" cap="none" spc="0" normalizeH="0" baseline="0" noProof="0" dirty="0">
              <a:ln>
                <a:noFill/>
              </a:ln>
              <a:solidFill>
                <a:srgbClr val="003366"/>
              </a:solidFill>
              <a:effectLst/>
              <a:uLnTx/>
              <a:uFillTx/>
              <a:latin typeface="Calibri" panose="020F0502020204030204"/>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fr-FR" sz="1200" b="0" i="0" u="none" strike="noStrike" kern="1200" cap="none" spc="0" normalizeH="0" baseline="0" noProof="0" dirty="0">
                <a:ln>
                  <a:noFill/>
                </a:ln>
                <a:solidFill>
                  <a:srgbClr val="003366"/>
                </a:solidFill>
                <a:effectLst/>
                <a:uLnTx/>
                <a:uFillTx/>
                <a:latin typeface="Calibri" panose="020F0502020204030204"/>
                <a:ea typeface="+mj-ea"/>
                <a:cs typeface="+mj-cs"/>
              </a:rPr>
              <a:t>Le challenge a été :</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b="0" dirty="0"/>
              <a:t>D’enregistrer au moins 1 000 partenaires de restauration et 25 entrepreneurs communautaires sur la plateforme</a:t>
            </a:r>
            <a:endParaRPr lang="fr-FR"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b="0" dirty="0"/>
              <a:t>De former 1 000 partenaires de restauration et 25 entrepreneurs communautaires à l'utilisation de l'application mobile de la plateforme</a:t>
            </a:r>
            <a:endParaRPr lang="fr-FR"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b="0" dirty="0"/>
              <a:t>De créer et/ou de renforcer au moins </a:t>
            </a:r>
            <a:r>
              <a:rPr lang="fr-FR" sz="1200" b="1" dirty="0"/>
              <a:t>une ou plusieurs pépinière (s) </a:t>
            </a:r>
            <a:r>
              <a:rPr lang="fr-FR" sz="1200" b="0" dirty="0"/>
              <a:t>dans chaque paysage cible afin de fournir des plants d'espèces appropriées et génétiquement diversifiées</a:t>
            </a:r>
            <a:endParaRPr lang="en-US" sz="1200" dirty="0">
              <a:solidFill>
                <a:srgbClr val="3B3838"/>
              </a:solidFill>
            </a:endParaRPr>
          </a:p>
          <a:p>
            <a:endParaRPr lang="fr-FR" dirty="0"/>
          </a:p>
        </p:txBody>
      </p:sp>
      <p:sp>
        <p:nvSpPr>
          <p:cNvPr id="4" name="Slide Number Placeholder 3"/>
          <p:cNvSpPr>
            <a:spLocks noGrp="1"/>
          </p:cNvSpPr>
          <p:nvPr>
            <p:ph type="sldNum" sz="quarter" idx="5"/>
          </p:nvPr>
        </p:nvSpPr>
        <p:spPr/>
        <p:txBody>
          <a:bodyPr/>
          <a:lstStyle/>
          <a:p>
            <a:fld id="{E05C0EDA-DF85-4A47-B2A9-F47A3A9313F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Ces</a:t>
            </a:r>
            <a:r>
              <a:rPr lang="en-US" dirty="0"/>
              <a:t> deux r</a:t>
            </a:r>
            <a:r>
              <a:rPr lang="fr-FR" sz="1200" dirty="0"/>
              <a:t>é</a:t>
            </a:r>
            <a:r>
              <a:rPr lang="en-US" dirty="0" err="1"/>
              <a:t>sultats</a:t>
            </a:r>
            <a:r>
              <a:rPr lang="en-US" dirty="0"/>
              <a:t> a </a:t>
            </a:r>
            <a:r>
              <a:rPr lang="en-US" dirty="0" err="1"/>
              <a:t>termes</a:t>
            </a:r>
            <a:r>
              <a:rPr lang="en-US" dirty="0"/>
              <a:t> </a:t>
            </a:r>
            <a:r>
              <a:rPr lang="en-US" dirty="0" err="1"/>
              <a:t>conduiraient</a:t>
            </a:r>
            <a:r>
              <a:rPr lang="en-US" dirty="0"/>
              <a:t> a </a:t>
            </a:r>
            <a:r>
              <a:rPr lang="fr-FR" sz="1200" dirty="0"/>
              <a:t>une augmentation de la mise en œuvre de la restauration des forêts et des paysages par les acteurs des communautés locales, avec des avantages pour les terres, l'eau, le climat, la biodiversité et les personnes.</a:t>
            </a:r>
            <a:endParaRPr lang="fr-FR" sz="1200" dirty="0"/>
          </a:p>
          <a:p>
            <a:pPr marL="0" marR="0" lvl="0" indent="0" algn="l" defTabSz="914400" rtl="0" eaLnBrk="1" fontAlgn="auto" latinLnBrk="0" hangingPunct="1">
              <a:lnSpc>
                <a:spcPct val="100000"/>
              </a:lnSpc>
              <a:spcBef>
                <a:spcPts val="0"/>
              </a:spcBef>
              <a:spcAft>
                <a:spcPts val="0"/>
              </a:spcAft>
              <a:buClrTx/>
              <a:buSzTx/>
              <a:buFontTx/>
              <a:buNone/>
              <a:defRPr/>
            </a:pPr>
            <a:r>
              <a:rPr lang="fr-FR" sz="1200" dirty="0"/>
              <a:t>Plusieurs </a:t>
            </a:r>
            <a:r>
              <a:rPr lang="fr-FR" sz="1200" dirty="0" err="1"/>
              <a:t>activites</a:t>
            </a:r>
            <a:r>
              <a:rPr lang="fr-FR" sz="1200" dirty="0"/>
              <a:t> </a:t>
            </a:r>
            <a:r>
              <a:rPr lang="fr-FR" sz="1200" dirty="0" err="1"/>
              <a:t>cles</a:t>
            </a:r>
            <a:r>
              <a:rPr lang="fr-FR" sz="1200" dirty="0"/>
              <a:t> seront mises en œuvre:</a:t>
            </a:r>
            <a:endParaRPr lang="fr-FR"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t>L'application conçue pour répondre aux besoins spécifiques des utilisateurs sera testée dans plusieurs lieux afin de recueillir des retours d'expérience et d'apporter les ajustements nécessaires.</a:t>
            </a:r>
            <a:endParaRPr lang="fr-FR"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t>L’ Organisation de sessions de formation pour les formateurs sur l'utilisation de l'application mobile et Distribution de téléphones équipés de l'application aux formateurs, leur permettant de former efficacement les utilisateurs finaux</a:t>
            </a:r>
            <a:endParaRPr lang="fr-FR"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t>Distribution de matériel de plantation aux petits exploitants et Réalisation d'un audit sur le terrain d'un échantillon aléatoire de plantations et de transactions de paiement pour évaluer l'impact et la conformité des pratiques mises en œuvre.</a:t>
            </a:r>
            <a:endParaRPr lang="fr-FR" dirty="0"/>
          </a:p>
        </p:txBody>
      </p:sp>
      <p:sp>
        <p:nvSpPr>
          <p:cNvPr id="4" name="Slide Number Placeholder 3"/>
          <p:cNvSpPr>
            <a:spLocks noGrp="1"/>
          </p:cNvSpPr>
          <p:nvPr>
            <p:ph type="sldNum" sz="quarter" idx="5"/>
          </p:nvPr>
        </p:nvSpPr>
        <p:spPr/>
        <p:txBody>
          <a:bodyPr/>
          <a:lstStyle/>
          <a:p>
            <a:fld id="{E05C0EDA-DF85-4A47-B2A9-F47A3A9313F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Le dernier </a:t>
            </a:r>
            <a:r>
              <a:rPr lang="en-US" dirty="0" err="1"/>
              <a:t>resultat</a:t>
            </a:r>
            <a:r>
              <a:rPr lang="en-US" dirty="0"/>
              <a:t> </a:t>
            </a:r>
            <a:r>
              <a:rPr lang="en-US" dirty="0" err="1"/>
              <a:t>attendu</a:t>
            </a:r>
            <a:r>
              <a:rPr lang="en-US" dirty="0"/>
              <a:t> du </a:t>
            </a:r>
            <a:r>
              <a:rPr lang="en-US" dirty="0" err="1"/>
              <a:t>projet</a:t>
            </a:r>
            <a:r>
              <a:rPr lang="en-US" dirty="0"/>
              <a:t> </a:t>
            </a:r>
            <a:r>
              <a:rPr lang="en-US" dirty="0" err="1"/>
              <a:t>est</a:t>
            </a:r>
            <a:r>
              <a:rPr lang="en-US" dirty="0"/>
              <a:t> </a:t>
            </a:r>
            <a:r>
              <a:rPr lang="fr-FR" sz="1200" dirty="0"/>
              <a:t>une meilleure connaissance des meilleures pratiques pour engager, soutenir et encourager la restauration par les petits exploitants et les communautés rurales.</a:t>
            </a:r>
            <a:endParaRPr lang="en-US" sz="1200" dirty="0"/>
          </a:p>
          <a:p>
            <a:pPr marL="0" marR="0" lvl="0" indent="0" algn="l" defTabSz="914400" rtl="0" eaLnBrk="1" fontAlgn="auto" latinLnBrk="0" hangingPunct="1">
              <a:lnSpc>
                <a:spcPct val="100000"/>
              </a:lnSpc>
              <a:spcBef>
                <a:spcPts val="0"/>
              </a:spcBef>
              <a:spcAft>
                <a:spcPts val="0"/>
              </a:spcAft>
              <a:buClrTx/>
              <a:buSzTx/>
              <a:buFontTx/>
              <a:buNone/>
              <a:defRPr/>
            </a:pPr>
            <a:r>
              <a:rPr lang="fr-FR" dirty="0"/>
              <a:t>Cet exploit passerait par </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solidFill>
                  <a:srgbClr val="3B3838"/>
                </a:solidFill>
              </a:rPr>
              <a:t>Des Études de cas et rapport consolidé sur l'expérience de la plate-forme et sa diffusion</a:t>
            </a:r>
            <a:endParaRPr lang="fr-FR" sz="1200" dirty="0">
              <a:solidFill>
                <a:srgbClr val="3B383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solidFill>
                  <a:srgbClr val="3B3838"/>
                </a:solidFill>
              </a:rPr>
              <a:t>Des Tables rondes de haut niveau avec des partenaires des secteurs public et privé</a:t>
            </a:r>
            <a:endParaRPr lang="en-US" sz="1200" dirty="0">
              <a:solidFill>
                <a:srgbClr val="3B383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dirty="0">
                <a:solidFill>
                  <a:srgbClr val="3B3838"/>
                </a:solidFill>
              </a:rPr>
              <a:t>Une Mise en œuvre d'un plan de suivi et d'évaluation des résultats du projet</a:t>
            </a:r>
            <a:endParaRPr lang="en-US" sz="1200" dirty="0">
              <a:solidFill>
                <a:srgbClr val="3B383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fr-FR" dirty="0"/>
          </a:p>
        </p:txBody>
      </p:sp>
      <p:sp>
        <p:nvSpPr>
          <p:cNvPr id="4" name="Slide Number Placeholder 3"/>
          <p:cNvSpPr>
            <a:spLocks noGrp="1"/>
          </p:cNvSpPr>
          <p:nvPr>
            <p:ph type="sldNum" sz="quarter" idx="5"/>
          </p:nvPr>
        </p:nvSpPr>
        <p:spPr/>
        <p:txBody>
          <a:bodyPr/>
          <a:lstStyle/>
          <a:p>
            <a:fld id="{E05C0EDA-DF85-4A47-B2A9-F47A3A9313F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Principales composantes du système semencier </a:t>
            </a:r>
            <a:endParaRPr lang="en-US" dirty="0"/>
          </a:p>
        </p:txBody>
      </p:sp>
      <p:sp>
        <p:nvSpPr>
          <p:cNvPr id="4" name="Slide Number Placeholder 3"/>
          <p:cNvSpPr>
            <a:spLocks noGrp="1"/>
          </p:cNvSpPr>
          <p:nvPr>
            <p:ph type="sldNum" sz="quarter" idx="5"/>
          </p:nvPr>
        </p:nvSpPr>
        <p:spPr/>
        <p:txBody>
          <a:bodyPr/>
          <a:lstStyle/>
          <a:p>
            <a:fld id="{D2D5EEE7-C22C-4962-81E8-42B87BFA6EE2}"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7B54EAF-40F4-48DE-B370-A469E8A168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B54EAF-40F4-48DE-B370-A469E8A168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B54EAF-40F4-48DE-B370-A469E8A168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653" b="7655"/>
          <a:stretch>
            <a:fillRect/>
          </a:stretch>
        </p:blipFill>
        <p:spPr>
          <a:xfrm>
            <a:off x="-1" y="0"/>
            <a:ext cx="12192001" cy="6858000"/>
          </a:xfrm>
          <a:prstGeom prst="rect">
            <a:avLst/>
          </a:prstGeom>
        </p:spPr>
      </p:pic>
      <p:sp>
        <p:nvSpPr>
          <p:cNvPr id="7" name="Rectangle 6"/>
          <p:cNvSpPr/>
          <p:nvPr userDrawn="1"/>
        </p:nvSpPr>
        <p:spPr>
          <a:xfrm>
            <a:off x="-1" y="0"/>
            <a:ext cx="12192001" cy="6858001"/>
          </a:xfrm>
          <a:prstGeom prst="rect">
            <a:avLst/>
          </a:prstGeom>
          <a:solidFill>
            <a:srgbClr val="233C7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 y="2002631"/>
            <a:ext cx="12192001" cy="2852737"/>
          </a:xfrm>
        </p:spPr>
        <p:txBody>
          <a:bodyPr anchor="ctr" anchorCtr="1">
            <a:normAutofit/>
          </a:bodyPr>
          <a:lstStyle>
            <a:lvl1pPr algn="ctr">
              <a:defRPr sz="4400">
                <a:solidFill>
                  <a:schemeClr val="bg1"/>
                </a:solidFill>
                <a:effectLst>
                  <a:outerShdw blurRad="38100" dist="38100" dir="2700000" algn="tl">
                    <a:srgbClr val="000000">
                      <a:alpha val="43137"/>
                    </a:srgbClr>
                  </a:outerShdw>
                </a:effectLst>
              </a:defRPr>
            </a:lvl1pPr>
          </a:lstStyle>
          <a:p>
            <a:r>
              <a:rPr lang="en-US" dirty="0"/>
              <a:t>Section</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81700" y="1800859"/>
            <a:ext cx="5759450" cy="2387600"/>
          </a:xfrm>
        </p:spPr>
        <p:txBody>
          <a:bodyPr anchor="t" anchorCtr="0">
            <a:normAutofit/>
          </a:bodyPr>
          <a:lstStyle>
            <a:lvl1pPr algn="r">
              <a:defRPr sz="3600">
                <a:solidFill>
                  <a:srgbClr val="233C7B"/>
                </a:solidFill>
              </a:defRPr>
            </a:lvl1pPr>
          </a:lstStyle>
          <a:p>
            <a:r>
              <a:rPr lang="en-US" dirty="0"/>
              <a:t>Click </a:t>
            </a:r>
            <a:br>
              <a:rPr lang="en-US" dirty="0"/>
            </a:br>
            <a:r>
              <a:rPr lang="en-US" dirty="0"/>
              <a:t>title </a:t>
            </a:r>
            <a:br>
              <a:rPr lang="en-US" dirty="0"/>
            </a:br>
            <a:r>
              <a:rPr lang="en-US" dirty="0"/>
              <a:t>here</a:t>
            </a:r>
            <a:br>
              <a:rPr lang="en-US" dirty="0"/>
            </a:br>
            <a:r>
              <a:rPr lang="en-US" dirty="0"/>
              <a:t>5 lines</a:t>
            </a:r>
            <a:br>
              <a:rPr lang="en-US" dirty="0"/>
            </a:br>
            <a:r>
              <a:rPr lang="en-US" dirty="0"/>
              <a:t>max</a:t>
            </a:r>
            <a:endParaRPr lang="en-US" dirty="0"/>
          </a:p>
        </p:txBody>
      </p:sp>
      <p:sp>
        <p:nvSpPr>
          <p:cNvPr id="3" name="Subtitle 2"/>
          <p:cNvSpPr>
            <a:spLocks noGrp="1"/>
          </p:cNvSpPr>
          <p:nvPr>
            <p:ph type="subTitle" idx="1" hasCustomPrompt="1"/>
          </p:nvPr>
        </p:nvSpPr>
        <p:spPr>
          <a:xfrm>
            <a:off x="5981700" y="4724401"/>
            <a:ext cx="5759450" cy="1371599"/>
          </a:xfrm>
          <a:prstGeom prst="rect">
            <a:avLst/>
          </a:prstGeom>
        </p:spPr>
        <p:txBody>
          <a:bodyPr>
            <a:normAutofit/>
          </a:bodyPr>
          <a:lstStyle>
            <a:lvl1pPr marL="0" indent="0" algn="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presenter </a:t>
            </a:r>
            <a:br>
              <a:rPr lang="en-US" dirty="0"/>
            </a:br>
            <a:r>
              <a:rPr lang="en-US" dirty="0"/>
              <a:t>Venue </a:t>
            </a:r>
            <a:br>
              <a:rPr lang="en-US" dirty="0"/>
            </a:br>
            <a:r>
              <a:rPr lang="en-US" dirty="0"/>
              <a:t>Date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endParaRPr lang="en-US" dirty="0"/>
          </a:p>
        </p:txBody>
      </p:sp>
      <p:sp>
        <p:nvSpPr>
          <p:cNvPr id="3" name="Content Placeholder 2"/>
          <p:cNvSpPr>
            <a:spLocks noGrp="1"/>
          </p:cNvSpPr>
          <p:nvPr>
            <p:ph idx="1"/>
          </p:nvPr>
        </p:nvSpPr>
        <p:spPr>
          <a:xfrm>
            <a:off x="581024" y="1825625"/>
            <a:ext cx="10982325"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653" b="7655"/>
          <a:stretch>
            <a:fillRect/>
          </a:stretch>
        </p:blipFill>
        <p:spPr>
          <a:xfrm>
            <a:off x="-1" y="0"/>
            <a:ext cx="12192001" cy="6858000"/>
          </a:xfrm>
          <a:prstGeom prst="rect">
            <a:avLst/>
          </a:prstGeom>
        </p:spPr>
      </p:pic>
      <p:sp>
        <p:nvSpPr>
          <p:cNvPr id="7" name="Rectangle 6"/>
          <p:cNvSpPr/>
          <p:nvPr userDrawn="1"/>
        </p:nvSpPr>
        <p:spPr>
          <a:xfrm>
            <a:off x="-1" y="0"/>
            <a:ext cx="12192001" cy="6858001"/>
          </a:xfrm>
          <a:prstGeom prst="rect">
            <a:avLst/>
          </a:prstGeom>
          <a:solidFill>
            <a:srgbClr val="233C7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 y="2002631"/>
            <a:ext cx="12192001" cy="2852737"/>
          </a:xfrm>
        </p:spPr>
        <p:txBody>
          <a:bodyPr anchor="ctr" anchorCtr="1">
            <a:normAutofit/>
          </a:bodyPr>
          <a:lstStyle>
            <a:lvl1pPr algn="ctr">
              <a:defRPr sz="4400">
                <a:solidFill>
                  <a:schemeClr val="bg1"/>
                </a:solidFill>
                <a:effectLst>
                  <a:outerShdw blurRad="38100" dist="38100" dir="2700000" algn="tl">
                    <a:srgbClr val="000000">
                      <a:alpha val="43137"/>
                    </a:srgbClr>
                  </a:outerShdw>
                </a:effectLst>
              </a:defRPr>
            </a:lvl1pPr>
          </a:lstStyle>
          <a:p>
            <a:r>
              <a:rPr lang="en-US" dirty="0"/>
              <a:t>Section</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endParaRPr lang="en-US" dirty="0"/>
          </a:p>
        </p:txBody>
      </p:sp>
      <p:sp>
        <p:nvSpPr>
          <p:cNvPr id="3" name="Content Placeholder 2"/>
          <p:cNvSpPr>
            <a:spLocks noGrp="1"/>
          </p:cNvSpPr>
          <p:nvPr>
            <p:ph sz="half" idx="1"/>
          </p:nvPr>
        </p:nvSpPr>
        <p:spPr>
          <a:xfrm>
            <a:off x="581024" y="1825625"/>
            <a:ext cx="5438776" cy="4351338"/>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6172200" y="1825625"/>
            <a:ext cx="539115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C7FF14F-70C8-4FE1-B99C-0C64E887E3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F59F2-27F4-48DE-956A-159774152637}" type="slidenum">
              <a:rPr lang="en-US" smtClean="0"/>
            </a:fld>
            <a:endParaRPr lang="en-US"/>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endParaRPr lang="en-US" dirty="0"/>
          </a:p>
        </p:txBody>
      </p:sp>
      <p:sp>
        <p:nvSpPr>
          <p:cNvPr id="3" name="Text Placeholder 2"/>
          <p:cNvSpPr>
            <a:spLocks noGrp="1"/>
          </p:cNvSpPr>
          <p:nvPr>
            <p:ph type="body" idx="1"/>
          </p:nvPr>
        </p:nvSpPr>
        <p:spPr>
          <a:xfrm>
            <a:off x="581024" y="1681163"/>
            <a:ext cx="5416552"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581022" y="2505075"/>
            <a:ext cx="5416554" cy="3684588"/>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p:nvPr>
        </p:nvSpPr>
        <p:spPr>
          <a:xfrm>
            <a:off x="6172200" y="1681163"/>
            <a:ext cx="5391148"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199" y="2505075"/>
            <a:ext cx="539114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C7FF14F-70C8-4FE1-B99C-0C64E887E3A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7F59F2-27F4-48DE-956A-159774152637}" type="slidenum">
              <a:rPr lang="en-US" smtClean="0"/>
            </a:fld>
            <a:endParaRPr lang="en-US"/>
          </a:p>
        </p:txBody>
      </p:sp>
      <p:sp>
        <p:nvSpPr>
          <p:cNvPr id="14" name="Rectangle 13"/>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Title Only">
    <p:spTree>
      <p:nvGrpSpPr>
        <p:cNvPr id="1" name=""/>
        <p:cNvGrpSpPr/>
        <p:nvPr/>
      </p:nvGrpSpPr>
      <p:grpSpPr>
        <a:xfrm>
          <a:off x="0" y="0"/>
          <a:ext cx="0" cy="0"/>
          <a:chOff x="0" y="0"/>
          <a:chExt cx="0" cy="0"/>
        </a:xfrm>
      </p:grpSpPr>
      <p:pic>
        <p:nvPicPr>
          <p:cNvPr id="14" name="Picture 13" descr="A picture containing shape&#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fld id="{AC7FF14F-70C8-4FE1-B99C-0C64E887E3A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F59F2-27F4-48DE-956A-15977415263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showMasterSp="0">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endParaRPr lang="en-US" dirty="0"/>
          </a:p>
        </p:txBody>
      </p:sp>
      <p:sp>
        <p:nvSpPr>
          <p:cNvPr id="3" name="Date Placeholder 2"/>
          <p:cNvSpPr>
            <a:spLocks noGrp="1"/>
          </p:cNvSpPr>
          <p:nvPr>
            <p:ph type="dt" sz="half" idx="10"/>
          </p:nvPr>
        </p:nvSpPr>
        <p:spPr/>
        <p:txBody>
          <a:bodyPr/>
          <a:lstStyle/>
          <a:p>
            <a:fld id="{AC7FF14F-70C8-4FE1-B99C-0C64E887E3A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F59F2-27F4-48DE-956A-159774152637}" type="slidenum">
              <a:rPr lang="en-US" smtClean="0"/>
            </a:fld>
            <a:endParaRPr lang="en-US"/>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B54EAF-40F4-48DE-B370-A469E8A168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FF14F-70C8-4FE1-B99C-0C64E887E3A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7F59F2-27F4-48DE-956A-159774152637}" type="slidenum">
              <a:rPr lang="en-US" smtClean="0"/>
            </a:fld>
            <a:endParaRPr lang="en-US"/>
          </a:p>
        </p:txBody>
      </p:sp>
      <p:sp>
        <p:nvSpPr>
          <p:cNvPr id="8" name="Rectangle 7"/>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endParaRPr lang="en-US" dirty="0"/>
          </a:p>
        </p:txBody>
      </p:sp>
      <p:sp>
        <p:nvSpPr>
          <p:cNvPr id="3" name="Content Placeholder 2"/>
          <p:cNvSpPr>
            <a:spLocks noGrp="1"/>
          </p:cNvSpPr>
          <p:nvPr>
            <p:ph idx="1"/>
          </p:nvPr>
        </p:nvSpPr>
        <p:spPr>
          <a:xfrm>
            <a:off x="5183188" y="457201"/>
            <a:ext cx="638016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endParaRPr lang="en-US" dirty="0"/>
          </a:p>
        </p:txBody>
      </p:sp>
      <p:sp>
        <p:nvSpPr>
          <p:cNvPr id="3" name="Picture Placeholder 2"/>
          <p:cNvSpPr>
            <a:spLocks noGrp="1"/>
          </p:cNvSpPr>
          <p:nvPr>
            <p:ph type="pic" idx="1"/>
          </p:nvPr>
        </p:nvSpPr>
        <p:spPr>
          <a:xfrm>
            <a:off x="5183188" y="457201"/>
            <a:ext cx="638016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Date Placeholder 4"/>
          <p:cNvSpPr>
            <a:spLocks noGrp="1"/>
          </p:cNvSpPr>
          <p:nvPr>
            <p:ph type="dt" sz="half" idx="10"/>
          </p:nvPr>
        </p:nvSpPr>
        <p:spPr/>
        <p:txBody>
          <a:bodyPr/>
          <a:lstStyle/>
          <a:p>
            <a:fld id="{AC7FF14F-70C8-4FE1-B99C-0C64E887E3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F59F2-27F4-48DE-956A-159774152637}" type="slidenum">
              <a:rPr lang="en-US" smtClean="0"/>
            </a:fld>
            <a:endParaRPr lang="en-US"/>
          </a:p>
        </p:txBody>
      </p:sp>
      <p:sp>
        <p:nvSpPr>
          <p:cNvPr id="12" name="Rectangle 11"/>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81023" y="365125"/>
            <a:ext cx="10982325" cy="1325563"/>
          </a:xfrm>
        </p:spPr>
        <p:txBody>
          <a:bodyPr anchor="t" anchorCtr="0"/>
          <a:lstStyle>
            <a:lvl1pPr>
              <a:defRPr>
                <a:solidFill>
                  <a:srgbClr val="233C7B"/>
                </a:solidFill>
              </a:defRPr>
            </a:lvl1pPr>
          </a:lstStyle>
          <a:p>
            <a:r>
              <a:rPr lang="en-US" dirty="0"/>
              <a:t>Click to edit Master title style</a:t>
            </a:r>
            <a:endParaRPr lang="en-US" dirty="0"/>
          </a:p>
        </p:txBody>
      </p:sp>
      <p:sp>
        <p:nvSpPr>
          <p:cNvPr id="3" name="Vertical Text Placeholder 2"/>
          <p:cNvSpPr>
            <a:spLocks noGrp="1"/>
          </p:cNvSpPr>
          <p:nvPr>
            <p:ph type="body" orient="vert" idx="1"/>
          </p:nvPr>
        </p:nvSpPr>
        <p:spPr>
          <a:xfrm>
            <a:off x="581023" y="1825625"/>
            <a:ext cx="10982325"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C7FF14F-70C8-4FE1-B99C-0C64E887E3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F59F2-27F4-48DE-956A-159774152637}" type="slidenum">
              <a:rPr lang="en-US" smtClean="0"/>
            </a:fld>
            <a:endParaRPr lang="en-US"/>
          </a:p>
        </p:txBody>
      </p:sp>
      <p:sp>
        <p:nvSpPr>
          <p:cNvPr id="11" name="Rectangle 10"/>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233C7B"/>
                </a:solidFill>
              </a:defRPr>
            </a:lvl1pPr>
          </a:lstStyle>
          <a:p>
            <a:r>
              <a:rPr lang="en-US" dirty="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C7FF14F-70C8-4FE1-B99C-0C64E887E3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F59F2-27F4-48DE-956A-159774152637}" type="slidenum">
              <a:rPr lang="en-US" smtClean="0"/>
            </a:fld>
            <a:endParaRPr lang="en-US"/>
          </a:p>
        </p:txBody>
      </p:sp>
      <p:sp>
        <p:nvSpPr>
          <p:cNvPr id="10" name="Rectangle 9"/>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8" name="Rectangle 7"/>
          <p:cNvSpPr/>
          <p:nvPr userDrawn="1"/>
        </p:nvSpPr>
        <p:spPr>
          <a:xfrm>
            <a:off x="0" y="6409944"/>
            <a:ext cx="12192000" cy="652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3"/>
          <p:cNvSpPr>
            <a:spLocks noGrp="1"/>
          </p:cNvSpPr>
          <p:nvPr>
            <p:ph type="title" hasCustomPrompt="1"/>
          </p:nvPr>
        </p:nvSpPr>
        <p:spPr>
          <a:xfrm>
            <a:off x="614714" y="170123"/>
            <a:ext cx="10940348" cy="785553"/>
          </a:xfrm>
          <a:prstGeom prst="rect">
            <a:avLst/>
          </a:prstGeom>
        </p:spPr>
        <p:txBody>
          <a:bodyPr anchor="b">
            <a:normAutofit/>
          </a:bodyPr>
          <a:lstStyle>
            <a:lvl1pPr>
              <a:defRPr sz="3600" b="1">
                <a:solidFill>
                  <a:schemeClr val="tx2"/>
                </a:solidFill>
                <a:latin typeface="Arial Narrow" panose="020B0606020202030204" pitchFamily="34" charset="0"/>
                <a:cs typeface="Calibri" panose="020F0502020204030204" pitchFamily="34" charset="0"/>
              </a:defRPr>
            </a:lvl1pPr>
          </a:lstStyle>
          <a:p>
            <a:r>
              <a:rPr lang="en-US" dirty="0"/>
              <a:t>Master Title Slide Headline</a:t>
            </a:r>
            <a:endParaRPr lang="en-CA" dirty="0"/>
          </a:p>
        </p:txBody>
      </p:sp>
      <p:sp>
        <p:nvSpPr>
          <p:cNvPr id="10" name="Text Placeholder 12"/>
          <p:cNvSpPr>
            <a:spLocks noGrp="1"/>
          </p:cNvSpPr>
          <p:nvPr>
            <p:ph type="body" sz="quarter" idx="14" hasCustomPrompt="1"/>
          </p:nvPr>
        </p:nvSpPr>
        <p:spPr>
          <a:xfrm>
            <a:off x="614714" y="1382124"/>
            <a:ext cx="10939333" cy="4784761"/>
          </a:xfrm>
          <a:prstGeom prst="rect">
            <a:avLst/>
          </a:prstGeom>
        </p:spPr>
        <p:txBody>
          <a:bodyPr/>
          <a:lstStyle>
            <a:lvl1pPr marL="0" indent="0">
              <a:buNone/>
              <a:tabLst>
                <a:tab pos="1828800" algn="l"/>
              </a:tabLst>
              <a:defRPr>
                <a:solidFill>
                  <a:schemeClr val="tx1"/>
                </a:solidFill>
                <a:latin typeface="+mj-lt"/>
              </a:defRPr>
            </a:lvl1pPr>
            <a:lvl2pPr indent="0">
              <a:buNone/>
              <a:tabLst>
                <a:tab pos="1828800" algn="l"/>
              </a:tabLst>
              <a:defRPr>
                <a:solidFill>
                  <a:schemeClr val="tx1"/>
                </a:solidFill>
                <a:latin typeface="+mj-lt"/>
              </a:defRPr>
            </a:lvl2pPr>
            <a:lvl3pPr indent="0">
              <a:buNone/>
              <a:tabLst>
                <a:tab pos="1828800" algn="l"/>
              </a:tabLst>
              <a:defRPr>
                <a:solidFill>
                  <a:schemeClr val="tx1"/>
                </a:solidFill>
                <a:latin typeface="+mj-lt"/>
              </a:defRPr>
            </a:lvl3pPr>
            <a:lvl4pPr indent="0">
              <a:buNone/>
              <a:tabLst>
                <a:tab pos="1828800" algn="l"/>
              </a:tabLst>
              <a:defRPr>
                <a:solidFill>
                  <a:schemeClr val="tx1"/>
                </a:solidFill>
                <a:latin typeface="+mj-lt"/>
              </a:defRPr>
            </a:lvl4pPr>
            <a:lvl5pPr indent="0">
              <a:buNone/>
              <a:tabLst>
                <a:tab pos="1828800" algn="l"/>
              </a:tabLst>
              <a:defRPr>
                <a:solidFill>
                  <a:schemeClr val="tx1"/>
                </a:solidFill>
                <a:latin typeface="+mj-lt"/>
              </a:defRPr>
            </a:lvl5pPr>
          </a:lstStyle>
          <a:p>
            <a:pPr lvl="0"/>
            <a:r>
              <a:rPr lang="en-US" dirty="0"/>
              <a:t>Text</a:t>
            </a:r>
            <a:endParaRPr lang="en-US" dirty="0"/>
          </a:p>
          <a:p>
            <a:pPr lvl="0"/>
            <a:endParaRPr lang="en-US" dirty="0"/>
          </a:p>
        </p:txBody>
      </p:sp>
      <p:pic>
        <p:nvPicPr>
          <p:cNvPr id="11" name="Picture 10" descr="Bioversity FINAL out copy.gif"/>
          <p:cNvPicPr>
            <a:picLocks noChangeAspect="1"/>
          </p:cNvPicPr>
          <p:nvPr userDrawn="1"/>
        </p:nvPicPr>
        <p:blipFill>
          <a:blip r:embed="rId2" cstate="print"/>
          <a:stretch>
            <a:fillRect/>
          </a:stretch>
        </p:blipFill>
        <p:spPr>
          <a:xfrm>
            <a:off x="11401374" y="6438022"/>
            <a:ext cx="600437" cy="39254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7B54EAF-40F4-48DE-B370-A469E8A168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7B54EAF-40F4-48DE-B370-A469E8A168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7B54EAF-40F4-48DE-B370-A469E8A1689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7B54EAF-40F4-48DE-B370-A469E8A1689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54EAF-40F4-48DE-B370-A469E8A1689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7B54EAF-40F4-48DE-B370-A469E8A168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7B54EAF-40F4-48DE-B370-A469E8A168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9CE6F-17D9-4754-97EC-289EDF309AE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image" Target="../media/image5.jpeg"/><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54EAF-40F4-48DE-B370-A469E8A1689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CE6F-17D9-4754-97EC-289EDF309AE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a:xfrm>
            <a:off x="1525" y="0"/>
            <a:ext cx="12188950" cy="685799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FF14F-70C8-4FE1-B99C-0C64E887E3A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F59F2-27F4-48DE-956A-15977415263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21.sv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5" Type="http://schemas.openxmlformats.org/officeDocument/2006/relationships/slideLayout" Target="../slideLayouts/slideLayout6.xml"/><Relationship Id="rId14" Type="http://schemas.openxmlformats.org/officeDocument/2006/relationships/image" Target="../media/image40.png"/><Relationship Id="rId13" Type="http://schemas.openxmlformats.org/officeDocument/2006/relationships/image" Target="../media/image39.jpeg"/><Relationship Id="rId12" Type="http://schemas.openxmlformats.org/officeDocument/2006/relationships/image" Target="../media/image38.jpeg"/><Relationship Id="rId11" Type="http://schemas.openxmlformats.org/officeDocument/2006/relationships/image" Target="../media/image37.jpeg"/><Relationship Id="rId10" Type="http://schemas.openxmlformats.org/officeDocument/2006/relationships/image" Target="../media/image36.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51.png"/><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54.jpe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jpe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alliancebioversityciat.org/fr/stories/experts-cameroun-communaute-pepiniere-pris-envol-arbres-ferme" TargetMode="External"/><Relationship Id="rId3" Type="http://schemas.openxmlformats.org/officeDocument/2006/relationships/hyperlink" Target="https://alliancebioversityciat.org/stories/experts-cameroun-community-nursery-took-flight-myfarmtrees" TargetMode="External"/><Relationship Id="rId2" Type="http://schemas.openxmlformats.org/officeDocument/2006/relationships/hyperlink" Target="https://www.rfi.fr/fr/podcasts/cest-pas-du-vent/2/" TargetMode="External"/><Relationship Id="rId1" Type="http://schemas.openxmlformats.org/officeDocument/2006/relationships/hyperlink" Target="https://www.scidev.net/afrique-sub-saharienne/features/une-application-pour-sauver-les-forets-sacrees-de-louest-cameroun/#_ftn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0514" y="2380343"/>
            <a:ext cx="10101943" cy="1502179"/>
          </a:xfrm>
        </p:spPr>
        <p:txBody>
          <a:bodyPr>
            <a:normAutofit/>
          </a:bodyPr>
          <a:lstStyle/>
          <a:p>
            <a:r>
              <a:rPr kumimoji="0" lang="fr-FR" sz="2400" b="0" i="0" u="none" strike="noStrike" kern="1200" cap="none" spc="0" normalizeH="0" baseline="0" noProof="0" dirty="0">
                <a:ln>
                  <a:noFill/>
                </a:ln>
                <a:solidFill>
                  <a:srgbClr val="233C7B"/>
                </a:solidFill>
                <a:effectLst/>
                <a:uLnTx/>
                <a:uFillTx/>
                <a:latin typeface="Barlow SemiBold"/>
                <a:ea typeface="+mj-ea"/>
                <a:cs typeface="+mj-cs"/>
              </a:rPr>
              <a:t>Plateforme d'aide à la restauration pour les petits exploitants et les communautés, avec un système de crowdfunding basé sur la blockchain</a:t>
            </a:r>
            <a:br>
              <a:rPr kumimoji="0" lang="fr-FR" sz="2400" b="0" i="0" u="none" strike="noStrike" kern="1200" cap="none" spc="0" normalizeH="0" baseline="0" noProof="0" dirty="0">
                <a:ln>
                  <a:noFill/>
                </a:ln>
                <a:solidFill>
                  <a:srgbClr val="233C7B"/>
                </a:solidFill>
                <a:effectLst/>
                <a:uLnTx/>
                <a:uFillTx/>
                <a:latin typeface="Barlow SemiBold"/>
                <a:ea typeface="+mj-ea"/>
                <a:cs typeface="+mj-cs"/>
              </a:rPr>
            </a:br>
            <a:r>
              <a:rPr kumimoji="0" lang="fr-FR" sz="2400" b="0" i="0" u="none" strike="noStrike" kern="1200" cap="none" spc="0" normalizeH="0" baseline="0" noProof="0" dirty="0">
                <a:ln>
                  <a:noFill/>
                </a:ln>
                <a:solidFill>
                  <a:srgbClr val="233C7B"/>
                </a:solidFill>
                <a:effectLst/>
                <a:uLnTx/>
                <a:uFillTx/>
                <a:latin typeface="Barlow SemiBold"/>
                <a:ea typeface="+mj-ea"/>
                <a:cs typeface="+mj-cs"/>
              </a:rPr>
              <a:t> « La Plateforme » ou « </a:t>
            </a:r>
            <a:r>
              <a:rPr kumimoji="0" lang="fr-FR" sz="2400" b="0" i="0" u="none" strike="noStrike" kern="1200" cap="none" spc="0" normalizeH="0" baseline="0" noProof="0" dirty="0" err="1">
                <a:ln>
                  <a:noFill/>
                </a:ln>
                <a:solidFill>
                  <a:srgbClr val="233C7B"/>
                </a:solidFill>
                <a:effectLst/>
                <a:uLnTx/>
                <a:uFillTx/>
                <a:latin typeface="Barlow SemiBold"/>
                <a:ea typeface="+mj-ea"/>
                <a:cs typeface="+mj-cs"/>
              </a:rPr>
              <a:t>My</a:t>
            </a:r>
            <a:r>
              <a:rPr kumimoji="0" lang="fr-FR" sz="2400" b="0" i="0" u="none" strike="noStrike" kern="1200" cap="none" spc="0" normalizeH="0" baseline="0" noProof="0" dirty="0">
                <a:ln>
                  <a:noFill/>
                </a:ln>
                <a:solidFill>
                  <a:srgbClr val="233C7B"/>
                </a:solidFill>
                <a:effectLst/>
                <a:uLnTx/>
                <a:uFillTx/>
                <a:latin typeface="Barlow SemiBold"/>
                <a:ea typeface="+mj-ea"/>
                <a:cs typeface="+mj-cs"/>
              </a:rPr>
              <a:t> </a:t>
            </a:r>
            <a:r>
              <a:rPr kumimoji="0" lang="fr-FR" sz="2400" b="0" i="0" u="none" strike="noStrike" kern="1200" cap="none" spc="0" normalizeH="0" baseline="0" noProof="0" dirty="0" err="1">
                <a:ln>
                  <a:noFill/>
                </a:ln>
                <a:solidFill>
                  <a:srgbClr val="233C7B"/>
                </a:solidFill>
                <a:effectLst/>
                <a:uLnTx/>
                <a:uFillTx/>
                <a:latin typeface="Barlow SemiBold"/>
                <a:ea typeface="+mj-ea"/>
                <a:cs typeface="+mj-cs"/>
              </a:rPr>
              <a:t>Farm</a:t>
            </a:r>
            <a:r>
              <a:rPr kumimoji="0" lang="fr-FR" sz="2400" b="0" i="0" u="none" strike="noStrike" kern="1200" cap="none" spc="0" normalizeH="0" baseline="0" noProof="0" dirty="0">
                <a:ln>
                  <a:noFill/>
                </a:ln>
                <a:solidFill>
                  <a:srgbClr val="233C7B"/>
                </a:solidFill>
                <a:effectLst/>
                <a:uLnTx/>
                <a:uFillTx/>
                <a:latin typeface="Barlow SemiBold"/>
                <a:ea typeface="+mj-ea"/>
                <a:cs typeface="+mj-cs"/>
              </a:rPr>
              <a:t> </a:t>
            </a:r>
            <a:r>
              <a:rPr kumimoji="0" lang="fr-FR" sz="2400" b="0" i="0" u="none" strike="noStrike" kern="1200" cap="none" spc="0" normalizeH="0" baseline="0" noProof="0" dirty="0" err="1">
                <a:ln>
                  <a:noFill/>
                </a:ln>
                <a:solidFill>
                  <a:srgbClr val="233C7B"/>
                </a:solidFill>
                <a:effectLst/>
                <a:uLnTx/>
                <a:uFillTx/>
                <a:latin typeface="Barlow SemiBold"/>
                <a:ea typeface="+mj-ea"/>
                <a:cs typeface="+mj-cs"/>
              </a:rPr>
              <a:t>Trees</a:t>
            </a:r>
            <a:r>
              <a:rPr kumimoji="0" lang="fr-FR" sz="2400" b="0" i="0" u="none" strike="noStrike" kern="1200" cap="none" spc="0" normalizeH="0" baseline="0" noProof="0" dirty="0">
                <a:ln>
                  <a:noFill/>
                </a:ln>
                <a:solidFill>
                  <a:srgbClr val="233C7B"/>
                </a:solidFill>
                <a:effectLst/>
                <a:uLnTx/>
                <a:uFillTx/>
                <a:latin typeface="Barlow SemiBold"/>
                <a:ea typeface="+mj-ea"/>
                <a:cs typeface="+mj-cs"/>
              </a:rPr>
              <a:t>» </a:t>
            </a:r>
            <a:br>
              <a:rPr kumimoji="0" lang="fr-FR" sz="2400" b="0" i="0" u="none" strike="noStrike" kern="1200" cap="none" spc="0" normalizeH="0" baseline="0" noProof="0" dirty="0">
                <a:ln>
                  <a:noFill/>
                </a:ln>
                <a:solidFill>
                  <a:srgbClr val="233C7B"/>
                </a:solidFill>
                <a:effectLst/>
                <a:uLnTx/>
                <a:uFillTx/>
                <a:latin typeface="Barlow SemiBold"/>
                <a:ea typeface="+mj-ea"/>
                <a:cs typeface="+mj-cs"/>
              </a:rPr>
            </a:br>
            <a:r>
              <a:rPr kumimoji="0" lang="en-US" sz="2400" b="0" i="0" u="none" strike="noStrike" kern="1200" cap="none" spc="0" normalizeH="0" baseline="0" noProof="0" dirty="0">
                <a:ln>
                  <a:noFill/>
                </a:ln>
                <a:solidFill>
                  <a:srgbClr val="233C7B"/>
                </a:solidFill>
                <a:effectLst/>
                <a:uLnTx/>
                <a:uFillTx/>
                <a:latin typeface="Barlow SemiBold"/>
                <a:ea typeface="+mj-ea"/>
                <a:cs typeface="+mj-cs"/>
              </a:rPr>
              <a:t>GEF IDN: 10635</a:t>
            </a:r>
            <a:endParaRPr lang="fr-FR" dirty="0"/>
          </a:p>
        </p:txBody>
      </p:sp>
      <p:sp>
        <p:nvSpPr>
          <p:cNvPr id="3" name="Subtitle 2"/>
          <p:cNvSpPr>
            <a:spLocks noGrp="1"/>
          </p:cNvSpPr>
          <p:nvPr>
            <p:ph type="subTitle" idx="1"/>
          </p:nvPr>
        </p:nvSpPr>
        <p:spPr>
          <a:xfrm>
            <a:off x="1547951" y="4012382"/>
            <a:ext cx="8412479" cy="968828"/>
          </a:xfrm>
        </p:spPr>
        <p:txBody>
          <a:bodyPr>
            <a:normAutofit/>
          </a:bodyPr>
          <a:lstStyle/>
          <a:p>
            <a:r>
              <a:rPr sz="2800" dirty="0" smtClean="0"/>
              <a:t> </a:t>
            </a:r>
            <a:r>
              <a:rPr lang="fr-FR" sz="2800" dirty="0" smtClean="0"/>
              <a:t>Mme WADOU née ZIEKINE Angèle</a:t>
            </a:r>
            <a:r>
              <a:rPr sz="2800" dirty="0" smtClean="0"/>
              <a:t> </a:t>
            </a:r>
            <a:r>
              <a:rPr lang="fr-FR" sz="2800" dirty="0" smtClean="0"/>
              <a:t>                                            </a:t>
            </a:r>
            <a:r>
              <a:rPr lang="en-GB" sz="2800" dirty="0" smtClean="0"/>
              <a:t> Franco </a:t>
            </a:r>
            <a:r>
              <a:rPr lang="en-GB" sz="2800" dirty="0" err="1" smtClean="0"/>
              <a:t>Hôtel</a:t>
            </a:r>
            <a:r>
              <a:rPr lang="en-GB" sz="2800" dirty="0" smtClean="0"/>
              <a:t>, 07 </a:t>
            </a:r>
            <a:r>
              <a:rPr lang="en-GB" sz="2800" dirty="0" err="1" smtClean="0"/>
              <a:t>juillet</a:t>
            </a:r>
            <a:r>
              <a:rPr lang="en-GB" sz="2800" dirty="0" smtClean="0"/>
              <a:t> </a:t>
            </a:r>
            <a:r>
              <a:rPr lang="en-GB" sz="2800" dirty="0"/>
              <a:t>2025 </a:t>
            </a:r>
            <a:endParaRPr sz="2800" dirty="0"/>
          </a:p>
        </p:txBody>
      </p:sp>
      <p:pic>
        <p:nvPicPr>
          <p:cNvPr id="1026" name="Picture 2" descr="Ministère de l'Environnement, de la Protection de la Nature et du  Développement Durable (Cameroun) | ReS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876" y="127811"/>
            <a:ext cx="1421546" cy="1611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208" y="73306"/>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p:nvPr/>
        </p:nvSpPr>
        <p:spPr>
          <a:xfrm>
            <a:off x="1238434" y="1248589"/>
            <a:ext cx="8412479" cy="96882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800" dirty="0"/>
              <a:t>TABLE RONDE NATIONALE DES PROJETS EN COURS FINANCES PAR LE FEM AU CAMEROUN</a:t>
            </a:r>
            <a:endParaRPr lang="fr-FR" sz="2800" dirty="0"/>
          </a:p>
        </p:txBody>
      </p:sp>
      <p:pic>
        <p:nvPicPr>
          <p:cNvPr id="7" name="Picture 6"/>
          <p:cNvPicPr>
            <a:picLocks noChangeAspect="1"/>
          </p:cNvPicPr>
          <p:nvPr/>
        </p:nvPicPr>
        <p:blipFill>
          <a:blip r:embed="rId3"/>
          <a:stretch>
            <a:fillRect/>
          </a:stretch>
        </p:blipFill>
        <p:spPr>
          <a:xfrm>
            <a:off x="5512526" y="5372686"/>
            <a:ext cx="2180212" cy="1215399"/>
          </a:xfrm>
          <a:prstGeom prst="rect">
            <a:avLst/>
          </a:prstGeom>
        </p:spPr>
      </p:pic>
      <p:pic>
        <p:nvPicPr>
          <p:cNvPr id="9" name="Picture 8"/>
          <p:cNvPicPr>
            <a:picLocks noChangeAspect="1"/>
          </p:cNvPicPr>
          <p:nvPr/>
        </p:nvPicPr>
        <p:blipFill>
          <a:blip r:embed="rId4"/>
          <a:stretch>
            <a:fillRect/>
          </a:stretch>
        </p:blipFill>
        <p:spPr>
          <a:xfrm>
            <a:off x="7692738" y="5342720"/>
            <a:ext cx="4334386" cy="1325638"/>
          </a:xfrm>
          <a:prstGeom prst="rect">
            <a:avLst/>
          </a:prstGeom>
        </p:spPr>
      </p:pic>
      <p:pic>
        <p:nvPicPr>
          <p:cNvPr id="10" name="Image 9" descr="E:\CELSUIVI MINEPDED 2023\logo officiel minepded.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51" y="5238206"/>
            <a:ext cx="1584643" cy="1349879"/>
          </a:xfrm>
          <a:prstGeom prst="rect">
            <a:avLst/>
          </a:prstGeom>
          <a:noFill/>
          <a:ln>
            <a:noFill/>
          </a:ln>
        </p:spPr>
      </p:pic>
      <p:pic>
        <p:nvPicPr>
          <p:cNvPr id="4" name="Picture 2" descr="logoUIC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3175"/>
            <a:ext cx="774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7"/>
          <a:stretch>
            <a:fillRect/>
          </a:stretch>
        </p:blipFill>
        <p:spPr>
          <a:xfrm>
            <a:off x="3250992" y="5499464"/>
            <a:ext cx="1294882" cy="11688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329153" y="1457979"/>
          <a:ext cx="11642888" cy="5097133"/>
        </p:xfrm>
        <a:graphic>
          <a:graphicData uri="http://schemas.openxmlformats.org/drawingml/2006/table">
            <a:tbl>
              <a:tblPr firstRow="1" firstCol="1" bandRow="1">
                <a:tableStyleId>{5940675A-B579-460E-94D1-54222C63F5DA}</a:tableStyleId>
              </a:tblPr>
              <a:tblGrid>
                <a:gridCol w="2422483"/>
                <a:gridCol w="9220405"/>
              </a:tblGrid>
              <a:tr h="1272628">
                <a:tc>
                  <a:txBody>
                    <a:bodyPr/>
                    <a:lstStyle/>
                    <a:p>
                      <a:pPr>
                        <a:lnSpc>
                          <a:spcPct val="100000"/>
                        </a:lnSpc>
                        <a:spcAft>
                          <a:spcPts val="0"/>
                        </a:spcAft>
                      </a:pPr>
                      <a:r>
                        <a:rPr lang="en-US" sz="1800" dirty="0">
                          <a:effectLst/>
                        </a:rPr>
                        <a:t>SND30</a:t>
                      </a:r>
                      <a:endParaRPr lang="en-US" sz="1800" dirty="0">
                        <a:effectLst/>
                      </a:endParaRPr>
                    </a:p>
                    <a:p>
                      <a:pPr>
                        <a:lnSpc>
                          <a:spcPct val="100000"/>
                        </a:lnSpc>
                        <a:spcAft>
                          <a:spcPts val="0"/>
                        </a:spcAft>
                      </a:pPr>
                      <a:r>
                        <a:rPr lang="en-US" sz="1800" dirty="0">
                          <a:effectLst/>
                        </a:rPr>
                        <a:t>/</a:t>
                      </a:r>
                      <a:r>
                        <a:rPr lang="en-US" sz="1800" dirty="0" err="1" smtClean="0">
                          <a:effectLst/>
                        </a:rPr>
                        <a:t>Pillier</a:t>
                      </a:r>
                      <a:r>
                        <a:rPr lang="en-US" sz="1800" dirty="0" smtClean="0">
                          <a:effectLst/>
                        </a:rPr>
                        <a:t> </a:t>
                      </a:r>
                      <a:r>
                        <a:rPr lang="en-US"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Gestion durable des ressources naturelles Page 65 :  Encourager l’exploitation rationnelle des sols par des pratiques culturales responsables dont la restauration des sols, l’abstention des pratiques d’agriculture sur brûlis, l’utilisation rationnelle des engrais et pesticides, et autres techniques modernes facilitant la gestion durable des sols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281715">
                <a:tc rowSpan="3">
                  <a:txBody>
                    <a:bodyPr/>
                    <a:lstStyle/>
                    <a:p>
                      <a:pPr>
                        <a:lnSpc>
                          <a:spcPct val="100000"/>
                        </a:lnSpc>
                        <a:spcAft>
                          <a:spcPts val="0"/>
                        </a:spcAft>
                      </a:pPr>
                      <a:r>
                        <a:rPr lang="fr-FR" sz="1800" dirty="0">
                          <a:effectLst/>
                        </a:rPr>
                        <a:t>PANLCD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Axe 2 : Gestion durable des ressources naturelles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376000">
                <a:tc vMerge="1">
                  <a:tcPr/>
                </a:tc>
                <a:tc>
                  <a:txBody>
                    <a:bodyPr/>
                    <a:lstStyle/>
                    <a:p>
                      <a:pPr algn="just">
                        <a:lnSpc>
                          <a:spcPct val="100000"/>
                        </a:lnSpc>
                        <a:spcAft>
                          <a:spcPts val="0"/>
                        </a:spcAft>
                      </a:pPr>
                      <a:r>
                        <a:rPr lang="fr-FR" sz="1800" dirty="0">
                          <a:effectLst/>
                        </a:rPr>
                        <a:t>Axe 3 : Restaurer les terres dégradées et améliorer la fertilité des sols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563429">
                <a:tc vMerge="1">
                  <a:tcPr/>
                </a:tc>
                <a:tc>
                  <a:txBody>
                    <a:bodyPr/>
                    <a:lstStyle/>
                    <a:p>
                      <a:pPr algn="just">
                        <a:lnSpc>
                          <a:spcPct val="100000"/>
                        </a:lnSpc>
                        <a:spcAft>
                          <a:spcPts val="0"/>
                        </a:spcAft>
                      </a:pPr>
                      <a:r>
                        <a:rPr lang="fr-FR" sz="1800" dirty="0">
                          <a:effectLst/>
                        </a:rPr>
                        <a:t>Axe 4 : Renforcement des capacités d’intervention des acteurs en matière de la L.C.D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545157">
                <a:tc>
                  <a:txBody>
                    <a:bodyPr/>
                    <a:lstStyle/>
                    <a:p>
                      <a:pPr>
                        <a:lnSpc>
                          <a:spcPct val="100000"/>
                        </a:lnSpc>
                        <a:spcAft>
                          <a:spcPts val="0"/>
                        </a:spcAft>
                      </a:pPr>
                      <a:r>
                        <a:rPr lang="fr-FR" sz="1800" dirty="0">
                          <a:effectLst/>
                        </a:rPr>
                        <a:t>Stratégie de décentralisation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Le principe de la prise en compte des aspects de GDT dans la décentralisation est bien réel,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1209577">
                <a:tc>
                  <a:txBody>
                    <a:bodyPr/>
                    <a:lstStyle/>
                    <a:p>
                      <a:pPr algn="just">
                        <a:lnSpc>
                          <a:spcPct val="100000"/>
                        </a:lnSpc>
                        <a:spcAft>
                          <a:spcPts val="0"/>
                        </a:spcAft>
                      </a:pPr>
                      <a:r>
                        <a:rPr lang="fr-FR" sz="1800" dirty="0">
                          <a:effectLst/>
                        </a:rPr>
                        <a:t>PNACC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Objectif général du PNACC est de s’adapter aux CC en réduisant la vulnérabilité des Camerounais aux effets des CC et en augmentant leur résilience et leur qualité de vie; et améliorer les capacités d’adaptation pour créer de nouvelles opportunités permettant de soutenir le développement durable du pays.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r h="845144">
                <a:tc>
                  <a:txBody>
                    <a:bodyPr/>
                    <a:lstStyle/>
                    <a:p>
                      <a:pPr algn="just">
                        <a:lnSpc>
                          <a:spcPct val="100000"/>
                        </a:lnSpc>
                        <a:spcAft>
                          <a:spcPts val="0"/>
                        </a:spcAft>
                      </a:pPr>
                      <a:r>
                        <a:rPr lang="fr-FR" sz="1800" dirty="0">
                          <a:effectLst/>
                        </a:rPr>
                        <a:t>Bonn Challenge et AFR100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Cameroun s’est engagé à la restauration de 12062 768 hectares de paysages forestiers et des terres dégradées à l’horizon 2030.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r>
            </a:tbl>
          </a:graphicData>
        </a:graphic>
      </p:graphicFrame>
      <p:sp>
        <p:nvSpPr>
          <p:cNvPr id="3" name="Rectangle 2"/>
          <p:cNvSpPr/>
          <p:nvPr/>
        </p:nvSpPr>
        <p:spPr>
          <a:xfrm>
            <a:off x="587603" y="963601"/>
            <a:ext cx="9178565" cy="400110"/>
          </a:xfrm>
          <a:prstGeom prst="rect">
            <a:avLst/>
          </a:prstGeom>
        </p:spPr>
        <p:txBody>
          <a:bodyPr wrap="square">
            <a:spAutoFit/>
          </a:bodyPr>
          <a:lstStyle/>
          <a:p>
            <a:pPr marL="342900" indent="-342900" algn="just">
              <a:buFont typeface="Wingdings" panose="05000000000000000000" pitchFamily="2" charset="2"/>
              <a:buChar char="v"/>
            </a:pPr>
            <a:r>
              <a:rPr lang="fr-FR" sz="2000" b="1" dirty="0"/>
              <a:t>Alignement avec les priorités </a:t>
            </a:r>
            <a:r>
              <a:rPr lang="fr-FR" sz="2000" b="1" dirty="0" smtClean="0"/>
              <a:t>nationales</a:t>
            </a:r>
            <a:endParaRPr lang="fr-FR" sz="2000" b="1" dirty="0"/>
          </a:p>
        </p:txBody>
      </p:sp>
      <p:sp>
        <p:nvSpPr>
          <p:cNvPr id="4" name="Title 4"/>
          <p:cNvSpPr txBox="1"/>
          <p:nvPr/>
        </p:nvSpPr>
        <p:spPr>
          <a:xfrm>
            <a:off x="677945" y="190202"/>
            <a:ext cx="10515600" cy="553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2060"/>
                </a:solidFill>
              </a:rPr>
              <a:t>2. </a:t>
            </a:r>
            <a:r>
              <a:rPr lang="en-US" sz="3200" b="1" dirty="0" err="1" smtClean="0">
                <a:solidFill>
                  <a:srgbClr val="002060"/>
                </a:solidFill>
              </a:rPr>
              <a:t>Contexte</a:t>
            </a:r>
            <a:r>
              <a:rPr lang="en-US" sz="3200" b="1" dirty="0" smtClean="0">
                <a:solidFill>
                  <a:srgbClr val="002060"/>
                </a:solidFill>
              </a:rPr>
              <a:t> et justification (Suite)</a:t>
            </a:r>
            <a:endParaRPr lang="en-US" sz="3200"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838200" y="365125"/>
            <a:ext cx="10515600" cy="136969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002060"/>
                </a:solidFill>
              </a:rPr>
              <a:t> </a:t>
            </a:r>
            <a:r>
              <a:rPr lang="fr-FR" sz="2800" b="1" dirty="0">
                <a:solidFill>
                  <a:srgbClr val="002060"/>
                </a:solidFill>
              </a:rPr>
              <a:t>3.</a:t>
            </a:r>
            <a:r>
              <a:rPr lang="en-US" altLang="fr-FR" sz="2800" b="1" dirty="0" smtClean="0">
                <a:solidFill>
                  <a:srgbClr val="002060"/>
                </a:solidFill>
              </a:rPr>
              <a:t>RESULTATS </a:t>
            </a:r>
            <a:r>
              <a:rPr lang="en-US" altLang="fr-FR" sz="2800" b="1" dirty="0">
                <a:solidFill>
                  <a:srgbClr val="002060"/>
                </a:solidFill>
              </a:rPr>
              <a:t>CLES ATTEINTS</a:t>
            </a:r>
            <a:endParaRPr lang="fr-FR" sz="2400" b="1" dirty="0">
              <a:solidFill>
                <a:srgbClr val="002060"/>
              </a:solidFill>
            </a:endParaRPr>
          </a:p>
          <a:p>
            <a:pPr marL="342900" indent="-342900">
              <a:buFont typeface="Wingdings" panose="05000000000000000000" pitchFamily="2" charset="2"/>
              <a:buChar char="v"/>
            </a:pPr>
            <a:r>
              <a:rPr lang="fr-FR" sz="2400" b="1" dirty="0">
                <a:solidFill>
                  <a:srgbClr val="002060"/>
                </a:solidFill>
              </a:rPr>
              <a:t>Composantes du projet</a:t>
            </a:r>
            <a:endParaRPr lang="fr-FR" sz="2400" b="1" dirty="0">
              <a:solidFill>
                <a:srgbClr val="002060"/>
              </a:solidFill>
            </a:endParaRPr>
          </a:p>
        </p:txBody>
      </p:sp>
      <p:graphicFrame>
        <p:nvGraphicFramePr>
          <p:cNvPr id="5" name="Content Placeholder 2"/>
          <p:cNvGraphicFramePr/>
          <p:nvPr/>
        </p:nvGraphicFramePr>
        <p:xfrm>
          <a:off x="838200" y="1620526"/>
          <a:ext cx="10515600" cy="44228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5" descr="GEF Logo | GEF"/>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32410"/>
            <a:ext cx="10515600" cy="997585"/>
          </a:xfrm>
        </p:spPr>
        <p:txBody>
          <a:bodyPr>
            <a:normAutofit/>
          </a:bodyPr>
          <a:lstStyle/>
          <a:p>
            <a:r>
              <a:rPr lang="en-US" sz="3200" dirty="0" smtClean="0"/>
              <a:t>3. </a:t>
            </a:r>
            <a:r>
              <a:rPr lang="en-US" sz="3200" b="1" dirty="0" err="1" smtClean="0"/>
              <a:t>Résultats</a:t>
            </a:r>
            <a:r>
              <a:rPr lang="en-US" sz="3200" b="1" dirty="0" smtClean="0"/>
              <a:t> </a:t>
            </a:r>
            <a:r>
              <a:rPr lang="en-US" sz="3200" b="1" dirty="0" err="1" smtClean="0"/>
              <a:t>clés</a:t>
            </a:r>
            <a:r>
              <a:rPr lang="en-US" sz="3200" b="1" dirty="0" smtClean="0"/>
              <a:t> </a:t>
            </a:r>
            <a:r>
              <a:rPr lang="en-US" sz="3200" b="1" dirty="0" err="1" smtClean="0"/>
              <a:t>atteints</a:t>
            </a:r>
            <a:r>
              <a:rPr lang="en-US" sz="3200" b="1" dirty="0" smtClean="0"/>
              <a:t> </a:t>
            </a:r>
            <a:r>
              <a:rPr lang="en-US" altLang="en-US" sz="3200" b="1" dirty="0" smtClean="0"/>
              <a:t>(suite)</a:t>
            </a:r>
            <a:endParaRPr lang="en-US" altLang="en-US" sz="3200" b="1" dirty="0" smtClean="0"/>
          </a:p>
        </p:txBody>
      </p:sp>
      <p:sp>
        <p:nvSpPr>
          <p:cNvPr id="6" name="Content Placeholder 5"/>
          <p:cNvSpPr>
            <a:spLocks noGrp="1"/>
          </p:cNvSpPr>
          <p:nvPr>
            <p:ph idx="1"/>
          </p:nvPr>
        </p:nvSpPr>
        <p:spPr>
          <a:xfrm>
            <a:off x="465455" y="1229995"/>
            <a:ext cx="11391265" cy="4351655"/>
          </a:xfrm>
        </p:spPr>
        <p:txBody>
          <a:bodyPr>
            <a:normAutofit fontScale="72500"/>
          </a:bodyPr>
          <a:lstStyle/>
          <a:p>
            <a:pPr marL="0" lvl="0" indent="0" algn="just">
              <a:buNone/>
              <a:defRPr/>
            </a:pPr>
            <a:r>
              <a:rPr lang="fr-FR" sz="2500" b="1" dirty="0">
                <a:solidFill>
                  <a:srgbClr val="358540"/>
                </a:solidFill>
                <a:ea typeface="+mj-ea"/>
                <a:cs typeface="+mj-cs"/>
              </a:rPr>
              <a:t>Résultat</a:t>
            </a:r>
            <a:r>
              <a:rPr lang="en-US" sz="2500" b="1" dirty="0">
                <a:solidFill>
                  <a:srgbClr val="358540"/>
                </a:solidFill>
                <a:ea typeface="+mj-ea"/>
                <a:cs typeface="+mj-cs"/>
              </a:rPr>
              <a:t> </a:t>
            </a:r>
            <a:r>
              <a:rPr lang="fr-FR" sz="2500" b="1" dirty="0">
                <a:solidFill>
                  <a:srgbClr val="358540"/>
                </a:solidFill>
                <a:ea typeface="+mj-ea"/>
                <a:cs typeface="+mj-cs"/>
              </a:rPr>
              <a:t>1</a:t>
            </a:r>
            <a:r>
              <a:rPr lang="en-US" sz="2500" b="1" dirty="0">
                <a:solidFill>
                  <a:srgbClr val="358540"/>
                </a:solidFill>
                <a:ea typeface="+mj-ea"/>
                <a:cs typeface="+mj-cs"/>
              </a:rPr>
              <a:t> :</a:t>
            </a:r>
            <a:endParaRPr lang="en-US" sz="2500" b="1" dirty="0">
              <a:solidFill>
                <a:srgbClr val="358540"/>
              </a:solidFill>
              <a:ea typeface="+mj-ea"/>
              <a:cs typeface="+mj-cs"/>
            </a:endParaRPr>
          </a:p>
          <a:p>
            <a:pPr marL="0" lvl="0" indent="0" algn="just">
              <a:buNone/>
              <a:defRPr/>
            </a:pPr>
            <a:br>
              <a:rPr lang="en-US" sz="2000" b="1" dirty="0">
                <a:solidFill>
                  <a:srgbClr val="003366"/>
                </a:solidFill>
                <a:ea typeface="+mj-ea"/>
                <a:cs typeface="+mj-cs"/>
              </a:rPr>
            </a:br>
            <a:r>
              <a:rPr lang="fr-FR" sz="2200" b="1" dirty="0">
                <a:solidFill>
                  <a:srgbClr val="003366"/>
                </a:solidFill>
                <a:ea typeface="+mj-ea"/>
                <a:cs typeface="+mj-cs"/>
              </a:rPr>
              <a:t>Augmentation de la mise en œuvre de la restauration des forêts et des paysages par les acteurs des communautés locales, avec des avantages pour les terres, l'eau, le climat, la biodiversité et les </a:t>
            </a:r>
            <a:r>
              <a:rPr lang="fr-FR" sz="2200" b="1" dirty="0" smtClean="0">
                <a:solidFill>
                  <a:srgbClr val="003366"/>
                </a:solidFill>
                <a:ea typeface="+mj-ea"/>
                <a:cs typeface="+mj-cs"/>
              </a:rPr>
              <a:t>populations</a:t>
            </a:r>
            <a:endParaRPr lang="fr-FR" sz="2200" b="1" dirty="0" smtClean="0">
              <a:solidFill>
                <a:srgbClr val="003366"/>
              </a:solidFill>
              <a:ea typeface="+mj-ea"/>
              <a:cs typeface="+mj-cs"/>
            </a:endParaRPr>
          </a:p>
          <a:p>
            <a:pPr marL="0" lvl="0" indent="0" algn="just">
              <a:buNone/>
              <a:defRPr/>
            </a:pPr>
            <a:endParaRPr kumimoji="0" lang="fr-FR" sz="3000" b="1" i="0" u="none" strike="noStrike" kern="1200" cap="none" spc="0" normalizeH="0" baseline="0" noProof="0" dirty="0" smtClean="0">
              <a:ln>
                <a:noFill/>
              </a:ln>
              <a:solidFill>
                <a:srgbClr val="358540"/>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fr-FR" sz="3000" b="1" i="0" u="none" strike="noStrike" kern="1200" cap="none" spc="0" normalizeH="0" baseline="0" noProof="0" dirty="0" smtClean="0">
                <a:ln>
                  <a:noFill/>
                </a:ln>
                <a:solidFill>
                  <a:srgbClr val="358540"/>
                </a:solidFill>
                <a:effectLst/>
                <a:uLnTx/>
                <a:uFillTx/>
                <a:latin typeface="Calibri" panose="020F0502020204030204"/>
                <a:ea typeface="+mn-ea"/>
                <a:cs typeface="+mn-cs"/>
              </a:rPr>
              <a:t>Livrables </a:t>
            </a:r>
            <a:r>
              <a:rPr kumimoji="0" lang="fr-FR" sz="3000" b="1" i="0" u="none" strike="noStrike" kern="1200" cap="none" spc="0" normalizeH="0" baseline="0" noProof="0" dirty="0">
                <a:ln>
                  <a:noFill/>
                </a:ln>
                <a:solidFill>
                  <a:srgbClr val="358540"/>
                </a:solidFill>
                <a:effectLst/>
                <a:uLnTx/>
                <a:uFillTx/>
                <a:latin typeface="Calibri" panose="020F0502020204030204"/>
                <a:ea typeface="+mn-ea"/>
                <a:cs typeface="+mn-cs"/>
              </a:rPr>
              <a:t>1</a:t>
            </a:r>
            <a:endParaRPr kumimoji="0" lang="en-US" sz="3000" b="1" i="0" u="none" strike="noStrike" kern="1200" cap="none" spc="0" normalizeH="0" baseline="0" noProof="0" dirty="0">
              <a:ln>
                <a:noFill/>
              </a:ln>
              <a:solidFill>
                <a:srgbClr val="358540"/>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mj-lt"/>
              <a:buAutoNum type="arabicPeriod"/>
              <a:defRPr/>
            </a:pPr>
            <a:r>
              <a:rPr kumimoji="0" lang="en-US" altLang="fr-FR" sz="2400" b="0" i="0" u="none" strike="noStrike" kern="1200" cap="none" spc="0" normalizeH="0" baseline="0" noProof="0" dirty="0">
                <a:ln>
                  <a:noFill/>
                </a:ln>
                <a:solidFill>
                  <a:srgbClr val="3B3838"/>
                </a:solidFill>
                <a:effectLst/>
                <a:uLnTx/>
                <a:uFillTx/>
                <a:latin typeface="Calibri" panose="020F0502020204030204"/>
                <a:ea typeface="+mn-ea"/>
                <a:cs typeface="+mn-cs"/>
              </a:rPr>
              <a:t>La p</a:t>
            </a:r>
            <a:r>
              <a:rPr kumimoji="0" lang="fr-FR" sz="2400" b="0" i="0" u="none" strike="noStrike" kern="1200" cap="none" spc="0" normalizeH="0" baseline="0" noProof="0" dirty="0">
                <a:ln>
                  <a:noFill/>
                </a:ln>
                <a:solidFill>
                  <a:srgbClr val="3B3838"/>
                </a:solidFill>
                <a:effectLst/>
                <a:uLnTx/>
                <a:uFillTx/>
                <a:latin typeface="Calibri" panose="020F0502020204030204"/>
                <a:ea typeface="+mn-ea"/>
                <a:cs typeface="+mn-cs"/>
              </a:rPr>
              <a:t>lateforme avec application mobile intégrée pour permettre la vérification et le transfert des paiements</a:t>
            </a:r>
            <a:endParaRPr kumimoji="0" lang="en-US" sz="2400" b="0" i="0" u="none" strike="noStrike" kern="1200" cap="none" spc="0" normalizeH="0" baseline="0" noProof="0" dirty="0">
              <a:ln>
                <a:noFill/>
              </a:ln>
              <a:solidFill>
                <a:srgbClr val="3B3838"/>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mj-lt"/>
              <a:buAutoNum type="arabicPeriod"/>
              <a:defRPr/>
            </a:pPr>
            <a:r>
              <a:rPr kumimoji="0" lang="fr-FR" sz="2400" b="0" i="0" u="none" strike="noStrike" kern="1200" cap="none" spc="0" normalizeH="0" baseline="0" noProof="0" dirty="0">
                <a:ln>
                  <a:noFill/>
                </a:ln>
                <a:solidFill>
                  <a:srgbClr val="3B3838"/>
                </a:solidFill>
                <a:effectLst/>
                <a:uLnTx/>
                <a:uFillTx/>
                <a:latin typeface="Calibri" panose="020F0502020204030204"/>
                <a:ea typeface="+mn-ea"/>
                <a:cs typeface="+mn-cs"/>
              </a:rPr>
              <a:t>200 000 arbres plantés et entretenus, documentés et suivis grâce au soutien de la plateforme et au cofinancement obtenu</a:t>
            </a:r>
            <a:endParaRPr kumimoji="0" lang="en-US" sz="2400" b="0" i="0" u="none" strike="noStrike" kern="1200" cap="none" spc="0" normalizeH="0" baseline="0" noProof="0" dirty="0">
              <a:ln>
                <a:noFill/>
              </a:ln>
              <a:solidFill>
                <a:srgbClr val="3B3838"/>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mj-lt"/>
              <a:buAutoNum type="arabicPeriod"/>
              <a:defRPr/>
            </a:pPr>
            <a:r>
              <a:rPr kumimoji="0" lang="fr-FR" sz="2400" b="0" i="0" u="none" strike="noStrike" kern="1200" cap="none" spc="0" normalizeH="0" baseline="0" noProof="0" dirty="0">
                <a:ln>
                  <a:noFill/>
                </a:ln>
                <a:solidFill>
                  <a:srgbClr val="3B3838"/>
                </a:solidFill>
                <a:effectLst/>
                <a:uLnTx/>
                <a:uFillTx/>
                <a:latin typeface="Calibri" panose="020F0502020204030204"/>
                <a:ea typeface="+mn-ea"/>
                <a:cs typeface="+mn-cs"/>
              </a:rPr>
              <a:t>Au moins 2 000 bénéficiaires directs des aides à la restauration de la plate-forme, hommes et femmes</a:t>
            </a:r>
            <a:endParaRPr kumimoji="0" lang="fr-FR" sz="2400" b="0" i="0" u="none" strike="noStrike" kern="1200" cap="none" spc="0" normalizeH="0" baseline="0" noProof="0" dirty="0">
              <a:ln>
                <a:noFill/>
              </a:ln>
              <a:solidFill>
                <a:srgbClr val="3B3838"/>
              </a:solidFill>
              <a:effectLst/>
              <a:uLnTx/>
              <a:uFillTx/>
              <a:latin typeface="Calibri" panose="020F0502020204030204"/>
              <a:ea typeface="+mn-ea"/>
              <a:cs typeface="+mn-cs"/>
            </a:endParaRPr>
          </a:p>
          <a:p>
            <a:pPr marL="457200" marR="0" lvl="0" indent="-457200" algn="just" defTabSz="914400" rtl="0" eaLnBrk="1" fontAlgn="auto" latinLnBrk="0" hangingPunct="1">
              <a:lnSpc>
                <a:spcPct val="90000"/>
              </a:lnSpc>
              <a:spcBef>
                <a:spcPts val="1000"/>
              </a:spcBef>
              <a:spcAft>
                <a:spcPts val="0"/>
              </a:spcAft>
              <a:buClrTx/>
              <a:buSzTx/>
              <a:buFont typeface="+mj-lt"/>
              <a:buAutoNum type="arabicPeriod"/>
              <a:defRPr/>
            </a:pPr>
            <a:r>
              <a:rPr kumimoji="0" lang="fr-FR" sz="2400" b="0" i="0" u="none" strike="noStrike" kern="1200" cap="none" spc="0" normalizeH="0" baseline="0" noProof="0" dirty="0">
                <a:ln>
                  <a:noFill/>
                </a:ln>
                <a:solidFill>
                  <a:srgbClr val="3B3838"/>
                </a:solidFill>
                <a:effectLst/>
                <a:uLnTx/>
                <a:uFillTx/>
                <a:latin typeface="Calibri" panose="020F0502020204030204"/>
                <a:ea typeface="+mn-ea"/>
                <a:cs typeface="+mn-cs"/>
              </a:rPr>
              <a:t>Au moins 2 500 ha de terres en cours de restauration ; Au moins 2 500ha de terres en cours de pratiques améliorées</a:t>
            </a:r>
            <a:endParaRPr kumimoji="0" lang="en-US" sz="2400"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pic>
        <p:nvPicPr>
          <p:cNvPr id="2" name="Picture 1" descr="GEF Logo | GEF"/>
          <p:cNvPicPr>
            <a:picLocks noChangeAspect="1" noChangeArrowheads="1"/>
          </p:cNvPicPr>
          <p:nvPr/>
        </p:nvPicPr>
        <p:blipFill>
          <a:blip r:embed="rId1">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3100" b="1" dirty="0">
                <a:solidFill>
                  <a:srgbClr val="358540"/>
                </a:solidFill>
                <a:latin typeface="Calibri" panose="020F0502020204030204"/>
              </a:rPr>
              <a:t>Résultat</a:t>
            </a:r>
            <a:r>
              <a:rPr kumimoji="0" lang="en-US" sz="3100" b="1" i="0" u="none" strike="noStrike" kern="1200" cap="none" spc="0" normalizeH="0" baseline="0" noProof="0" dirty="0">
                <a:ln>
                  <a:noFill/>
                </a:ln>
                <a:solidFill>
                  <a:srgbClr val="358540"/>
                </a:solidFill>
                <a:effectLst/>
                <a:uLnTx/>
                <a:uFillTx/>
                <a:latin typeface="Calibri" panose="020F0502020204030204"/>
                <a:ea typeface="+mj-ea"/>
                <a:cs typeface="+mj-cs"/>
              </a:rPr>
              <a:t> 2:</a:t>
            </a:r>
            <a:br>
              <a:rPr kumimoji="0" lang="en-US" sz="2400" b="1" i="0" u="none" strike="noStrike" kern="1200" cap="none" spc="0" normalizeH="0" baseline="0" noProof="0" dirty="0">
                <a:ln>
                  <a:noFill/>
                </a:ln>
                <a:solidFill>
                  <a:srgbClr val="003366"/>
                </a:solidFill>
                <a:effectLst/>
                <a:uLnTx/>
                <a:uFillTx/>
                <a:latin typeface="Calibri" panose="020F0502020204030204"/>
                <a:ea typeface="+mj-ea"/>
                <a:cs typeface="+mj-cs"/>
              </a:rPr>
            </a:br>
            <a:r>
              <a:rPr kumimoji="0" lang="fr-FR" sz="2700" b="1" i="0" u="none" strike="noStrike" kern="1200" cap="none" spc="0" normalizeH="0" baseline="0" noProof="0" dirty="0">
                <a:ln>
                  <a:noFill/>
                </a:ln>
                <a:solidFill>
                  <a:srgbClr val="003366"/>
                </a:solidFill>
                <a:effectLst/>
                <a:uLnTx/>
                <a:uFillTx/>
                <a:latin typeface="Calibri" panose="020F0502020204030204"/>
                <a:ea typeface="+mj-ea"/>
                <a:cs typeface="+mj-cs"/>
              </a:rPr>
              <a:t>Renforcement des capacités de restauration des petits exploitants et des communautés dans les paysages ciblés</a:t>
            </a:r>
            <a:br>
              <a:rPr lang="en-US" sz="2400" dirty="0"/>
            </a:br>
            <a:endParaRPr lang="fr-FR" sz="2400" dirty="0"/>
          </a:p>
        </p:txBody>
      </p:sp>
      <p:sp>
        <p:nvSpPr>
          <p:cNvPr id="4" name="Title 1"/>
          <p:cNvSpPr txBox="1"/>
          <p:nvPr/>
        </p:nvSpPr>
        <p:spPr>
          <a:xfrm>
            <a:off x="1049482" y="1709832"/>
            <a:ext cx="10515600" cy="4877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003366"/>
                </a:solidFill>
                <a:latin typeface="+mn-lt"/>
                <a:ea typeface="+mj-ea"/>
                <a:cs typeface="+mj-cs"/>
              </a:defRPr>
            </a:lvl1pPr>
          </a:lstStyle>
          <a:p>
            <a:pPr algn="ctr"/>
            <a:r>
              <a:rPr lang="fr-FR" sz="2800" dirty="0">
                <a:solidFill>
                  <a:srgbClr val="358540"/>
                </a:solidFill>
              </a:rPr>
              <a:t>Livrables </a:t>
            </a:r>
            <a:r>
              <a:rPr lang="en-US" sz="2800" dirty="0">
                <a:solidFill>
                  <a:srgbClr val="358540"/>
                </a:solidFill>
              </a:rPr>
              <a:t>2: </a:t>
            </a:r>
            <a:endParaRPr lang="en-US" sz="2800" dirty="0">
              <a:solidFill>
                <a:srgbClr val="358540"/>
              </a:solidFill>
            </a:endParaRPr>
          </a:p>
          <a:p>
            <a:br>
              <a:rPr lang="en-US" sz="2800" dirty="0"/>
            </a:br>
            <a:endParaRPr lang="en-US" sz="1600" b="0" dirty="0"/>
          </a:p>
          <a:p>
            <a:endParaRPr lang="en-US" sz="1600" b="0" dirty="0"/>
          </a:p>
          <a:p>
            <a:endParaRPr lang="en-US" sz="1600" b="0" dirty="0"/>
          </a:p>
          <a:p>
            <a:endParaRPr lang="en-US" sz="1600" b="0" dirty="0"/>
          </a:p>
          <a:p>
            <a:endParaRPr lang="en-US" sz="1600" b="0" dirty="0"/>
          </a:p>
          <a:p>
            <a:endParaRPr lang="en-US" sz="1600" b="0" dirty="0"/>
          </a:p>
          <a:p>
            <a:endParaRPr lang="en-US" sz="1600" b="0" dirty="0"/>
          </a:p>
          <a:p>
            <a:endParaRPr lang="en-US" sz="1600" b="0" dirty="0"/>
          </a:p>
          <a:p>
            <a:endParaRPr lang="fr-FR" sz="2400" dirty="0"/>
          </a:p>
        </p:txBody>
      </p:sp>
      <p:sp>
        <p:nvSpPr>
          <p:cNvPr id="11" name="TextBox 10"/>
          <p:cNvSpPr txBox="1"/>
          <p:nvPr/>
        </p:nvSpPr>
        <p:spPr>
          <a:xfrm>
            <a:off x="1558637" y="2216727"/>
            <a:ext cx="9989126" cy="830997"/>
          </a:xfrm>
          <a:prstGeom prst="rect">
            <a:avLst/>
          </a:prstGeom>
          <a:noFill/>
        </p:spPr>
        <p:txBody>
          <a:bodyPr wrap="square" rtlCol="0">
            <a:spAutoFit/>
          </a:bodyPr>
          <a:lstStyle/>
          <a:p>
            <a:r>
              <a:rPr lang="fr-FR" sz="2400" b="0" dirty="0"/>
              <a:t>Au moins 1 000 partenaires de restauration et 25 entrepreneurs communautaires enregistrés sur la plateforme</a:t>
            </a:r>
            <a:endParaRPr lang="en-US" sz="2400" dirty="0" err="1">
              <a:solidFill>
                <a:srgbClr val="3B3838"/>
              </a:solidFill>
            </a:endParaRPr>
          </a:p>
        </p:txBody>
      </p:sp>
      <p:sp>
        <p:nvSpPr>
          <p:cNvPr id="12" name="TextBox 11"/>
          <p:cNvSpPr txBox="1"/>
          <p:nvPr/>
        </p:nvSpPr>
        <p:spPr>
          <a:xfrm>
            <a:off x="1558637" y="3449781"/>
            <a:ext cx="9497290" cy="830997"/>
          </a:xfrm>
          <a:prstGeom prst="rect">
            <a:avLst/>
          </a:prstGeom>
          <a:noFill/>
        </p:spPr>
        <p:txBody>
          <a:bodyPr wrap="square" rtlCol="0">
            <a:spAutoFit/>
          </a:bodyPr>
          <a:lstStyle/>
          <a:p>
            <a:r>
              <a:rPr lang="fr-FR" sz="2400" b="0" dirty="0"/>
              <a:t>Au moins 1 000 partenaires de restauration et 25 entrepreneurs communautaires formés à l'utilisation de l'application mobile de la plateforme</a:t>
            </a:r>
            <a:endParaRPr lang="en-US" sz="2400" dirty="0" err="1">
              <a:solidFill>
                <a:srgbClr val="3B3838"/>
              </a:solidFill>
            </a:endParaRPr>
          </a:p>
        </p:txBody>
      </p:sp>
      <p:sp>
        <p:nvSpPr>
          <p:cNvPr id="13" name="TextBox 12"/>
          <p:cNvSpPr txBox="1"/>
          <p:nvPr/>
        </p:nvSpPr>
        <p:spPr>
          <a:xfrm>
            <a:off x="1612076" y="4855684"/>
            <a:ext cx="9795163" cy="1200329"/>
          </a:xfrm>
          <a:prstGeom prst="rect">
            <a:avLst/>
          </a:prstGeom>
          <a:noFill/>
        </p:spPr>
        <p:txBody>
          <a:bodyPr wrap="square" rtlCol="0">
            <a:spAutoFit/>
          </a:bodyPr>
          <a:lstStyle/>
          <a:p>
            <a:r>
              <a:rPr lang="fr-FR" sz="2400" b="0" dirty="0"/>
              <a:t>Création et/ou renforcement d'au moins </a:t>
            </a:r>
            <a:r>
              <a:rPr lang="fr-FR" sz="2400" dirty="0"/>
              <a:t>une ou plusieurs pépinière (s) </a:t>
            </a:r>
            <a:r>
              <a:rPr lang="fr-FR" sz="2400" b="0" dirty="0"/>
              <a:t>dans chaque paysage cible afin de fournir des plants d'espèces appropriées et génétiquement diversifiées</a:t>
            </a:r>
            <a:endParaRPr lang="en-US" sz="2400" dirty="0" err="1">
              <a:solidFill>
                <a:srgbClr val="3B3838"/>
              </a:solidFill>
            </a:endParaRPr>
          </a:p>
        </p:txBody>
      </p:sp>
      <p:pic>
        <p:nvPicPr>
          <p:cNvPr id="5" name="Graphic 4" descr="Smart Phone with solid fill"/>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44237" y="2151328"/>
            <a:ext cx="914400" cy="914400"/>
          </a:xfrm>
          <a:prstGeom prst="rect">
            <a:avLst/>
          </a:prstGeom>
        </p:spPr>
      </p:pic>
      <p:pic>
        <p:nvPicPr>
          <p:cNvPr id="7" name="Graphic 6" descr="Teacher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892" y="3471612"/>
            <a:ext cx="914400" cy="914400"/>
          </a:xfrm>
          <a:prstGeom prst="rect">
            <a:avLst/>
          </a:prstGeom>
        </p:spPr>
      </p:pic>
      <p:pic>
        <p:nvPicPr>
          <p:cNvPr id="9" name="Graphic 8" descr="Sprouting Seed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695" y="4855684"/>
            <a:ext cx="914400" cy="914400"/>
          </a:xfrm>
          <a:prstGeom prst="rect">
            <a:avLst/>
          </a:prstGeom>
        </p:spPr>
      </p:pic>
      <p:pic>
        <p:nvPicPr>
          <p:cNvPr id="3" name="Picture 2" descr="GEF Logo | GEF"/>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2" y="132901"/>
            <a:ext cx="10981458" cy="1458673"/>
          </a:xfrm>
        </p:spPr>
        <p:txBody>
          <a:bodyPr>
            <a:normAutofit fontScale="90000"/>
          </a:bodyPr>
          <a:lstStyle/>
          <a:p>
            <a:r>
              <a:rPr lang="fr-FR" sz="3100" b="1" dirty="0">
                <a:solidFill>
                  <a:srgbClr val="358540"/>
                </a:solidFill>
              </a:rPr>
              <a:t>Résultats</a:t>
            </a:r>
            <a:r>
              <a:rPr lang="en-US" sz="3100" b="1" dirty="0">
                <a:solidFill>
                  <a:srgbClr val="358540"/>
                </a:solidFill>
              </a:rPr>
              <a:t>  1 et 2</a:t>
            </a:r>
            <a:br>
              <a:rPr lang="en-US" sz="2400" b="1" dirty="0"/>
            </a:br>
            <a:r>
              <a:rPr lang="fr-FR" sz="2700" dirty="0"/>
              <a:t>Augmentation de la mise en œuvre de la restauration des forêts et des paysages par les acteurs des communautés locales, avec des avantages pour les terres, l'eau, le climat, la biodiversité et les personnes</a:t>
            </a:r>
            <a:endParaRPr lang="fr-FR" sz="2700" dirty="0"/>
          </a:p>
        </p:txBody>
      </p:sp>
      <p:sp>
        <p:nvSpPr>
          <p:cNvPr id="3" name="Content Placeholder 2"/>
          <p:cNvSpPr>
            <a:spLocks noGrp="1"/>
          </p:cNvSpPr>
          <p:nvPr>
            <p:ph idx="1"/>
          </p:nvPr>
        </p:nvSpPr>
        <p:spPr>
          <a:xfrm>
            <a:off x="838200" y="1790540"/>
            <a:ext cx="10515600" cy="4351338"/>
          </a:xfrm>
        </p:spPr>
        <p:txBody>
          <a:bodyPr>
            <a:normAutofit/>
          </a:bodyPr>
          <a:lstStyle/>
          <a:p>
            <a:pPr marL="0" indent="0" algn="ctr">
              <a:buNone/>
            </a:pPr>
            <a:r>
              <a:rPr lang="en-US" sz="3000" b="1" dirty="0" err="1">
                <a:solidFill>
                  <a:srgbClr val="358540"/>
                </a:solidFill>
              </a:rPr>
              <a:t>Livrables</a:t>
            </a:r>
            <a:endParaRPr lang="en-US" sz="3000" b="1" dirty="0">
              <a:solidFill>
                <a:srgbClr val="358540"/>
              </a:solidFill>
            </a:endParaRPr>
          </a:p>
        </p:txBody>
      </p:sp>
      <p:sp>
        <p:nvSpPr>
          <p:cNvPr id="6" name="TextBox 5"/>
          <p:cNvSpPr txBox="1"/>
          <p:nvPr/>
        </p:nvSpPr>
        <p:spPr>
          <a:xfrm>
            <a:off x="1430483" y="2512298"/>
            <a:ext cx="9989126" cy="830997"/>
          </a:xfrm>
          <a:prstGeom prst="rect">
            <a:avLst/>
          </a:prstGeom>
          <a:noFill/>
        </p:spPr>
        <p:txBody>
          <a:bodyPr wrap="square" rtlCol="0">
            <a:spAutoFit/>
          </a:bodyPr>
          <a:lstStyle/>
          <a:p>
            <a:r>
              <a:rPr lang="fr-FR" sz="2400" b="0" dirty="0"/>
              <a:t>L'application mobile conçue en collaboration avec les utilisateurs et testée dans plusieurs lieux</a:t>
            </a:r>
            <a:endParaRPr lang="en-US" sz="2400" dirty="0" err="1">
              <a:solidFill>
                <a:srgbClr val="3B3838"/>
              </a:solidFill>
            </a:endParaRPr>
          </a:p>
        </p:txBody>
      </p:sp>
      <p:sp>
        <p:nvSpPr>
          <p:cNvPr id="12" name="TextBox 11"/>
          <p:cNvSpPr txBox="1"/>
          <p:nvPr/>
        </p:nvSpPr>
        <p:spPr>
          <a:xfrm>
            <a:off x="1430483" y="3829034"/>
            <a:ext cx="9989126" cy="830997"/>
          </a:xfrm>
          <a:prstGeom prst="rect">
            <a:avLst/>
          </a:prstGeom>
          <a:noFill/>
        </p:spPr>
        <p:txBody>
          <a:bodyPr wrap="square" rtlCol="0">
            <a:spAutoFit/>
          </a:bodyPr>
          <a:lstStyle/>
          <a:p>
            <a:r>
              <a:rPr lang="fr-FR" sz="2400" b="0" dirty="0"/>
              <a:t>Formation des formateurs à l'utilisation de l'application et déploiement de téléphones équipés d'applications</a:t>
            </a:r>
            <a:endParaRPr lang="en-US" sz="2400" dirty="0" err="1">
              <a:solidFill>
                <a:srgbClr val="3B3838"/>
              </a:solidFill>
            </a:endParaRPr>
          </a:p>
        </p:txBody>
      </p:sp>
      <p:sp>
        <p:nvSpPr>
          <p:cNvPr id="15" name="TextBox 14"/>
          <p:cNvSpPr txBox="1"/>
          <p:nvPr/>
        </p:nvSpPr>
        <p:spPr>
          <a:xfrm>
            <a:off x="1496292" y="5029986"/>
            <a:ext cx="8405091" cy="830997"/>
          </a:xfrm>
          <a:prstGeom prst="rect">
            <a:avLst/>
          </a:prstGeom>
          <a:noFill/>
        </p:spPr>
        <p:txBody>
          <a:bodyPr wrap="square" rtlCol="0">
            <a:spAutoFit/>
          </a:bodyPr>
          <a:lstStyle/>
          <a:p>
            <a:r>
              <a:rPr lang="fr-FR" sz="2400" dirty="0">
                <a:solidFill>
                  <a:srgbClr val="3B3838"/>
                </a:solidFill>
              </a:rPr>
              <a:t>Fourniture de matériel de plantation et audit sur le terrain d'un échantillon aléatoire de plantations et de transactions de paiement</a:t>
            </a:r>
            <a:endParaRPr lang="en-US" sz="2400" dirty="0">
              <a:solidFill>
                <a:srgbClr val="3B3838"/>
              </a:solidFill>
            </a:endParaRPr>
          </a:p>
        </p:txBody>
      </p:sp>
      <p:pic>
        <p:nvPicPr>
          <p:cNvPr id="5" name="Graphic 4" descr="Idea with solid fill"/>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81892" y="2202992"/>
            <a:ext cx="914400" cy="914400"/>
          </a:xfrm>
          <a:prstGeom prst="rect">
            <a:avLst/>
          </a:prstGeom>
        </p:spPr>
      </p:pic>
      <p:pic>
        <p:nvPicPr>
          <p:cNvPr id="16" name="Graphic 15" descr="Smart Phone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892" y="3688552"/>
            <a:ext cx="914400" cy="914400"/>
          </a:xfrm>
          <a:prstGeom prst="rect">
            <a:avLst/>
          </a:prstGeom>
        </p:spPr>
      </p:pic>
      <p:pic>
        <p:nvPicPr>
          <p:cNvPr id="18" name="Graphic 17" descr="Clipboard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892" y="5029986"/>
            <a:ext cx="914400" cy="914400"/>
          </a:xfrm>
          <a:prstGeom prst="rect">
            <a:avLst/>
          </a:prstGeom>
        </p:spPr>
      </p:pic>
      <p:pic>
        <p:nvPicPr>
          <p:cNvPr id="4" name="Picture 3" descr="GEF Logo | GEF"/>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0" y="6086872"/>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838198" y="618027"/>
            <a:ext cx="10515602" cy="13450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003366"/>
                </a:solidFill>
                <a:latin typeface="+mn-lt"/>
                <a:ea typeface="+mj-ea"/>
                <a:cs typeface="+mj-cs"/>
              </a:defRPr>
            </a:lvl1pPr>
          </a:lstStyle>
          <a:p>
            <a:r>
              <a:rPr lang="fr-FR" sz="2800" dirty="0">
                <a:solidFill>
                  <a:srgbClr val="358540"/>
                </a:solidFill>
              </a:rPr>
              <a:t>Résultat</a:t>
            </a:r>
            <a:r>
              <a:rPr lang="en-US" sz="2800" dirty="0">
                <a:solidFill>
                  <a:srgbClr val="358540"/>
                </a:solidFill>
              </a:rPr>
              <a:t> 3: </a:t>
            </a:r>
            <a:br>
              <a:rPr lang="en-US" sz="2800" dirty="0"/>
            </a:br>
            <a:r>
              <a:rPr lang="fr-FR" sz="2400" dirty="0"/>
              <a:t>Meilleure connaissance des meilleures pratiques pour engager, soutenir et encourager la restauration par les petits exploitants et les communautés rurales</a:t>
            </a:r>
            <a:endParaRPr lang="en-US" sz="2400" dirty="0"/>
          </a:p>
          <a:p>
            <a:endParaRPr lang="fr-FR" sz="2400" dirty="0"/>
          </a:p>
        </p:txBody>
      </p:sp>
      <p:sp>
        <p:nvSpPr>
          <p:cNvPr id="11" name="TextBox 10"/>
          <p:cNvSpPr txBox="1"/>
          <p:nvPr/>
        </p:nvSpPr>
        <p:spPr>
          <a:xfrm>
            <a:off x="2105886" y="2598003"/>
            <a:ext cx="8405091" cy="830997"/>
          </a:xfrm>
          <a:prstGeom prst="rect">
            <a:avLst/>
          </a:prstGeom>
          <a:noFill/>
        </p:spPr>
        <p:txBody>
          <a:bodyPr wrap="square" rtlCol="0">
            <a:spAutoFit/>
          </a:bodyPr>
          <a:lstStyle/>
          <a:p>
            <a:r>
              <a:rPr lang="fr-FR" sz="2400" dirty="0">
                <a:solidFill>
                  <a:srgbClr val="3B3838"/>
                </a:solidFill>
              </a:rPr>
              <a:t> Études de cas et rapport consolidé sur l'expérience de la plate-forme et sa diffusion</a:t>
            </a:r>
            <a:endParaRPr lang="en-US" sz="2400" dirty="0">
              <a:solidFill>
                <a:srgbClr val="3B3838"/>
              </a:solidFill>
            </a:endParaRPr>
          </a:p>
        </p:txBody>
      </p:sp>
      <p:sp>
        <p:nvSpPr>
          <p:cNvPr id="15" name="TextBox 14"/>
          <p:cNvSpPr txBox="1"/>
          <p:nvPr/>
        </p:nvSpPr>
        <p:spPr>
          <a:xfrm>
            <a:off x="2105887" y="3944515"/>
            <a:ext cx="8405091" cy="461665"/>
          </a:xfrm>
          <a:prstGeom prst="rect">
            <a:avLst/>
          </a:prstGeom>
          <a:noFill/>
        </p:spPr>
        <p:txBody>
          <a:bodyPr wrap="square" rtlCol="0">
            <a:spAutoFit/>
          </a:bodyPr>
          <a:lstStyle/>
          <a:p>
            <a:r>
              <a:rPr lang="fr-FR" sz="2400" dirty="0">
                <a:solidFill>
                  <a:srgbClr val="3B3838"/>
                </a:solidFill>
              </a:rPr>
              <a:t>Tables rondes de haut niveau avec des partenaires des secteurs public et privé</a:t>
            </a:r>
            <a:endParaRPr lang="en-US" sz="2400" dirty="0">
              <a:solidFill>
                <a:srgbClr val="3B3838"/>
              </a:solidFill>
            </a:endParaRPr>
          </a:p>
        </p:txBody>
      </p:sp>
      <p:sp>
        <p:nvSpPr>
          <p:cNvPr id="19" name="TextBox 18"/>
          <p:cNvSpPr txBox="1"/>
          <p:nvPr/>
        </p:nvSpPr>
        <p:spPr>
          <a:xfrm>
            <a:off x="2105888" y="5356065"/>
            <a:ext cx="8405091" cy="461665"/>
          </a:xfrm>
          <a:prstGeom prst="rect">
            <a:avLst/>
          </a:prstGeom>
          <a:noFill/>
        </p:spPr>
        <p:txBody>
          <a:bodyPr wrap="square" rtlCol="0">
            <a:spAutoFit/>
          </a:bodyPr>
          <a:lstStyle/>
          <a:p>
            <a:r>
              <a:rPr lang="fr-FR" sz="2400" dirty="0">
                <a:solidFill>
                  <a:srgbClr val="3B3838"/>
                </a:solidFill>
              </a:rPr>
              <a:t>Mise en œuvre d'un plan de suivi et d'évaluation des résultats du projet</a:t>
            </a:r>
            <a:endParaRPr lang="en-US" sz="2400" dirty="0">
              <a:solidFill>
                <a:srgbClr val="3B3838"/>
              </a:solidFill>
            </a:endParaRPr>
          </a:p>
        </p:txBody>
      </p:sp>
      <p:sp>
        <p:nvSpPr>
          <p:cNvPr id="22" name="TextBox 21"/>
          <p:cNvSpPr txBox="1"/>
          <p:nvPr/>
        </p:nvSpPr>
        <p:spPr>
          <a:xfrm>
            <a:off x="3438232" y="2018906"/>
            <a:ext cx="6096000" cy="523220"/>
          </a:xfrm>
          <a:prstGeom prst="rect">
            <a:avLst/>
          </a:prstGeom>
          <a:noFill/>
        </p:spPr>
        <p:txBody>
          <a:bodyPr wrap="square">
            <a:spAutoFit/>
          </a:bodyPr>
          <a:lstStyle/>
          <a:p>
            <a:pPr algn="ctr"/>
            <a:r>
              <a:rPr lang="fr-FR" sz="2800" b="1" dirty="0">
                <a:solidFill>
                  <a:srgbClr val="358540"/>
                </a:solidFill>
              </a:rPr>
              <a:t>Livrable</a:t>
            </a:r>
            <a:r>
              <a:rPr lang="en-US" sz="2800" b="1" dirty="0">
                <a:solidFill>
                  <a:srgbClr val="358540"/>
                </a:solidFill>
              </a:rPr>
              <a:t>s 3: </a:t>
            </a:r>
            <a:endParaRPr lang="en-US" sz="2800" b="1" dirty="0">
              <a:solidFill>
                <a:srgbClr val="358540"/>
              </a:solidFill>
            </a:endParaRPr>
          </a:p>
        </p:txBody>
      </p:sp>
      <p:pic>
        <p:nvPicPr>
          <p:cNvPr id="3" name="Graphic 2" descr="Ui Ux with solid fill"/>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38198" y="2542126"/>
            <a:ext cx="914400" cy="914400"/>
          </a:xfrm>
          <a:prstGeom prst="rect">
            <a:avLst/>
          </a:prstGeom>
        </p:spPr>
      </p:pic>
      <p:pic>
        <p:nvPicPr>
          <p:cNvPr id="6" name="Graphic 5" descr="Meeting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98" y="3718148"/>
            <a:ext cx="914400" cy="914400"/>
          </a:xfrm>
          <a:prstGeom prst="rect">
            <a:avLst/>
          </a:prstGeom>
        </p:spPr>
      </p:pic>
      <p:pic>
        <p:nvPicPr>
          <p:cNvPr id="8" name="Graphic 7" descr="Clipboard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198" y="5129698"/>
            <a:ext cx="914400" cy="914400"/>
          </a:xfrm>
          <a:prstGeom prst="rect">
            <a:avLst/>
          </a:prstGeom>
        </p:spPr>
      </p:pic>
      <p:pic>
        <p:nvPicPr>
          <p:cNvPr id="2" name="Picture 1" descr="GEF Logo | GEF"/>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0" y="6057844"/>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846"/>
            <a:ext cx="10515600" cy="634116"/>
          </a:xfrm>
        </p:spPr>
        <p:txBody>
          <a:bodyPr>
            <a:normAutofit fontScale="90000"/>
          </a:bodyPr>
          <a:lstStyle/>
          <a:p>
            <a:r>
              <a:rPr lang="en-US" b="1" dirty="0">
                <a:solidFill>
                  <a:srgbClr val="002060"/>
                </a:solidFill>
              </a:rPr>
              <a:t>3. </a:t>
            </a:r>
            <a:r>
              <a:rPr lang="en-US" b="1" dirty="0" err="1">
                <a:solidFill>
                  <a:srgbClr val="002060"/>
                </a:solidFill>
              </a:rPr>
              <a:t>Résultats</a:t>
            </a:r>
            <a:r>
              <a:rPr lang="en-US" b="1" dirty="0">
                <a:solidFill>
                  <a:srgbClr val="002060"/>
                </a:solidFill>
              </a:rPr>
              <a:t> </a:t>
            </a:r>
            <a:r>
              <a:rPr lang="en-US" b="1" dirty="0" err="1">
                <a:solidFill>
                  <a:srgbClr val="002060"/>
                </a:solidFill>
              </a:rPr>
              <a:t>clés</a:t>
            </a:r>
            <a:r>
              <a:rPr lang="en-US" b="1" dirty="0">
                <a:solidFill>
                  <a:srgbClr val="002060"/>
                </a:solidFill>
              </a:rPr>
              <a:t> </a:t>
            </a:r>
            <a:r>
              <a:rPr lang="en-US" b="1" dirty="0" err="1">
                <a:solidFill>
                  <a:srgbClr val="002060"/>
                </a:solidFill>
              </a:rPr>
              <a:t>atteints</a:t>
            </a:r>
            <a:r>
              <a:rPr lang="en-US" altLang="en-US" b="1" dirty="0" err="1">
                <a:solidFill>
                  <a:srgbClr val="002060"/>
                </a:solidFill>
              </a:rPr>
              <a:t> (suite)</a:t>
            </a:r>
            <a:endParaRPr lang="en-US" altLang="en-US" b="1" dirty="0" err="1">
              <a:solidFill>
                <a:srgbClr val="002060"/>
              </a:solidFill>
            </a:endParaRPr>
          </a:p>
        </p:txBody>
      </p:sp>
      <p:sp>
        <p:nvSpPr>
          <p:cNvPr id="3" name="Content Placeholder 2"/>
          <p:cNvSpPr>
            <a:spLocks noGrp="1"/>
          </p:cNvSpPr>
          <p:nvPr>
            <p:ph idx="1"/>
          </p:nvPr>
        </p:nvSpPr>
        <p:spPr/>
        <p:txBody>
          <a:bodyPr/>
          <a:lstStyle/>
          <a:p>
            <a:pPr marL="514350" indent="-514350">
              <a:buFont typeface="+mj-lt"/>
              <a:buAutoNum type="alphaLcParenR"/>
            </a:pPr>
            <a:r>
              <a:rPr lang="en-US" dirty="0"/>
              <a:t>Evaluation du Système Semencier des Arbres au Cameroun</a:t>
            </a:r>
            <a:endParaRPr lang="en-US" dirty="0"/>
          </a:p>
          <a:p>
            <a:pPr marL="514350" indent="-514350">
              <a:buFont typeface="+mj-lt"/>
              <a:buAutoNum type="alphaLcParenR"/>
            </a:pPr>
            <a:r>
              <a:rPr lang="en-US" dirty="0" err="1"/>
              <a:t>Plateforme</a:t>
            </a:r>
            <a:r>
              <a:rPr lang="en-US" dirty="0"/>
              <a:t> My Farm Trees et </a:t>
            </a:r>
            <a:r>
              <a:rPr lang="en-US" dirty="0" err="1"/>
              <a:t>ses</a:t>
            </a:r>
            <a:r>
              <a:rPr lang="en-US" dirty="0"/>
              <a:t> applications</a:t>
            </a:r>
            <a:endParaRPr lang="en-US" dirty="0"/>
          </a:p>
          <a:p>
            <a:pPr marL="514350" indent="-514350">
              <a:buFont typeface="+mj-lt"/>
              <a:buAutoNum type="alphaLcParenR"/>
            </a:pPr>
            <a:r>
              <a:rPr lang="en-US" dirty="0"/>
              <a:t>R</a:t>
            </a:r>
            <a:r>
              <a:rPr lang="en-US" dirty="0" err="1"/>
              <a:t>éalisations</a:t>
            </a:r>
            <a:r>
              <a:rPr lang="en-US" dirty="0"/>
              <a:t> </a:t>
            </a:r>
            <a:r>
              <a:rPr lang="en-US" dirty="0" err="1"/>
              <a:t>en</a:t>
            </a:r>
            <a:r>
              <a:rPr lang="en-US" dirty="0"/>
              <a:t> chiffres et </a:t>
            </a:r>
            <a:r>
              <a:rPr lang="en-US" dirty="0" err="1"/>
              <a:t>en</a:t>
            </a:r>
            <a:r>
              <a:rPr lang="en-US" dirty="0"/>
              <a:t> </a:t>
            </a:r>
            <a:r>
              <a:rPr lang="en-US" dirty="0" smtClean="0"/>
              <a:t>images.</a:t>
            </a:r>
            <a:endParaRPr lang="en-US" dirty="0"/>
          </a:p>
          <a:p>
            <a:pPr marL="514350" indent="-514350">
              <a:buFont typeface="+mj-lt"/>
              <a:buAutoNum type="alphaLcParenR"/>
            </a:pPr>
            <a:endParaRPr lang="en-US" dirty="0"/>
          </a:p>
          <a:p>
            <a:pPr marL="514350" indent="-514350">
              <a:buFont typeface="+mj-lt"/>
              <a:buAutoNum type="alphaLcParenR"/>
            </a:pPr>
            <a:endParaRPr lang="en-US" dirty="0"/>
          </a:p>
          <a:p>
            <a:pPr marL="514350" indent="-514350">
              <a:buFont typeface="+mj-lt"/>
              <a:buAutoNum type="alphaLcParenR"/>
            </a:pPr>
            <a:endParaRPr lang="en-US" dirty="0"/>
          </a:p>
        </p:txBody>
      </p:sp>
      <p:pic>
        <p:nvPicPr>
          <p:cNvPr id="4" name="Picture 3" descr="GEF Logo | GEF"/>
          <p:cNvPicPr>
            <a:picLocks noChangeAspect="1" noChangeArrowheads="1"/>
          </p:cNvPicPr>
          <p:nvPr/>
        </p:nvPicPr>
        <p:blipFill>
          <a:blip r:embed="rId1">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707" y="65675"/>
            <a:ext cx="11219522" cy="956975"/>
          </a:xfrm>
        </p:spPr>
        <p:txBody>
          <a:bodyPr>
            <a:normAutofit fontScale="90000"/>
          </a:bodyPr>
          <a:lstStyle/>
          <a:p>
            <a:r>
              <a:rPr lang="fr-FR" sz="3600" b="1" dirty="0">
                <a:solidFill>
                  <a:srgbClr val="002060"/>
                </a:solidFill>
              </a:rPr>
              <a:t>a) Evaluation </a:t>
            </a:r>
            <a:r>
              <a:rPr lang="en-US" sz="3600" b="1" dirty="0">
                <a:solidFill>
                  <a:srgbClr val="002060"/>
                </a:solidFill>
              </a:rPr>
              <a:t>d</a:t>
            </a:r>
            <a:r>
              <a:rPr lang="fr-FR" sz="3600" b="1" dirty="0">
                <a:solidFill>
                  <a:srgbClr val="002060"/>
                </a:solidFill>
              </a:rPr>
              <a:t>u s</a:t>
            </a:r>
            <a:r>
              <a:rPr lang="en-US" sz="3600" b="1" dirty="0">
                <a:solidFill>
                  <a:srgbClr val="002060"/>
                </a:solidFill>
              </a:rPr>
              <a:t>ystème semencier des arbres (1)</a:t>
            </a:r>
            <a:br>
              <a:rPr lang="en-US" sz="3600" b="1" dirty="0">
                <a:solidFill>
                  <a:srgbClr val="002060"/>
                </a:solidFill>
              </a:rPr>
            </a:br>
            <a:r>
              <a:rPr lang="en-US" sz="3600" b="1" i="1" dirty="0">
                <a:solidFill>
                  <a:srgbClr val="002060"/>
                </a:solidFill>
              </a:rPr>
              <a:t>Macro </a:t>
            </a:r>
            <a:r>
              <a:rPr lang="en-US" sz="3600" b="1" i="1" dirty="0" err="1">
                <a:solidFill>
                  <a:srgbClr val="002060"/>
                </a:solidFill>
              </a:rPr>
              <a:t>Indicateurs</a:t>
            </a:r>
            <a:endParaRPr lang="fr-FR" sz="3600" b="1" i="1" dirty="0">
              <a:solidFill>
                <a:srgbClr val="002060"/>
              </a:solidFill>
            </a:endParaRPr>
          </a:p>
        </p:txBody>
      </p:sp>
      <p:graphicFrame>
        <p:nvGraphicFramePr>
          <p:cNvPr id="13" name="Content Placeholder 12"/>
          <p:cNvGraphicFramePr>
            <a:graphicFrameLocks noGrp="1"/>
          </p:cNvGraphicFramePr>
          <p:nvPr>
            <p:ph idx="1"/>
          </p:nvPr>
        </p:nvGraphicFramePr>
        <p:xfrm>
          <a:off x="6343697" y="1324442"/>
          <a:ext cx="5755105" cy="435133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4" name="Text Placeholder 9"/>
          <p:cNvSpPr txBox="1"/>
          <p:nvPr/>
        </p:nvSpPr>
        <p:spPr>
          <a:xfrm>
            <a:off x="298707" y="1698170"/>
            <a:ext cx="5755104" cy="3208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B383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B383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B383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B383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Un </a:t>
            </a:r>
            <a:r>
              <a:rPr lang="fr-FR" b="1" dirty="0"/>
              <a:t>Système Semencier idéal </a:t>
            </a:r>
            <a:r>
              <a:rPr lang="fr-FR" dirty="0"/>
              <a:t>doit garantir que quiconque souhaite effectuer une restauration puisse obtenir la </a:t>
            </a:r>
            <a:r>
              <a:rPr lang="fr-FR" b="1" dirty="0"/>
              <a:t>diversité végétale </a:t>
            </a:r>
            <a:r>
              <a:rPr lang="fr-FR" dirty="0"/>
              <a:t>qui sert le mieux ses </a:t>
            </a:r>
            <a:r>
              <a:rPr lang="fr-FR" b="1" dirty="0"/>
              <a:t>objectifs</a:t>
            </a:r>
            <a:r>
              <a:rPr lang="fr-FR" dirty="0"/>
              <a:t> de restauration en </a:t>
            </a:r>
            <a:r>
              <a:rPr lang="fr-FR" b="1" dirty="0"/>
              <a:t>quantité et qualité </a:t>
            </a:r>
            <a:r>
              <a:rPr lang="fr-FR" dirty="0"/>
              <a:t>suffisantes quand et où cela est </a:t>
            </a:r>
            <a:r>
              <a:rPr lang="fr-FR" dirty="0" smtClean="0"/>
              <a:t>nécessaire.</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029" y="72021"/>
            <a:ext cx="10816771" cy="662782"/>
          </a:xfrm>
        </p:spPr>
        <p:txBody>
          <a:bodyPr>
            <a:normAutofit/>
          </a:bodyPr>
          <a:lstStyle/>
          <a:p>
            <a:r>
              <a:rPr lang="en-US" sz="3200" b="1" dirty="0" smtClean="0">
                <a:solidFill>
                  <a:srgbClr val="002060"/>
                </a:solidFill>
              </a:rPr>
              <a:t>c)</a:t>
            </a:r>
            <a:r>
              <a:rPr lang="en-US" sz="3200" b="1" dirty="0" err="1" smtClean="0">
                <a:solidFill>
                  <a:srgbClr val="002060"/>
                </a:solidFill>
              </a:rPr>
              <a:t>Progrès</a:t>
            </a:r>
            <a:r>
              <a:rPr lang="en-US" sz="3200" b="1" dirty="0" smtClean="0">
                <a:solidFill>
                  <a:srgbClr val="002060"/>
                </a:solidFill>
              </a:rPr>
              <a:t> </a:t>
            </a:r>
            <a:r>
              <a:rPr lang="en-US" sz="3200" b="1" dirty="0" err="1" smtClean="0">
                <a:solidFill>
                  <a:srgbClr val="002060"/>
                </a:solidFill>
              </a:rPr>
              <a:t>dans</a:t>
            </a:r>
            <a:r>
              <a:rPr lang="en-US" sz="3200" b="1" dirty="0" smtClean="0">
                <a:solidFill>
                  <a:srgbClr val="002060"/>
                </a:solidFill>
              </a:rPr>
              <a:t> la </a:t>
            </a:r>
            <a:r>
              <a:rPr lang="en-US" sz="3200" b="1" dirty="0" err="1">
                <a:solidFill>
                  <a:srgbClr val="002060"/>
                </a:solidFill>
              </a:rPr>
              <a:t>r</a:t>
            </a:r>
            <a:r>
              <a:rPr lang="en-US" sz="3200" b="1" dirty="0" err="1" smtClean="0">
                <a:solidFill>
                  <a:srgbClr val="002060"/>
                </a:solidFill>
              </a:rPr>
              <a:t>éalisation</a:t>
            </a:r>
            <a:r>
              <a:rPr lang="en-US" sz="3200" b="1" dirty="0" smtClean="0">
                <a:solidFill>
                  <a:srgbClr val="002060"/>
                </a:solidFill>
              </a:rPr>
              <a:t> du </a:t>
            </a:r>
            <a:r>
              <a:rPr lang="en-US" sz="3200" b="1" dirty="0" err="1" smtClean="0">
                <a:solidFill>
                  <a:srgbClr val="002060"/>
                </a:solidFill>
              </a:rPr>
              <a:t>projet</a:t>
            </a:r>
            <a:r>
              <a:rPr lang="en-US" sz="3200" b="1" dirty="0" smtClean="0">
                <a:solidFill>
                  <a:srgbClr val="002060"/>
                </a:solidFill>
              </a:rPr>
              <a:t> </a:t>
            </a:r>
            <a:endParaRPr lang="en-US" sz="3200" b="1" dirty="0">
              <a:solidFill>
                <a:srgbClr val="002060"/>
              </a:solidFill>
            </a:endParaRPr>
          </a:p>
        </p:txBody>
      </p:sp>
      <p:graphicFrame>
        <p:nvGraphicFramePr>
          <p:cNvPr id="2" name="Tableau 1"/>
          <p:cNvGraphicFramePr>
            <a:graphicFrameLocks noGrp="1"/>
          </p:cNvGraphicFramePr>
          <p:nvPr/>
        </p:nvGraphicFramePr>
        <p:xfrm>
          <a:off x="240855" y="734803"/>
          <a:ext cx="11627490" cy="6063656"/>
        </p:xfrm>
        <a:graphic>
          <a:graphicData uri="http://schemas.openxmlformats.org/drawingml/2006/table">
            <a:tbl>
              <a:tblPr firstRow="1" bandRow="1">
                <a:tableStyleId>{5940675A-B579-460E-94D1-54222C63F5DA}</a:tableStyleId>
              </a:tblPr>
              <a:tblGrid>
                <a:gridCol w="5037456"/>
                <a:gridCol w="4161622"/>
                <a:gridCol w="2428412"/>
              </a:tblGrid>
              <a:tr h="424694">
                <a:tc>
                  <a:txBody>
                    <a:bodyPr/>
                    <a:lstStyle/>
                    <a:p>
                      <a:pPr algn="ctr">
                        <a:lnSpc>
                          <a:spcPct val="100000"/>
                        </a:lnSpc>
                        <a:spcAft>
                          <a:spcPts val="800"/>
                        </a:spcAft>
                      </a:pP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Activités</a:t>
                      </a:r>
                      <a:endParaRPr lang="fr-FR"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marL="0" algn="ctr" defTabSz="914400" rtl="0" eaLnBrk="1" latinLnBrk="0" hangingPunct="1">
                        <a:lnSpc>
                          <a:spcPct val="100000"/>
                        </a:lnSpc>
                        <a:spcAft>
                          <a:spcPts val="800"/>
                        </a:spcAft>
                      </a:pPr>
                      <a:r>
                        <a:rPr lang="en-US" sz="2400" b="1" kern="1200" dirty="0" err="1">
                          <a:solidFill>
                            <a:schemeClr val="tx1"/>
                          </a:solidFill>
                          <a:effectLst/>
                          <a:latin typeface="+mn-lt"/>
                          <a:ea typeface="+mn-ea"/>
                          <a:cs typeface="+mn-cs"/>
                        </a:rPr>
                        <a:t>Statistiques</a:t>
                      </a:r>
                      <a:endParaRPr lang="fr-FR" sz="2400" b="1" kern="1200" dirty="0">
                        <a:solidFill>
                          <a:schemeClr val="tx1"/>
                        </a:solidFill>
                        <a:effectLst/>
                        <a:latin typeface="+mn-lt"/>
                        <a:ea typeface="+mn-ea"/>
                        <a:cs typeface="+mn-cs"/>
                      </a:endParaRPr>
                    </a:p>
                  </a:txBody>
                  <a:tcPr marL="75565" marR="75565" marT="38100" marB="38100" anchor="ctr"/>
                </a:tc>
                <a:tc>
                  <a:txBody>
                    <a:bodyPr/>
                    <a:lstStyle/>
                    <a:p>
                      <a:pPr marL="0" algn="ctr" defTabSz="914400" rtl="0" eaLnBrk="1" latinLnBrk="0" hangingPunct="1">
                        <a:lnSpc>
                          <a:spcPct val="100000"/>
                        </a:lnSpc>
                        <a:spcAft>
                          <a:spcPts val="800"/>
                        </a:spcAft>
                      </a:pPr>
                      <a:r>
                        <a:rPr lang="en-US" sz="2400" b="1" kern="1200" dirty="0" err="1">
                          <a:solidFill>
                            <a:schemeClr val="tx1"/>
                          </a:solidFill>
                          <a:effectLst/>
                          <a:latin typeface="+mn-lt"/>
                          <a:ea typeface="+mn-ea"/>
                          <a:cs typeface="+mn-cs"/>
                        </a:rPr>
                        <a:t>Taux</a:t>
                      </a:r>
                      <a:r>
                        <a:rPr lang="en-US" sz="2400" b="1" kern="1200" dirty="0">
                          <a:solidFill>
                            <a:schemeClr val="tx1"/>
                          </a:solidFill>
                          <a:effectLst/>
                          <a:latin typeface="+mn-lt"/>
                          <a:ea typeface="+mn-ea"/>
                          <a:cs typeface="+mn-cs"/>
                        </a:rPr>
                        <a:t> de </a:t>
                      </a:r>
                      <a:r>
                        <a:rPr lang="en-US" sz="2400" b="1" kern="1200" dirty="0" err="1">
                          <a:solidFill>
                            <a:schemeClr val="tx1"/>
                          </a:solidFill>
                          <a:effectLst/>
                          <a:latin typeface="+mn-lt"/>
                          <a:ea typeface="+mn-ea"/>
                          <a:cs typeface="+mn-cs"/>
                        </a:rPr>
                        <a:t>réalisation</a:t>
                      </a:r>
                      <a:endParaRPr lang="fr-FR" sz="2400" b="1" kern="1200" dirty="0">
                        <a:solidFill>
                          <a:schemeClr val="tx1"/>
                        </a:solidFill>
                        <a:effectLst/>
                        <a:latin typeface="+mn-lt"/>
                        <a:ea typeface="+mn-ea"/>
                        <a:cs typeface="+mn-cs"/>
                      </a:endParaRPr>
                    </a:p>
                  </a:txBody>
                  <a:tcPr marL="0" marR="0" marT="0" marB="0" anchor="ctr"/>
                </a:tc>
              </a:tr>
              <a:tr h="911301">
                <a:tc>
                  <a:txBody>
                    <a:bodyPr/>
                    <a:lstStyle/>
                    <a:p>
                      <a:pPr>
                        <a:lnSpc>
                          <a:spcPct val="100000"/>
                        </a:lnSpc>
                        <a:spcAft>
                          <a:spcPts val="800"/>
                        </a:spcAft>
                      </a:pPr>
                      <a:r>
                        <a:rPr lang="en-US" sz="2000" dirty="0" err="1">
                          <a:effectLst/>
                        </a:rPr>
                        <a:t>Renforcement</a:t>
                      </a:r>
                      <a:r>
                        <a:rPr lang="en-US" sz="2000" dirty="0">
                          <a:effectLst/>
                        </a:rPr>
                        <a:t> de </a:t>
                      </a:r>
                      <a:r>
                        <a:rPr lang="en-US" sz="2000" dirty="0" err="1">
                          <a:effectLst/>
                        </a:rPr>
                        <a:t>capacités</a:t>
                      </a:r>
                      <a:r>
                        <a:rPr lang="en-US" sz="2000" dirty="0">
                          <a:effectLst/>
                        </a:rPr>
                        <a:t> </a:t>
                      </a:r>
                      <a:endParaRPr lang="fr-FR" sz="2000" dirty="0">
                        <a:effectLst/>
                      </a:endParaRPr>
                    </a:p>
                    <a:p>
                      <a:pPr marL="742950" lvl="1" indent="-285750">
                        <a:lnSpc>
                          <a:spcPct val="100000"/>
                        </a:lnSpc>
                        <a:spcAft>
                          <a:spcPts val="800"/>
                        </a:spcAft>
                        <a:buFont typeface="Wingdings" panose="05000000000000000000" pitchFamily="2" charset="2"/>
                        <a:buChar char=""/>
                        <a:tabLst>
                          <a:tab pos="914400" algn="l"/>
                        </a:tabLst>
                      </a:pPr>
                      <a:r>
                        <a:rPr lang="en-US" sz="2000" dirty="0" err="1">
                          <a:effectLst/>
                        </a:rPr>
                        <a:t>MyFarmTrees</a:t>
                      </a:r>
                      <a:r>
                        <a:rPr lang="en-US" sz="2000" dirty="0">
                          <a:effectLst/>
                        </a:rPr>
                        <a:t> Collector</a:t>
                      </a:r>
                      <a:endParaRPr lang="fr-FR" sz="2000" dirty="0">
                        <a:effectLst/>
                      </a:endParaRPr>
                    </a:p>
                    <a:p>
                      <a:pPr marL="742950" lvl="1" indent="-285750">
                        <a:lnSpc>
                          <a:spcPct val="100000"/>
                        </a:lnSpc>
                        <a:spcAft>
                          <a:spcPts val="800"/>
                        </a:spcAft>
                        <a:buFont typeface="Wingdings" panose="05000000000000000000" pitchFamily="2" charset="2"/>
                        <a:buChar char=""/>
                        <a:tabLst>
                          <a:tab pos="914400" algn="l"/>
                        </a:tabLst>
                      </a:pPr>
                      <a:r>
                        <a:rPr lang="en-US" sz="2000" dirty="0" err="1">
                          <a:effectLst/>
                        </a:rPr>
                        <a:t>MyFarmTrees</a:t>
                      </a:r>
                      <a:r>
                        <a:rPr lang="en-US" sz="2000" dirty="0">
                          <a:effectLst/>
                        </a:rPr>
                        <a:t> Nursery</a:t>
                      </a:r>
                      <a:endParaRPr lang="fr-FR" sz="2000" dirty="0">
                        <a:effectLst/>
                      </a:endParaRPr>
                    </a:p>
                    <a:p>
                      <a:pPr marL="742950" lvl="1" indent="-285750">
                        <a:lnSpc>
                          <a:spcPct val="100000"/>
                        </a:lnSpc>
                        <a:spcAft>
                          <a:spcPts val="800"/>
                        </a:spcAft>
                        <a:buFont typeface="Wingdings" panose="05000000000000000000" pitchFamily="2" charset="2"/>
                        <a:buChar char=""/>
                        <a:tabLst>
                          <a:tab pos="914400" algn="l"/>
                        </a:tabLst>
                      </a:pPr>
                      <a:r>
                        <a:rPr lang="en-US" sz="2000" dirty="0" err="1">
                          <a:effectLst/>
                        </a:rPr>
                        <a:t>MyGeoFarm</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nSpc>
                          <a:spcPct val="100000"/>
                        </a:lnSpc>
                        <a:spcAft>
                          <a:spcPts val="800"/>
                        </a:spcAft>
                      </a:pPr>
                      <a:r>
                        <a:rPr lang="en-US" sz="2000" dirty="0">
                          <a:effectLst/>
                        </a:rPr>
                        <a:t>2 100 </a:t>
                      </a:r>
                      <a:r>
                        <a:rPr lang="en-US" sz="2000" dirty="0" err="1">
                          <a:effectLst/>
                        </a:rPr>
                        <a:t>collecteurs</a:t>
                      </a:r>
                      <a:r>
                        <a:rPr lang="en-US" sz="2000" dirty="0">
                          <a:effectLst/>
                        </a:rPr>
                        <a:t> de </a:t>
                      </a:r>
                      <a:r>
                        <a:rPr lang="en-US" sz="2000" dirty="0" err="1">
                          <a:effectLst/>
                        </a:rPr>
                        <a:t>semences</a:t>
                      </a:r>
                      <a:endParaRPr lang="fr-FR" sz="2000" dirty="0">
                        <a:effectLst/>
                      </a:endParaRPr>
                    </a:p>
                    <a:p>
                      <a:pPr>
                        <a:lnSpc>
                          <a:spcPct val="100000"/>
                        </a:lnSpc>
                        <a:spcAft>
                          <a:spcPts val="800"/>
                        </a:spcAft>
                      </a:pPr>
                      <a:r>
                        <a:rPr lang="en-US" sz="2000" dirty="0">
                          <a:effectLst/>
                        </a:rPr>
                        <a:t>350 </a:t>
                      </a:r>
                      <a:r>
                        <a:rPr lang="en-US" sz="2000" dirty="0" err="1">
                          <a:effectLst/>
                        </a:rPr>
                        <a:t>pépiniéristes</a:t>
                      </a:r>
                      <a:endParaRPr lang="fr-FR" sz="2000" dirty="0">
                        <a:effectLst/>
                      </a:endParaRPr>
                    </a:p>
                    <a:p>
                      <a:pPr>
                        <a:lnSpc>
                          <a:spcPct val="100000"/>
                        </a:lnSpc>
                        <a:spcAft>
                          <a:spcPts val="800"/>
                        </a:spcAft>
                      </a:pPr>
                      <a:r>
                        <a:rPr lang="en-US" sz="2000" dirty="0">
                          <a:effectLst/>
                        </a:rPr>
                        <a:t>2 200 </a:t>
                      </a:r>
                      <a:r>
                        <a:rPr lang="en-US" sz="2000" dirty="0" err="1">
                          <a:effectLst/>
                        </a:rPr>
                        <a:t>utilisateurs</a:t>
                      </a:r>
                      <a:r>
                        <a:rPr lang="en-US" sz="2000" dirty="0">
                          <a:effectLst/>
                        </a:rPr>
                        <a:t> </a:t>
                      </a:r>
                      <a:r>
                        <a:rPr lang="en-US" sz="2000" dirty="0" err="1">
                          <a:effectLst/>
                        </a:rPr>
                        <a:t>formés</a:t>
                      </a:r>
                      <a:r>
                        <a:rPr lang="en-US" sz="20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800"/>
                        </a:spcAft>
                      </a:pPr>
                      <a:r>
                        <a:rPr lang="en-US" sz="2000" dirty="0">
                          <a:effectLst/>
                        </a:rPr>
                        <a:t>75%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869794">
                <a:tc>
                  <a:txBody>
                    <a:bodyPr/>
                    <a:lstStyle/>
                    <a:p>
                      <a:pPr>
                        <a:lnSpc>
                          <a:spcPct val="100000"/>
                        </a:lnSpc>
                        <a:spcAft>
                          <a:spcPts val="0"/>
                        </a:spcAft>
                      </a:pPr>
                      <a:r>
                        <a:rPr lang="fr-FR" sz="2000" dirty="0">
                          <a:effectLst/>
                        </a:rPr>
                        <a:t>Nombre d’hectares restaurés ( </a:t>
                      </a:r>
                      <a:r>
                        <a:rPr lang="fr-FR" sz="2000" dirty="0" err="1">
                          <a:effectLst/>
                        </a:rPr>
                        <a:t>Comunautaires</a:t>
                      </a:r>
                      <a:r>
                        <a:rPr lang="fr-FR" sz="2000" dirty="0">
                          <a:effectLst/>
                        </a:rPr>
                        <a:t>; écoles, petits exploitants et forêts sacrées)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800"/>
                        </a:spcAft>
                      </a:pPr>
                      <a:r>
                        <a:rPr lang="en-US" sz="2000" dirty="0">
                          <a:effectLst/>
                        </a:rPr>
                        <a:t>1 450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800"/>
                        </a:spcAft>
                      </a:pPr>
                      <a:r>
                        <a:rPr lang="en-US" sz="2000">
                          <a:effectLst/>
                        </a:rPr>
                        <a:t>80%</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869794">
                <a:tc>
                  <a:txBody>
                    <a:bodyPr/>
                    <a:lstStyle/>
                    <a:p>
                      <a:pPr>
                        <a:lnSpc>
                          <a:spcPct val="100000"/>
                        </a:lnSpc>
                        <a:spcAft>
                          <a:spcPts val="0"/>
                        </a:spcAft>
                      </a:pPr>
                      <a:r>
                        <a:rPr lang="en-US" sz="2000" dirty="0" err="1">
                          <a:effectLst/>
                        </a:rPr>
                        <a:t>Bénéficiaires</a:t>
                      </a:r>
                      <a:r>
                        <a:rPr lang="en-US" sz="2000" dirty="0">
                          <a:effectLst/>
                        </a:rPr>
                        <a:t> directs</a:t>
                      </a:r>
                      <a:endParaRPr lang="fr-FR" sz="2000" dirty="0">
                        <a:effectLst/>
                      </a:endParaRPr>
                    </a:p>
                    <a:p>
                      <a:pPr marL="742950" lvl="1" indent="-285750">
                        <a:lnSpc>
                          <a:spcPct val="100000"/>
                        </a:lnSpc>
                        <a:spcAft>
                          <a:spcPts val="0"/>
                        </a:spcAft>
                        <a:buFont typeface="Wingdings" panose="05000000000000000000" pitchFamily="2" charset="2"/>
                        <a:buChar char=""/>
                        <a:tabLst>
                          <a:tab pos="914400" algn="l"/>
                        </a:tabLst>
                      </a:pPr>
                      <a:r>
                        <a:rPr lang="en-US" sz="2000" dirty="0">
                          <a:effectLst/>
                        </a:rPr>
                        <a:t>Hommes </a:t>
                      </a:r>
                      <a:endParaRPr lang="fr-FR" sz="2000" dirty="0">
                        <a:effectLst/>
                      </a:endParaRPr>
                    </a:p>
                    <a:p>
                      <a:pPr marL="742950" lvl="1" indent="-285750">
                        <a:lnSpc>
                          <a:spcPct val="100000"/>
                        </a:lnSpc>
                        <a:spcAft>
                          <a:spcPts val="0"/>
                        </a:spcAft>
                        <a:buFont typeface="Wingdings" panose="05000000000000000000" pitchFamily="2" charset="2"/>
                        <a:buChar char=""/>
                        <a:tabLst>
                          <a:tab pos="914400" algn="l"/>
                        </a:tabLst>
                      </a:pPr>
                      <a:r>
                        <a:rPr lang="en-US" sz="2000" dirty="0">
                          <a:effectLst/>
                        </a:rPr>
                        <a:t>Femmes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0"/>
                        </a:spcAft>
                      </a:pPr>
                      <a:r>
                        <a:rPr lang="en-US" sz="2000" dirty="0">
                          <a:effectLst/>
                        </a:rPr>
                        <a:t>1,991</a:t>
                      </a:r>
                      <a:endParaRPr lang="fr-FR" sz="2000" dirty="0">
                        <a:effectLst/>
                      </a:endParaRPr>
                    </a:p>
                    <a:p>
                      <a:pPr algn="ctr">
                        <a:lnSpc>
                          <a:spcPct val="100000"/>
                        </a:lnSpc>
                        <a:spcAft>
                          <a:spcPts val="0"/>
                        </a:spcAft>
                      </a:pPr>
                      <a:r>
                        <a:rPr lang="en-US" sz="2000" dirty="0">
                          <a:effectLst/>
                        </a:rPr>
                        <a:t>536</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0"/>
                        </a:spcAft>
                      </a:pPr>
                      <a:r>
                        <a:rPr lang="en-US" sz="2000">
                          <a:effectLst/>
                        </a:rPr>
                        <a:t>125%</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55204">
                <a:tc>
                  <a:txBody>
                    <a:bodyPr/>
                    <a:lstStyle/>
                    <a:p>
                      <a:pPr>
                        <a:lnSpc>
                          <a:spcPct val="100000"/>
                        </a:lnSpc>
                        <a:spcAft>
                          <a:spcPts val="0"/>
                        </a:spcAft>
                      </a:pPr>
                      <a:r>
                        <a:rPr lang="en-US" sz="2000" dirty="0" err="1">
                          <a:effectLst/>
                        </a:rPr>
                        <a:t>Arbres</a:t>
                      </a:r>
                      <a:r>
                        <a:rPr lang="en-US" sz="2000" dirty="0">
                          <a:effectLst/>
                        </a:rPr>
                        <a:t> </a:t>
                      </a:r>
                      <a:r>
                        <a:rPr lang="en-US" sz="2000" dirty="0" err="1">
                          <a:effectLst/>
                        </a:rPr>
                        <a:t>plantés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0"/>
                        </a:spcAft>
                      </a:pPr>
                      <a:r>
                        <a:rPr lang="en-US" sz="2000" dirty="0">
                          <a:effectLst/>
                        </a:rPr>
                        <a:t>145,000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0"/>
                        </a:spcAft>
                      </a:pPr>
                      <a:r>
                        <a:rPr lang="en-US" sz="2000">
                          <a:effectLst/>
                        </a:rPr>
                        <a:t>80%</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481802">
                <a:tc>
                  <a:txBody>
                    <a:bodyPr/>
                    <a:lstStyle/>
                    <a:p>
                      <a:pPr>
                        <a:lnSpc>
                          <a:spcPct val="100000"/>
                        </a:lnSpc>
                        <a:spcAft>
                          <a:spcPts val="0"/>
                        </a:spcAft>
                      </a:pPr>
                      <a:r>
                        <a:rPr lang="en-US" sz="2000" dirty="0" err="1">
                          <a:effectLst/>
                        </a:rPr>
                        <a:t>Nombre</a:t>
                      </a:r>
                      <a:r>
                        <a:rPr lang="en-US" sz="2000" dirty="0">
                          <a:effectLst/>
                        </a:rPr>
                        <a:t> </a:t>
                      </a:r>
                      <a:r>
                        <a:rPr lang="en-US" sz="2000" dirty="0" err="1">
                          <a:effectLst/>
                        </a:rPr>
                        <a:t>d’espèces</a:t>
                      </a:r>
                      <a:r>
                        <a:rPr lang="en-US" sz="2000" dirty="0">
                          <a:effectLst/>
                        </a:rPr>
                        <a:t> </a:t>
                      </a:r>
                      <a:r>
                        <a:rPr lang="en-US" sz="2000" dirty="0" err="1">
                          <a:effectLst/>
                        </a:rPr>
                        <a:t>d’arbres</a:t>
                      </a:r>
                      <a:r>
                        <a:rPr lang="en-US" sz="2000" dirty="0">
                          <a:effectLst/>
                        </a:rPr>
                        <a:t> </a:t>
                      </a:r>
                      <a:r>
                        <a:rPr lang="en-US" sz="2000" dirty="0" err="1">
                          <a:effectLst/>
                        </a:rPr>
                        <a:t>plantés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0"/>
                        </a:spcAft>
                      </a:pPr>
                      <a:r>
                        <a:rPr lang="en-US" sz="2000" dirty="0">
                          <a:effectLst/>
                        </a:rPr>
                        <a:t>45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0"/>
                        </a:spcAft>
                      </a:pPr>
                      <a:r>
                        <a:rPr lang="en-US" sz="2000" dirty="0">
                          <a:effectLst/>
                        </a:rPr>
                        <a:t>90%</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12500">
                <a:tc>
                  <a:txBody>
                    <a:bodyPr/>
                    <a:lstStyle/>
                    <a:p>
                      <a:pPr>
                        <a:lnSpc>
                          <a:spcPct val="100000"/>
                        </a:lnSpc>
                        <a:spcAft>
                          <a:spcPts val="0"/>
                        </a:spcAft>
                      </a:pPr>
                      <a:r>
                        <a:rPr lang="fr-FR" sz="2000" dirty="0">
                          <a:effectLst/>
                        </a:rPr>
                        <a:t>Nombre de </a:t>
                      </a:r>
                      <a:r>
                        <a:rPr lang="fr-FR" sz="2000" dirty="0" err="1">
                          <a:effectLst/>
                        </a:rPr>
                        <a:t>pépinièristes</a:t>
                      </a:r>
                      <a:r>
                        <a:rPr lang="fr-FR" sz="2000" dirty="0">
                          <a:effectLst/>
                        </a:rPr>
                        <a:t> ayant fourni les plants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0"/>
                        </a:spcAft>
                      </a:pPr>
                      <a:r>
                        <a:rPr lang="en-US" sz="2000" dirty="0">
                          <a:effectLst/>
                        </a:rPr>
                        <a:t>75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0"/>
                        </a:spcAft>
                      </a:pPr>
                      <a:r>
                        <a:rPr lang="en-US" sz="2000" dirty="0">
                          <a:effectLst/>
                        </a:rPr>
                        <a:t>85%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12500">
                <a:tc>
                  <a:txBody>
                    <a:bodyPr/>
                    <a:lstStyle/>
                    <a:p>
                      <a:pPr>
                        <a:lnSpc>
                          <a:spcPct val="100000"/>
                        </a:lnSpc>
                        <a:spcAft>
                          <a:spcPts val="0"/>
                        </a:spcAft>
                      </a:pPr>
                      <a:r>
                        <a:rPr lang="fr-FR" sz="2000">
                          <a:effectLst/>
                        </a:rPr>
                        <a:t>Paiement digital déjà réalisé à travers la plateforme </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tc>
                <a:tc>
                  <a:txBody>
                    <a:bodyPr/>
                    <a:lstStyle/>
                    <a:p>
                      <a:pPr algn="ctr">
                        <a:lnSpc>
                          <a:spcPct val="100000"/>
                        </a:lnSpc>
                        <a:spcAft>
                          <a:spcPts val="800"/>
                        </a:spcAft>
                      </a:pPr>
                      <a:r>
                        <a:rPr lang="en-US" sz="2000" dirty="0">
                          <a:effectLst/>
                        </a:rPr>
                        <a:t>150 000 USD</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65" marR="75565" marT="38100" marB="38100" anchor="ctr"/>
                </a:tc>
                <a:tc>
                  <a:txBody>
                    <a:bodyPr/>
                    <a:lstStyle/>
                    <a:p>
                      <a:pPr algn="ctr">
                        <a:lnSpc>
                          <a:spcPct val="100000"/>
                        </a:lnSpc>
                        <a:spcAft>
                          <a:spcPts val="800"/>
                        </a:spcAft>
                      </a:pPr>
                      <a:r>
                        <a:rPr lang="en-US" sz="2000" dirty="0" err="1">
                          <a:effectLst/>
                        </a:rPr>
                        <a:t>En</a:t>
                      </a:r>
                      <a:r>
                        <a:rPr lang="en-US" sz="2000" dirty="0">
                          <a:effectLst/>
                        </a:rPr>
                        <a:t> </a:t>
                      </a:r>
                      <a:r>
                        <a:rPr lang="en-US" sz="2000" dirty="0" err="1">
                          <a:effectLst/>
                        </a:rPr>
                        <a:t>cours</a:t>
                      </a:r>
                      <a:r>
                        <a:rPr lang="en-US" sz="20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F Logo | GEF"/>
          <p:cNvPicPr>
            <a:picLocks noChangeAspect="1" noChangeArrowheads="1"/>
          </p:cNvPicPr>
          <p:nvPr/>
        </p:nvPicPr>
        <p:blipFill>
          <a:blip r:embed="rId1">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green, person&#10;&#10;Description automatically generated"/>
          <p:cNvPicPr>
            <a:picLocks noChangeAspect="1"/>
          </p:cNvPicPr>
          <p:nvPr/>
        </p:nvPicPr>
        <p:blipFill>
          <a:blip r:embed="rId2" cstate="email"/>
          <a:stretch>
            <a:fillRect/>
          </a:stretch>
        </p:blipFill>
        <p:spPr>
          <a:xfrm>
            <a:off x="553628" y="2962472"/>
            <a:ext cx="1552988" cy="1552988"/>
          </a:xfrm>
          <a:prstGeom prst="rect">
            <a:avLst/>
          </a:prstGeom>
        </p:spPr>
      </p:pic>
      <p:pic>
        <p:nvPicPr>
          <p:cNvPr id="15" name="Picture 14"/>
          <p:cNvPicPr>
            <a:picLocks noChangeAspect="1"/>
          </p:cNvPicPr>
          <p:nvPr/>
        </p:nvPicPr>
        <p:blipFill>
          <a:blip r:embed="rId3" cstate="email"/>
          <a:stretch>
            <a:fillRect/>
          </a:stretch>
        </p:blipFill>
        <p:spPr>
          <a:xfrm>
            <a:off x="2399192" y="2973626"/>
            <a:ext cx="1552988" cy="1552988"/>
          </a:xfrm>
          <a:prstGeom prst="rect">
            <a:avLst/>
          </a:prstGeom>
        </p:spPr>
      </p:pic>
      <p:sp>
        <p:nvSpPr>
          <p:cNvPr id="17" name="TextBox 16"/>
          <p:cNvSpPr txBox="1"/>
          <p:nvPr/>
        </p:nvSpPr>
        <p:spPr>
          <a:xfrm>
            <a:off x="763571" y="2334539"/>
            <a:ext cx="3835351"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Collecte</a:t>
            </a:r>
            <a:r>
              <a:rPr kumimoji="0" lang="en-US" sz="2400" b="0" i="0" u="none" strike="noStrike" kern="1200" cap="none" spc="0" normalizeH="0" baseline="0" noProof="0" dirty="0">
                <a:ln>
                  <a:noFill/>
                </a:ln>
                <a:solidFill>
                  <a:srgbClr val="00B33B"/>
                </a:solidFill>
                <a:effectLst/>
                <a:uLnTx/>
                <a:uFillTx/>
                <a:latin typeface="Calibri" panose="020F0502020204030204"/>
                <a:ea typeface="+mn-ea"/>
                <a:cs typeface="Calibri" panose="020F0502020204030204"/>
              </a:rPr>
              <a:t> de </a:t>
            </a: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semences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erson&#10;&#10;Description automatically generated"/>
          <p:cNvPicPr>
            <a:picLocks noChangeAspect="1"/>
          </p:cNvPicPr>
          <p:nvPr/>
        </p:nvPicPr>
        <p:blipFill>
          <a:blip r:embed="rId4" cstate="email"/>
          <a:stretch>
            <a:fillRect/>
          </a:stretch>
        </p:blipFill>
        <p:spPr>
          <a:xfrm>
            <a:off x="6257431" y="2912871"/>
            <a:ext cx="1616402" cy="1616402"/>
          </a:xfrm>
          <a:prstGeom prst="rect">
            <a:avLst/>
          </a:prstGeom>
        </p:spPr>
      </p:pic>
      <p:pic>
        <p:nvPicPr>
          <p:cNvPr id="19" name="Picture 18" descr="A picture containing decorated, several&#10;&#10;Description automatically generated"/>
          <p:cNvPicPr>
            <a:picLocks noChangeAspect="1"/>
          </p:cNvPicPr>
          <p:nvPr/>
        </p:nvPicPr>
        <p:blipFill>
          <a:blip r:embed="rId5" cstate="email"/>
          <a:stretch>
            <a:fillRect/>
          </a:stretch>
        </p:blipFill>
        <p:spPr>
          <a:xfrm>
            <a:off x="8142768" y="2901716"/>
            <a:ext cx="1736590" cy="1616402"/>
          </a:xfrm>
          <a:prstGeom prst="rect">
            <a:avLst/>
          </a:prstGeom>
        </p:spPr>
      </p:pic>
      <p:sp>
        <p:nvSpPr>
          <p:cNvPr id="21" name="TextBox 20"/>
          <p:cNvSpPr txBox="1"/>
          <p:nvPr/>
        </p:nvSpPr>
        <p:spPr>
          <a:xfrm>
            <a:off x="6814408" y="2330320"/>
            <a:ext cx="3445511" cy="461665"/>
          </a:xfrm>
          <a:prstGeom prst="rect">
            <a:avLst/>
          </a:prstGeom>
          <a:noFill/>
        </p:spPr>
        <p:txBody>
          <a:bodyPr wrap="square" lIns="91440" tIns="45720" rIns="91440" bIns="45720" anchor="t">
            <a:spAutoFit/>
          </a:bodyPr>
          <a:lstStyle>
            <a:defPPr>
              <a:defRPr lang="en-US"/>
            </a:defPPr>
            <a:lvl1pPr algn="ctr">
              <a:defRPr sz="4000">
                <a:solidFill>
                  <a:srgbClr val="00B33B"/>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Pépinières</a:t>
            </a:r>
            <a:endParaRPr kumimoji="0" lang="en-US" sz="4000" b="0" i="0" u="none" strike="noStrike" kern="1200" cap="none" spc="0" normalizeH="0" baseline="0" noProof="0" dirty="0">
              <a:ln>
                <a:noFill/>
              </a:ln>
              <a:solidFill>
                <a:srgbClr val="00B33B"/>
              </a:solidFill>
              <a:effectLst/>
              <a:uLnTx/>
              <a:uFillTx/>
              <a:latin typeface="Calibri" panose="020F0502020204030204"/>
              <a:ea typeface="+mn-ea"/>
              <a:cs typeface="+mn-cs"/>
            </a:endParaRPr>
          </a:p>
        </p:txBody>
      </p:sp>
      <p:pic>
        <p:nvPicPr>
          <p:cNvPr id="25" name="Picture 24" descr="A picture containing resort&#10;&#10;Description automatically generated"/>
          <p:cNvPicPr>
            <a:picLocks noChangeAspect="1"/>
          </p:cNvPicPr>
          <p:nvPr/>
        </p:nvPicPr>
        <p:blipFill>
          <a:blip r:embed="rId6" cstate="email"/>
          <a:stretch>
            <a:fillRect/>
          </a:stretch>
        </p:blipFill>
        <p:spPr>
          <a:xfrm>
            <a:off x="3963243" y="5295405"/>
            <a:ext cx="1520704" cy="1520704"/>
          </a:xfrm>
          <a:prstGeom prst="rect">
            <a:avLst/>
          </a:prstGeom>
        </p:spPr>
      </p:pic>
      <p:pic>
        <p:nvPicPr>
          <p:cNvPr id="27" name="Picture 26" descr="A picture containing chart&#10;&#10;Description automatically generated"/>
          <p:cNvPicPr>
            <a:picLocks noChangeAspect="1"/>
          </p:cNvPicPr>
          <p:nvPr/>
        </p:nvPicPr>
        <p:blipFill rotWithShape="1">
          <a:blip r:embed="rId7" cstate="email"/>
          <a:srcRect/>
          <a:stretch>
            <a:fillRect/>
          </a:stretch>
        </p:blipFill>
        <p:spPr>
          <a:xfrm>
            <a:off x="10090973" y="2901716"/>
            <a:ext cx="1736590" cy="1616402"/>
          </a:xfrm>
          <a:prstGeom prst="rect">
            <a:avLst/>
          </a:prstGeom>
        </p:spPr>
      </p:pic>
      <p:sp>
        <p:nvSpPr>
          <p:cNvPr id="2" name="Oval 1"/>
          <p:cNvSpPr/>
          <p:nvPr/>
        </p:nvSpPr>
        <p:spPr>
          <a:xfrm>
            <a:off x="354996" y="2372497"/>
            <a:ext cx="408575" cy="408575"/>
          </a:xfrm>
          <a:prstGeom prst="ellipse">
            <a:avLst/>
          </a:prstGeom>
          <a:solidFill>
            <a:srgbClr val="00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green, plant&#10;&#10;Description automatically generated"/>
          <p:cNvPicPr>
            <a:picLocks noChangeAspect="1"/>
          </p:cNvPicPr>
          <p:nvPr/>
        </p:nvPicPr>
        <p:blipFill>
          <a:blip r:embed="rId8" cstate="email"/>
          <a:stretch>
            <a:fillRect/>
          </a:stretch>
        </p:blipFill>
        <p:spPr>
          <a:xfrm>
            <a:off x="4244756" y="2962472"/>
            <a:ext cx="1552987" cy="1552987"/>
          </a:xfrm>
          <a:prstGeom prst="rect">
            <a:avLst/>
          </a:prstGeom>
        </p:spPr>
      </p:pic>
      <p:sp>
        <p:nvSpPr>
          <p:cNvPr id="5" name="Oval 4"/>
          <p:cNvSpPr/>
          <p:nvPr/>
        </p:nvSpPr>
        <p:spPr>
          <a:xfrm>
            <a:off x="6307431" y="2389335"/>
            <a:ext cx="396342" cy="396342"/>
          </a:xfrm>
          <a:prstGeom prst="ellipse">
            <a:avLst/>
          </a:prstGeom>
          <a:solidFill>
            <a:srgbClr val="00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49340" y="4681728"/>
            <a:ext cx="408575" cy="408575"/>
          </a:xfrm>
          <a:prstGeom prst="ellipse">
            <a:avLst/>
          </a:prstGeom>
          <a:solidFill>
            <a:srgbClr val="00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p:cNvPicPr>
            <a:picLocks noChangeAspect="1"/>
          </p:cNvPicPr>
          <p:nvPr/>
        </p:nvPicPr>
        <p:blipFill>
          <a:blip r:embed="rId9" cstate="email"/>
          <a:stretch>
            <a:fillRect/>
          </a:stretch>
        </p:blipFill>
        <p:spPr>
          <a:xfrm>
            <a:off x="2178335" y="5328957"/>
            <a:ext cx="1336296" cy="1356341"/>
          </a:xfrm>
          <a:prstGeom prst="rect">
            <a:avLst/>
          </a:prstGeom>
        </p:spPr>
      </p:pic>
      <p:pic>
        <p:nvPicPr>
          <p:cNvPr id="16" name="Picture 15" descr="Icon&#10;&#10;Description automatically generated"/>
          <p:cNvPicPr>
            <a:picLocks noChangeAspect="1"/>
          </p:cNvPicPr>
          <p:nvPr/>
        </p:nvPicPr>
        <p:blipFill>
          <a:blip r:embed="rId10" cstate="email"/>
          <a:stretch>
            <a:fillRect/>
          </a:stretch>
        </p:blipFill>
        <p:spPr>
          <a:xfrm>
            <a:off x="634377" y="5328957"/>
            <a:ext cx="1336296" cy="1356340"/>
          </a:xfrm>
          <a:prstGeom prst="rect">
            <a:avLst/>
          </a:prstGeom>
        </p:spPr>
      </p:pic>
      <p:sp>
        <p:nvSpPr>
          <p:cNvPr id="20" name="TextBox 19"/>
          <p:cNvSpPr txBox="1"/>
          <p:nvPr/>
        </p:nvSpPr>
        <p:spPr>
          <a:xfrm>
            <a:off x="836322" y="4570888"/>
            <a:ext cx="4678727" cy="830997"/>
          </a:xfrm>
          <a:prstGeom prst="rect">
            <a:avLst/>
          </a:prstGeom>
          <a:noFill/>
        </p:spPr>
        <p:txBody>
          <a:bodyPr wrap="square" lIns="91440" tIns="45720" rIns="91440" bIns="45720" anchor="t">
            <a:spAutoFit/>
          </a:bodyPr>
          <a:lstStyle>
            <a:defPPr>
              <a:defRPr lang="en-US"/>
            </a:defPPr>
            <a:lvl1pPr algn="ctr">
              <a:defRPr sz="4000">
                <a:solidFill>
                  <a:srgbClr val="00B33B"/>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B33B"/>
                </a:solidFill>
                <a:effectLst/>
                <a:uLnTx/>
                <a:uFillTx/>
                <a:latin typeface="Calibri" panose="020F0502020204030204"/>
                <a:ea typeface="+mn-ea"/>
                <a:cs typeface="Calibri" panose="020F0502020204030204"/>
              </a:rPr>
              <a:t>Transfer des semis au champs/sites plantation</a:t>
            </a:r>
            <a:endParaRPr kumimoji="0" lang="en-US" sz="4000" b="0" i="0" u="none" strike="noStrike" kern="1200" cap="none" spc="0" normalizeH="0" baseline="0" noProof="0" dirty="0">
              <a:ln>
                <a:noFill/>
              </a:ln>
              <a:solidFill>
                <a:srgbClr val="00B33B"/>
              </a:solidFill>
              <a:effectLst/>
              <a:uLnTx/>
              <a:uFillTx/>
              <a:latin typeface="Calibri" panose="020F0502020204030204"/>
              <a:ea typeface="+mn-ea"/>
              <a:cs typeface="+mn-cs"/>
            </a:endParaRPr>
          </a:p>
        </p:txBody>
      </p:sp>
      <p:pic>
        <p:nvPicPr>
          <p:cNvPr id="23" name="Picture 22" descr="A picture containing green, child, child, little&#10;&#10;Description automatically generated"/>
          <p:cNvPicPr>
            <a:picLocks noChangeAspect="1"/>
          </p:cNvPicPr>
          <p:nvPr/>
        </p:nvPicPr>
        <p:blipFill>
          <a:blip r:embed="rId11" cstate="email"/>
          <a:stretch>
            <a:fillRect/>
          </a:stretch>
        </p:blipFill>
        <p:spPr>
          <a:xfrm>
            <a:off x="6307431" y="5324763"/>
            <a:ext cx="1515673" cy="1515673"/>
          </a:xfrm>
          <a:prstGeom prst="rect">
            <a:avLst/>
          </a:prstGeom>
        </p:spPr>
      </p:pic>
      <p:pic>
        <p:nvPicPr>
          <p:cNvPr id="24" name="Picture 23"/>
          <p:cNvPicPr>
            <a:picLocks noChangeAspect="1"/>
          </p:cNvPicPr>
          <p:nvPr/>
        </p:nvPicPr>
        <p:blipFill>
          <a:blip r:embed="rId3" cstate="email"/>
          <a:stretch>
            <a:fillRect/>
          </a:stretch>
        </p:blipFill>
        <p:spPr>
          <a:xfrm>
            <a:off x="7997132" y="5319732"/>
            <a:ext cx="1520704" cy="1520704"/>
          </a:xfrm>
          <a:prstGeom prst="rect">
            <a:avLst/>
          </a:prstGeom>
        </p:spPr>
      </p:pic>
      <p:pic>
        <p:nvPicPr>
          <p:cNvPr id="28" name="Picture 27" descr="Icon&#10;&#10;Description automatically generated"/>
          <p:cNvPicPr>
            <a:picLocks noChangeAspect="1"/>
          </p:cNvPicPr>
          <p:nvPr/>
        </p:nvPicPr>
        <p:blipFill>
          <a:blip r:embed="rId12" cstate="email"/>
          <a:stretch>
            <a:fillRect/>
          </a:stretch>
        </p:blipFill>
        <p:spPr>
          <a:xfrm>
            <a:off x="10635163" y="5295405"/>
            <a:ext cx="864180" cy="877143"/>
          </a:xfrm>
          <a:prstGeom prst="rect">
            <a:avLst/>
          </a:prstGeom>
        </p:spPr>
      </p:pic>
      <p:pic>
        <p:nvPicPr>
          <p:cNvPr id="29" name="Picture 28" descr="Icon&#10;&#10;Description automatically generated"/>
          <p:cNvPicPr>
            <a:picLocks noChangeAspect="1"/>
          </p:cNvPicPr>
          <p:nvPr/>
        </p:nvPicPr>
        <p:blipFill>
          <a:blip r:embed="rId13" cstate="email"/>
          <a:stretch>
            <a:fillRect/>
          </a:stretch>
        </p:blipFill>
        <p:spPr>
          <a:xfrm>
            <a:off x="9751724" y="5342054"/>
            <a:ext cx="864180" cy="877142"/>
          </a:xfrm>
          <a:prstGeom prst="rect">
            <a:avLst/>
          </a:prstGeom>
        </p:spPr>
      </p:pic>
      <p:sp>
        <p:nvSpPr>
          <p:cNvPr id="31" name="TextBox 30"/>
          <p:cNvSpPr txBox="1"/>
          <p:nvPr/>
        </p:nvSpPr>
        <p:spPr>
          <a:xfrm>
            <a:off x="6703773" y="4655182"/>
            <a:ext cx="5307765" cy="461665"/>
          </a:xfrm>
          <a:prstGeom prst="rect">
            <a:avLst/>
          </a:prstGeom>
          <a:noFill/>
        </p:spPr>
        <p:txBody>
          <a:bodyPr wrap="square" lIns="91440" tIns="45720" rIns="91440" bIns="45720" anchor="t">
            <a:spAutoFit/>
          </a:bodyPr>
          <a:lstStyle>
            <a:defPPr>
              <a:defRPr lang="en-US"/>
            </a:defPPr>
            <a:lvl1pPr algn="ctr">
              <a:defRPr sz="2800">
                <a:solidFill>
                  <a:srgbClr val="00B33B"/>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Vérification</a:t>
            </a:r>
            <a:r>
              <a:rPr kumimoji="0" lang="en-US" sz="2400" b="0" i="0" u="none" strike="noStrike" kern="1200" cap="none" spc="0" normalizeH="0" baseline="0" noProof="0" dirty="0">
                <a:ln>
                  <a:noFill/>
                </a:ln>
                <a:solidFill>
                  <a:srgbClr val="00B33B"/>
                </a:solidFill>
                <a:effectLst/>
                <a:uLnTx/>
                <a:uFillTx/>
                <a:latin typeface="Calibri" panose="020F0502020204030204"/>
                <a:ea typeface="+mn-ea"/>
                <a:cs typeface="Calibri" panose="020F0502020204030204"/>
              </a:rPr>
              <a:t> et </a:t>
            </a: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Paiement</a:t>
            </a:r>
            <a:r>
              <a:rPr kumimoji="0" lang="en-US" sz="2400" b="0" i="0" u="none" strike="noStrike" kern="1200" cap="none" spc="0" normalizeH="0" baseline="0" noProof="0" dirty="0">
                <a:ln>
                  <a:noFill/>
                </a:ln>
                <a:solidFill>
                  <a:srgbClr val="00B33B"/>
                </a:solidFill>
                <a:effectLst/>
                <a:uLnTx/>
                <a:uFillTx/>
                <a:latin typeface="Calibri" panose="020F0502020204030204"/>
                <a:ea typeface="+mn-ea"/>
                <a:cs typeface="Calibri" panose="020F0502020204030204"/>
              </a:rPr>
              <a:t> </a:t>
            </a:r>
            <a:r>
              <a:rPr kumimoji="0" lang="en-US" sz="2400" b="0" i="0" u="none" strike="noStrike" kern="1200" cap="none" spc="0" normalizeH="0" baseline="0" noProof="0" dirty="0" err="1">
                <a:ln>
                  <a:noFill/>
                </a:ln>
                <a:solidFill>
                  <a:srgbClr val="00B33B"/>
                </a:solidFill>
                <a:effectLst/>
                <a:uLnTx/>
                <a:uFillTx/>
                <a:latin typeface="Calibri" panose="020F0502020204030204"/>
                <a:ea typeface="+mn-ea"/>
                <a:cs typeface="Calibri" panose="020F0502020204030204"/>
              </a:rPr>
              <a:t>Récurrent</a:t>
            </a:r>
            <a:r>
              <a:rPr kumimoji="0" lang="en-US" sz="2400" b="0" i="0" u="none" strike="noStrike" kern="1200" cap="none" spc="0" normalizeH="0" baseline="0" noProof="0" dirty="0">
                <a:ln>
                  <a:noFill/>
                </a:ln>
                <a:solidFill>
                  <a:srgbClr val="00B33B"/>
                </a:solidFill>
                <a:effectLst/>
                <a:uLnTx/>
                <a:uFillTx/>
                <a:latin typeface="Calibri" panose="020F0502020204030204"/>
                <a:ea typeface="+mn-ea"/>
                <a:cs typeface="Calibri" panose="020F0502020204030204"/>
              </a:rPr>
              <a:t> (PSE)</a:t>
            </a:r>
            <a:endParaRPr kumimoji="0" lang="en-US" sz="2800" b="0" i="0" u="none" strike="noStrike" kern="1200" cap="none" spc="0" normalizeH="0" baseline="0" noProof="0" dirty="0">
              <a:ln>
                <a:noFill/>
              </a:ln>
              <a:solidFill>
                <a:srgbClr val="00B33B"/>
              </a:solidFill>
              <a:effectLst/>
              <a:uLnTx/>
              <a:uFillTx/>
              <a:latin typeface="Calibri" panose="020F0502020204030204"/>
              <a:ea typeface="+mn-ea"/>
              <a:cs typeface="+mn-cs"/>
            </a:endParaRPr>
          </a:p>
        </p:txBody>
      </p:sp>
      <p:sp>
        <p:nvSpPr>
          <p:cNvPr id="32" name="Oval 31"/>
          <p:cNvSpPr/>
          <p:nvPr/>
        </p:nvSpPr>
        <p:spPr>
          <a:xfrm>
            <a:off x="6196665" y="4655182"/>
            <a:ext cx="408575" cy="408575"/>
          </a:xfrm>
          <a:prstGeom prst="ellipse">
            <a:avLst/>
          </a:prstGeom>
          <a:solidFill>
            <a:srgbClr val="00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73075" y="135890"/>
            <a:ext cx="11718925" cy="16300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2000" dirty="0" err="1"/>
              <a:t>My</a:t>
            </a:r>
            <a:r>
              <a:rPr lang="fr-FR" sz="2000" dirty="0"/>
              <a:t> </a:t>
            </a:r>
            <a:r>
              <a:rPr lang="fr-FR" sz="2000" dirty="0" err="1"/>
              <a:t>Farm</a:t>
            </a:r>
            <a:r>
              <a:rPr lang="fr-FR" sz="2000" dirty="0"/>
              <a:t> </a:t>
            </a:r>
            <a:r>
              <a:rPr lang="fr-FR" sz="2000" dirty="0" err="1"/>
              <a:t>Trees</a:t>
            </a:r>
            <a:r>
              <a:rPr lang="fr-FR" sz="2000" dirty="0"/>
              <a:t> (MFT) favorise la restauration pour la résilience et propose une plateforme pour promouvoir le couvert forestier en utilisant des essences natives, incluant la documentation, la vérification et le contrôle de qualité. MFT utilise la blockchain pour créer un lien transparent entre les informations, de la collecte des semences à la croissance des arbres, afin d'améliorer les moyens de subsistance, la sécurité alimentaire et l'atténuation du changement climatique.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14"/>
          <a:stretch>
            <a:fillRect/>
          </a:stretch>
        </p:blipFill>
        <p:spPr>
          <a:xfrm>
            <a:off x="9955289" y="6310140"/>
            <a:ext cx="1511827" cy="4616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565" y="1459792"/>
            <a:ext cx="7924799" cy="4893647"/>
          </a:xfrm>
          <a:prstGeom prst="rect">
            <a:avLst/>
          </a:prstGeom>
        </p:spPr>
        <p:txBody>
          <a:bodyPr wrap="square">
            <a:spAutoFit/>
          </a:bodyPr>
          <a:lstStyle/>
          <a:p>
            <a:pPr marL="342900" indent="-342900" algn="just">
              <a:buAutoNum type="arabicPeriod"/>
            </a:pPr>
            <a:r>
              <a:rPr lang="fr-FR" sz="2400" b="1" dirty="0"/>
              <a:t>Présentation générale du Projet</a:t>
            </a:r>
            <a:endParaRPr lang="fr-FR" sz="2400" b="1" dirty="0"/>
          </a:p>
          <a:p>
            <a:pPr marL="342900" indent="-342900" algn="just">
              <a:lnSpc>
                <a:spcPct val="200000"/>
              </a:lnSpc>
              <a:buFontTx/>
              <a:buAutoNum type="arabicPeriod"/>
            </a:pPr>
            <a:r>
              <a:rPr lang="fr-FR" sz="2400" b="1" dirty="0"/>
              <a:t>Contexte et justification</a:t>
            </a:r>
            <a:endParaRPr lang="fr-FR" sz="2400" b="1" dirty="0"/>
          </a:p>
          <a:p>
            <a:pPr algn="just">
              <a:lnSpc>
                <a:spcPct val="200000"/>
              </a:lnSpc>
            </a:pPr>
            <a:r>
              <a:rPr lang="fr-FR" sz="2400" b="1" dirty="0"/>
              <a:t>3. Résultats clés atteints</a:t>
            </a:r>
            <a:endParaRPr lang="fr-FR" sz="2400" b="1" dirty="0"/>
          </a:p>
          <a:p>
            <a:pPr algn="just">
              <a:lnSpc>
                <a:spcPct val="200000"/>
              </a:lnSpc>
            </a:pPr>
            <a:r>
              <a:rPr lang="fr-FR" sz="2400" b="1" dirty="0"/>
              <a:t>4. Résultats clés et impacts sur le Terrain</a:t>
            </a:r>
            <a:endParaRPr lang="fr-FR" sz="2400" b="1" dirty="0"/>
          </a:p>
          <a:p>
            <a:pPr algn="just">
              <a:lnSpc>
                <a:spcPct val="200000"/>
              </a:lnSpc>
            </a:pPr>
            <a:r>
              <a:rPr lang="fr-FR" sz="2400" b="1" dirty="0"/>
              <a:t>5. Partenariats, collaboration et communication </a:t>
            </a:r>
            <a:endParaRPr lang="fr-FR" sz="2400" b="1" dirty="0"/>
          </a:p>
          <a:p>
            <a:pPr algn="just">
              <a:lnSpc>
                <a:spcPct val="200000"/>
              </a:lnSpc>
            </a:pPr>
            <a:r>
              <a:rPr lang="fr-FR" sz="2400" b="1" dirty="0"/>
              <a:t>6. Difficultés rencontrées et capitalisation des acquis</a:t>
            </a:r>
            <a:endParaRPr lang="fr-FR" sz="2400" b="1" dirty="0"/>
          </a:p>
          <a:p>
            <a:pPr algn="just">
              <a:lnSpc>
                <a:spcPct val="200000"/>
              </a:lnSpc>
            </a:pPr>
            <a:r>
              <a:rPr lang="en-US" sz="2400" b="1" dirty="0"/>
              <a:t>7. </a:t>
            </a:r>
            <a:r>
              <a:rPr lang="en-US" sz="2400" b="1" dirty="0" err="1" smtClean="0"/>
              <a:t>Recomm</a:t>
            </a:r>
            <a:r>
              <a:rPr lang="fr-CA" sz="2400" b="1" dirty="0" smtClean="0"/>
              <a:t>a</a:t>
            </a:r>
            <a:r>
              <a:rPr lang="en-US" sz="2400" b="1" dirty="0" err="1" smtClean="0"/>
              <a:t>ndations</a:t>
            </a:r>
            <a:r>
              <a:rPr lang="en-US" sz="2400" b="1" dirty="0" smtClean="0"/>
              <a:t> et perspectives </a:t>
            </a:r>
            <a:endParaRPr lang="fr-FR" sz="2400" b="1" dirty="0"/>
          </a:p>
        </p:txBody>
      </p:sp>
      <p:sp>
        <p:nvSpPr>
          <p:cNvPr id="3" name="Title 1"/>
          <p:cNvSpPr txBox="1"/>
          <p:nvPr/>
        </p:nvSpPr>
        <p:spPr>
          <a:xfrm>
            <a:off x="1174219" y="595357"/>
            <a:ext cx="7934632" cy="46452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smtClean="0"/>
              <a:t>PLAN </a:t>
            </a:r>
            <a:endParaRPr lang="fr-FR" sz="32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USER\AppData\Local\Temp\ec5a7b00-2185-4142-9d69-d006d2d0fa7a_Photos Projet La Plateforme.zip.a7a\Plantation Extreme-Nord\WhatsApp Image 2025-08-06 à 16.31.40_89358ea3.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88101" y="4409853"/>
            <a:ext cx="2931223" cy="2078815"/>
          </a:xfrm>
          <a:prstGeom prst="rect">
            <a:avLst/>
          </a:prstGeom>
          <a:noFill/>
          <a:ln>
            <a:noFill/>
          </a:ln>
        </p:spPr>
      </p:pic>
      <p:pic>
        <p:nvPicPr>
          <p:cNvPr id="3" name="Image 2" descr="C:\Users\USER\AppData\Local\Temp\891d3e6c-4eff-4c60-9eb7-b815bbbd157a_Photos Projet La Plateforme.zip.57a\Plantation Extreme-Nord\WhatsApp Image 2025-08-06 à 16.31.15_66abab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8102" y="2457965"/>
            <a:ext cx="2931223" cy="2118210"/>
          </a:xfrm>
          <a:prstGeom prst="rect">
            <a:avLst/>
          </a:prstGeom>
          <a:noFill/>
          <a:ln>
            <a:noFill/>
          </a:ln>
        </p:spPr>
      </p:pic>
      <p:pic>
        <p:nvPicPr>
          <p:cNvPr id="4" name="Image 3" descr="C:\Users\USER\AppData\Local\Temp\1f85a081-5295-4576-be0d-56472826e2c4_Photos Projet La Plateforme.zip.2c4\Plantation Extreme-Nord\WhatsApp Image 2025-08-06 à 16.31.52_689e569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275" y="1332191"/>
            <a:ext cx="2879725" cy="2159635"/>
          </a:xfrm>
          <a:prstGeom prst="rect">
            <a:avLst/>
          </a:prstGeom>
          <a:noFill/>
          <a:ln>
            <a:noFill/>
          </a:ln>
        </p:spPr>
      </p:pic>
      <p:pic>
        <p:nvPicPr>
          <p:cNvPr id="5" name="Image 4" descr="C:\Users\USER\AppData\Local\Temp\6b1a2dc2-4dc2-47f6-9264-0d50148da288_Photos Projet La Plateforme.zip.288\Plantation Extreme-Nord\WhatsApp Image 2025-08-06 à 15.24.05_757582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751" y="3517069"/>
            <a:ext cx="2203468" cy="1966101"/>
          </a:xfrm>
          <a:prstGeom prst="rect">
            <a:avLst/>
          </a:prstGeom>
          <a:noFill/>
          <a:ln>
            <a:noFill/>
          </a:ln>
        </p:spPr>
      </p:pic>
      <p:pic>
        <p:nvPicPr>
          <p:cNvPr id="6" name="Image 5" descr="C:\Users\USER\AppData\Local\Temp\b13b49a4-e638-466a-8b08-163a000e83fd_Photos Projet La Plateforme.zip.3fd\Plantation Extreme-Nord\WhatsApp Image 2025-08-06 à 15.23.39_8e952b4c.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608" y="3544071"/>
            <a:ext cx="2336893" cy="1939100"/>
          </a:xfrm>
          <a:prstGeom prst="rect">
            <a:avLst/>
          </a:prstGeom>
          <a:noFill/>
          <a:ln>
            <a:noFill/>
          </a:ln>
        </p:spPr>
      </p:pic>
      <p:pic>
        <p:nvPicPr>
          <p:cNvPr id="7" name="Image 6" descr="C:\Users\USER\AppData\Local\Temp\88e9f5d4-86f5-4609-a867-6d4f5700db57_Photos Projet La Plateforme.zip.b57\Plantation Extreme-Nord\WhatsApp Image 2025-08-06 à 15.23.45_5210fa1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1281" y="3997475"/>
            <a:ext cx="2801498" cy="1835406"/>
          </a:xfrm>
          <a:prstGeom prst="rect">
            <a:avLst/>
          </a:prstGeom>
          <a:noFill/>
          <a:ln>
            <a:noFill/>
          </a:ln>
        </p:spPr>
      </p:pic>
      <p:pic>
        <p:nvPicPr>
          <p:cNvPr id="8" name="Image 7" descr="C:\Users\USER\AppData\Local\Temp\2919a88e-3123-4100-bd6a-dc6a11de212e_Photos Projet La Plateforme.zip.12e\Plantation Extreme-Nord\WhatsApp Image 2025-08-06 à 15.23.37_b859854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992" y="1001080"/>
            <a:ext cx="3054118" cy="1835406"/>
          </a:xfrm>
          <a:prstGeom prst="rect">
            <a:avLst/>
          </a:prstGeom>
          <a:noFill/>
          <a:ln>
            <a:noFill/>
          </a:ln>
        </p:spPr>
      </p:pic>
      <p:pic>
        <p:nvPicPr>
          <p:cNvPr id="9" name="Image 8" descr="C:\Users\USER\AppData\Local\Temp\2ca84bf5-065a-4912-a758-b7960fecefd0_Photos Projet La Plateforme.zip.fd0\Ecoles Ouest\WhatsApp Image 2025-08-06 à 15.16.17_4b74d79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8102" y="402542"/>
            <a:ext cx="2845805" cy="2031643"/>
          </a:xfrm>
          <a:prstGeom prst="rect">
            <a:avLst/>
          </a:prstGeom>
          <a:noFill/>
          <a:ln>
            <a:noFill/>
          </a:ln>
        </p:spPr>
      </p:pic>
      <p:sp>
        <p:nvSpPr>
          <p:cNvPr id="10" name="ZoneTexte 9"/>
          <p:cNvSpPr txBox="1"/>
          <p:nvPr/>
        </p:nvSpPr>
        <p:spPr>
          <a:xfrm>
            <a:off x="5184890" y="3544071"/>
            <a:ext cx="3118496" cy="369332"/>
          </a:xfrm>
          <a:prstGeom prst="rect">
            <a:avLst/>
          </a:prstGeom>
          <a:noFill/>
        </p:spPr>
        <p:txBody>
          <a:bodyPr wrap="square" rtlCol="0">
            <a:spAutoFit/>
          </a:bodyPr>
          <a:lstStyle/>
          <a:p>
            <a:r>
              <a:rPr lang="fr-FR" dirty="0" smtClean="0"/>
              <a:t>Sensibilisation des bénéficiaires</a:t>
            </a:r>
            <a:endParaRPr lang="fr-FR" dirty="0"/>
          </a:p>
        </p:txBody>
      </p:sp>
      <p:sp>
        <p:nvSpPr>
          <p:cNvPr id="11" name="Rectangle 10"/>
          <p:cNvSpPr/>
          <p:nvPr/>
        </p:nvSpPr>
        <p:spPr>
          <a:xfrm>
            <a:off x="9411810" y="6488668"/>
            <a:ext cx="2471959" cy="369332"/>
          </a:xfrm>
          <a:prstGeom prst="rect">
            <a:avLst/>
          </a:prstGeom>
        </p:spPr>
        <p:txBody>
          <a:bodyPr wrap="none">
            <a:spAutoFit/>
          </a:bodyPr>
          <a:lstStyle/>
          <a:p>
            <a:pPr lvl="0">
              <a:lnSpc>
                <a:spcPct val="100000"/>
              </a:lnSpc>
            </a:pPr>
            <a:r>
              <a:rPr lang="en-US" dirty="0" smtClean="0"/>
              <a:t>Implication des femmes </a:t>
            </a:r>
            <a:endParaRPr lang="en-US" dirty="0"/>
          </a:p>
        </p:txBody>
      </p:sp>
      <p:sp>
        <p:nvSpPr>
          <p:cNvPr id="12" name="Rectangle 11"/>
          <p:cNvSpPr/>
          <p:nvPr/>
        </p:nvSpPr>
        <p:spPr>
          <a:xfrm>
            <a:off x="9442356" y="523773"/>
            <a:ext cx="2336665" cy="369332"/>
          </a:xfrm>
          <a:prstGeom prst="rect">
            <a:avLst/>
          </a:prstGeom>
        </p:spPr>
        <p:txBody>
          <a:bodyPr wrap="none">
            <a:spAutoFit/>
          </a:bodyPr>
          <a:lstStyle/>
          <a:p>
            <a:pPr lvl="0">
              <a:lnSpc>
                <a:spcPct val="100000"/>
              </a:lnSpc>
            </a:pPr>
            <a:r>
              <a:rPr lang="en-US" dirty="0" smtClean="0"/>
              <a:t>Implication des </a:t>
            </a:r>
            <a:r>
              <a:rPr lang="en-US" dirty="0" err="1" smtClean="0"/>
              <a:t>jeunes</a:t>
            </a:r>
            <a:r>
              <a:rPr lang="en-US" dirty="0" smtClean="0"/>
              <a:t> </a:t>
            </a:r>
            <a:endParaRPr lang="en-US" dirty="0"/>
          </a:p>
        </p:txBody>
      </p:sp>
      <p:sp>
        <p:nvSpPr>
          <p:cNvPr id="13" name="Rectangle 12"/>
          <p:cNvSpPr/>
          <p:nvPr/>
        </p:nvSpPr>
        <p:spPr>
          <a:xfrm>
            <a:off x="179197" y="5483170"/>
            <a:ext cx="4751022" cy="646331"/>
          </a:xfrm>
          <a:prstGeom prst="rect">
            <a:avLst/>
          </a:prstGeom>
        </p:spPr>
        <p:txBody>
          <a:bodyPr wrap="square">
            <a:spAutoFit/>
          </a:bodyPr>
          <a:lstStyle/>
          <a:p>
            <a:pPr lvl="0" algn="ctr">
              <a:lnSpc>
                <a:spcPct val="100000"/>
              </a:lnSpc>
            </a:pPr>
            <a:r>
              <a:rPr lang="en-US" dirty="0" smtClean="0"/>
              <a:t>Protection des plants </a:t>
            </a:r>
            <a:r>
              <a:rPr lang="en-US" dirty="0" err="1" smtClean="0"/>
              <a:t>contre</a:t>
            </a:r>
            <a:r>
              <a:rPr lang="en-US" dirty="0" smtClean="0"/>
              <a:t> les </a:t>
            </a:r>
            <a:r>
              <a:rPr lang="en-US" dirty="0" err="1" smtClean="0"/>
              <a:t>épines</a:t>
            </a:r>
            <a:r>
              <a:rPr lang="en-US" dirty="0" smtClean="0"/>
              <a:t> et les </a:t>
            </a:r>
            <a:r>
              <a:rPr lang="en-US" dirty="0" err="1" smtClean="0"/>
              <a:t>tiges</a:t>
            </a:r>
            <a:r>
              <a:rPr lang="en-US" dirty="0" smtClean="0"/>
              <a:t> de mil</a:t>
            </a:r>
            <a:endParaRPr lang="en-US" dirty="0"/>
          </a:p>
        </p:txBody>
      </p:sp>
      <p:sp>
        <p:nvSpPr>
          <p:cNvPr id="14" name="Rectangle 13"/>
          <p:cNvSpPr/>
          <p:nvPr/>
        </p:nvSpPr>
        <p:spPr>
          <a:xfrm>
            <a:off x="5187319" y="5935818"/>
            <a:ext cx="3376142" cy="369332"/>
          </a:xfrm>
          <a:prstGeom prst="rect">
            <a:avLst/>
          </a:prstGeom>
        </p:spPr>
        <p:txBody>
          <a:bodyPr wrap="square">
            <a:spAutoFit/>
          </a:bodyPr>
          <a:lstStyle/>
          <a:p>
            <a:pPr lvl="0" algn="just">
              <a:lnSpc>
                <a:spcPct val="100000"/>
              </a:lnSpc>
            </a:pPr>
            <a:r>
              <a:rPr lang="en-US" dirty="0" smtClean="0"/>
              <a:t>Formation des </a:t>
            </a:r>
            <a:r>
              <a:rPr lang="en-US" dirty="0" err="1" smtClean="0"/>
              <a:t>facilitateurs</a:t>
            </a:r>
            <a:r>
              <a:rPr lang="en-US" dirty="0" smtClean="0"/>
              <a:t> </a:t>
            </a:r>
            <a:r>
              <a:rPr lang="en-US" dirty="0" err="1" smtClean="0"/>
              <a:t>locaux</a:t>
            </a:r>
            <a:endParaRPr lang="en-US" dirty="0"/>
          </a:p>
        </p:txBody>
      </p:sp>
      <p:sp>
        <p:nvSpPr>
          <p:cNvPr id="15" name="Rectangle 14"/>
          <p:cNvSpPr/>
          <p:nvPr/>
        </p:nvSpPr>
        <p:spPr>
          <a:xfrm>
            <a:off x="276608" y="2738879"/>
            <a:ext cx="3255389" cy="646331"/>
          </a:xfrm>
          <a:prstGeom prst="rect">
            <a:avLst/>
          </a:prstGeom>
        </p:spPr>
        <p:txBody>
          <a:bodyPr wrap="square">
            <a:spAutoFit/>
          </a:bodyPr>
          <a:lstStyle/>
          <a:p>
            <a:pPr lvl="0" algn="ctr">
              <a:lnSpc>
                <a:spcPct val="100000"/>
              </a:lnSpc>
            </a:pPr>
            <a:r>
              <a:rPr lang="en-US" dirty="0" smtClean="0"/>
              <a:t>Point </a:t>
            </a:r>
            <a:r>
              <a:rPr lang="en-US" dirty="0" err="1" smtClean="0"/>
              <a:t>d’eau</a:t>
            </a:r>
            <a:r>
              <a:rPr lang="en-US" dirty="0" smtClean="0"/>
              <a:t> pour </a:t>
            </a:r>
            <a:r>
              <a:rPr lang="en-US" dirty="0" err="1" smtClean="0"/>
              <a:t>l’arrosage</a:t>
            </a:r>
            <a:r>
              <a:rPr lang="en-US" dirty="0" smtClean="0"/>
              <a:t> des plants </a:t>
            </a:r>
            <a:endParaRPr lang="en-US" dirty="0"/>
          </a:p>
        </p:txBody>
      </p:sp>
      <p:sp>
        <p:nvSpPr>
          <p:cNvPr id="16" name="Title 1"/>
          <p:cNvSpPr txBox="1"/>
          <p:nvPr/>
        </p:nvSpPr>
        <p:spPr>
          <a:xfrm>
            <a:off x="533404" y="154441"/>
            <a:ext cx="10515600" cy="63411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2060"/>
                </a:solidFill>
              </a:rPr>
              <a:t>4</a:t>
            </a:r>
            <a:r>
              <a:rPr lang="en-US" sz="2800" b="1" dirty="0" smtClean="0">
                <a:solidFill>
                  <a:srgbClr val="002060"/>
                </a:solidFill>
              </a:rPr>
              <a:t>. </a:t>
            </a:r>
            <a:r>
              <a:rPr lang="en-US" sz="2800" b="1" dirty="0" err="1" smtClean="0">
                <a:solidFill>
                  <a:srgbClr val="002060"/>
                </a:solidFill>
              </a:rPr>
              <a:t>Résultats</a:t>
            </a:r>
            <a:r>
              <a:rPr lang="en-US" sz="2800" b="1" dirty="0" smtClean="0">
                <a:solidFill>
                  <a:srgbClr val="002060"/>
                </a:solidFill>
              </a:rPr>
              <a:t> </a:t>
            </a:r>
            <a:r>
              <a:rPr lang="en-US" sz="2800" b="1" dirty="0" err="1" smtClean="0">
                <a:solidFill>
                  <a:srgbClr val="002060"/>
                </a:solidFill>
              </a:rPr>
              <a:t>clés</a:t>
            </a:r>
            <a:r>
              <a:rPr lang="en-US" sz="2800" b="1" dirty="0" smtClean="0">
                <a:solidFill>
                  <a:srgbClr val="002060"/>
                </a:solidFill>
              </a:rPr>
              <a:t>  et impacts sur le terrain</a:t>
            </a:r>
            <a:endParaRPr lang="en-US" altLang="en-US" sz="2800" b="1" dirty="0">
              <a:solidFill>
                <a:srgbClr val="002060"/>
              </a:solidFill>
            </a:endParaRPr>
          </a:p>
        </p:txBody>
      </p:sp>
      <p:sp>
        <p:nvSpPr>
          <p:cNvPr id="17" name="Rectangle 16"/>
          <p:cNvSpPr/>
          <p:nvPr/>
        </p:nvSpPr>
        <p:spPr>
          <a:xfrm>
            <a:off x="-41631" y="525487"/>
            <a:ext cx="4293119" cy="369332"/>
          </a:xfrm>
          <a:prstGeom prst="rect">
            <a:avLst/>
          </a:prstGeom>
        </p:spPr>
        <p:txBody>
          <a:bodyPr wrap="square">
            <a:spAutoFit/>
          </a:bodyPr>
          <a:lstStyle/>
          <a:p>
            <a:pPr marL="285750" lvl="0" indent="-285750" algn="just">
              <a:lnSpc>
                <a:spcPct val="100000"/>
              </a:lnSpc>
              <a:buFont typeface="Wingdings" panose="05000000000000000000" pitchFamily="2" charset="2"/>
              <a:buChar char="v"/>
            </a:pPr>
            <a:r>
              <a:rPr lang="en-US" b="1" dirty="0" err="1" smtClean="0"/>
              <a:t>Indicateurs</a:t>
            </a:r>
            <a:r>
              <a:rPr lang="en-US" b="1" dirty="0" smtClean="0"/>
              <a:t> </a:t>
            </a:r>
            <a:r>
              <a:rPr lang="en-US" b="1" dirty="0" err="1" smtClean="0"/>
              <a:t>environnementaux</a:t>
            </a:r>
            <a:endParaRPr lang="en-US" b="1" dirty="0"/>
          </a:p>
        </p:txBody>
      </p:sp>
      <p:sp>
        <p:nvSpPr>
          <p:cNvPr id="18" name="Rectangle 17"/>
          <p:cNvSpPr/>
          <p:nvPr/>
        </p:nvSpPr>
        <p:spPr>
          <a:xfrm>
            <a:off x="5177063" y="816414"/>
            <a:ext cx="3583912" cy="369332"/>
          </a:xfrm>
          <a:prstGeom prst="rect">
            <a:avLst/>
          </a:prstGeom>
        </p:spPr>
        <p:txBody>
          <a:bodyPr wrap="square">
            <a:spAutoFit/>
          </a:bodyPr>
          <a:lstStyle/>
          <a:p>
            <a:pPr marL="285750" lvl="0" indent="-285750" algn="just">
              <a:lnSpc>
                <a:spcPct val="100000"/>
              </a:lnSpc>
              <a:buFont typeface="Wingdings" panose="05000000000000000000" pitchFamily="2" charset="2"/>
              <a:buChar char="v"/>
            </a:pPr>
            <a:r>
              <a:rPr lang="en-US" b="1" dirty="0" err="1" smtClean="0"/>
              <a:t>Bénéficiaires</a:t>
            </a:r>
            <a:r>
              <a:rPr lang="en-US" b="1" dirty="0" smtClean="0"/>
              <a:t> directs et </a:t>
            </a:r>
            <a:r>
              <a:rPr lang="en-US" b="1" dirty="0" err="1" smtClean="0"/>
              <a:t>indirects</a:t>
            </a:r>
            <a:endParaRPr lang="en-US" b="1" dirty="0"/>
          </a:p>
        </p:txBody>
      </p:sp>
      <p:sp>
        <p:nvSpPr>
          <p:cNvPr id="19" name="Rectangle 18"/>
          <p:cNvSpPr/>
          <p:nvPr/>
        </p:nvSpPr>
        <p:spPr>
          <a:xfrm>
            <a:off x="9188933" y="48179"/>
            <a:ext cx="2843513" cy="369332"/>
          </a:xfrm>
          <a:prstGeom prst="rect">
            <a:avLst/>
          </a:prstGeom>
        </p:spPr>
        <p:txBody>
          <a:bodyPr wrap="square">
            <a:spAutoFit/>
          </a:bodyPr>
          <a:lstStyle/>
          <a:p>
            <a:pPr marL="285750" lvl="0" indent="-285750">
              <a:lnSpc>
                <a:spcPct val="100000"/>
              </a:lnSpc>
              <a:buFont typeface="Wingdings" panose="05000000000000000000" pitchFamily="2" charset="2"/>
              <a:buChar char="v"/>
            </a:pPr>
            <a:r>
              <a:rPr lang="en-US" b="1" dirty="0" err="1" smtClean="0"/>
              <a:t>Indicateurs</a:t>
            </a:r>
            <a:r>
              <a:rPr lang="en-US" b="1" dirty="0" smtClean="0"/>
              <a:t> </a:t>
            </a:r>
            <a:r>
              <a:rPr lang="en-US" b="1" dirty="0" err="1" smtClean="0"/>
              <a:t>sociaux</a:t>
            </a:r>
            <a:endParaRPr lang="en-US" b="1" dirty="0"/>
          </a:p>
        </p:txBody>
      </p:sp>
      <p:graphicFrame>
        <p:nvGraphicFramePr>
          <p:cNvPr id="20" name="Tableau 19"/>
          <p:cNvGraphicFramePr>
            <a:graphicFrameLocks noGrp="1"/>
          </p:cNvGraphicFramePr>
          <p:nvPr/>
        </p:nvGraphicFramePr>
        <p:xfrm>
          <a:off x="4930219" y="893105"/>
          <a:ext cx="208280" cy="5412045"/>
        </p:xfrm>
        <a:graphic>
          <a:graphicData uri="http://schemas.openxmlformats.org/drawingml/2006/table">
            <a:tbl>
              <a:tblPr/>
              <a:tblGrid>
                <a:gridCol w="208280"/>
              </a:tblGrid>
              <a:tr h="5412045">
                <a:tc>
                  <a:txBody>
                    <a:bodyPr/>
                    <a:lstStyle/>
                    <a:p>
                      <a:endParaRPr lang="fr-F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1" y="265375"/>
            <a:ext cx="11347217" cy="601891"/>
          </a:xfrm>
        </p:spPr>
        <p:txBody>
          <a:bodyPr>
            <a:normAutofit/>
          </a:bodyPr>
          <a:lstStyle/>
          <a:p>
            <a:r>
              <a:rPr lang="en-US" sz="3200" dirty="0"/>
              <a:t>Champs individuels + Forest Sacrées + Ecoles: Bangou</a:t>
            </a:r>
            <a:endParaRPr lang="en-US" sz="3200" dirty="0"/>
          </a:p>
        </p:txBody>
      </p:sp>
      <p:pic>
        <p:nvPicPr>
          <p:cNvPr id="10" name="Picture 9"/>
          <p:cNvPicPr>
            <a:picLocks noChangeAspect="1"/>
          </p:cNvPicPr>
          <p:nvPr/>
        </p:nvPicPr>
        <p:blipFill>
          <a:blip r:embed="rId1"/>
          <a:stretch>
            <a:fillRect/>
          </a:stretch>
        </p:blipFill>
        <p:spPr>
          <a:xfrm>
            <a:off x="581023" y="1371600"/>
            <a:ext cx="11185762" cy="507009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023" y="132375"/>
            <a:ext cx="10982325" cy="546355"/>
          </a:xfrm>
        </p:spPr>
        <p:txBody>
          <a:bodyPr>
            <a:normAutofit/>
          </a:bodyPr>
          <a:lstStyle/>
          <a:p>
            <a:r>
              <a:rPr lang="en-US" sz="2800" dirty="0" err="1"/>
              <a:t>Pépinières</a:t>
            </a:r>
            <a:r>
              <a:rPr lang="en-US" sz="2800" dirty="0"/>
              <a:t> </a:t>
            </a:r>
            <a:endParaRPr lang="en-US" sz="2800" dirty="0"/>
          </a:p>
        </p:txBody>
      </p:sp>
      <p:pic>
        <p:nvPicPr>
          <p:cNvPr id="7" name="Picture 6"/>
          <p:cNvPicPr>
            <a:picLocks noChangeAspect="1"/>
          </p:cNvPicPr>
          <p:nvPr/>
        </p:nvPicPr>
        <p:blipFill>
          <a:blip r:embed="rId1"/>
          <a:stretch>
            <a:fillRect/>
          </a:stretch>
        </p:blipFill>
        <p:spPr>
          <a:xfrm>
            <a:off x="409943" y="902526"/>
            <a:ext cx="4290899" cy="5831548"/>
          </a:xfrm>
          <a:prstGeom prst="rect">
            <a:avLst/>
          </a:prstGeom>
        </p:spPr>
      </p:pic>
      <p:pic>
        <p:nvPicPr>
          <p:cNvPr id="9" name="Picture 8"/>
          <p:cNvPicPr>
            <a:picLocks noChangeAspect="1"/>
          </p:cNvPicPr>
          <p:nvPr/>
        </p:nvPicPr>
        <p:blipFill>
          <a:blip r:embed="rId2"/>
          <a:stretch>
            <a:fillRect/>
          </a:stretch>
        </p:blipFill>
        <p:spPr>
          <a:xfrm>
            <a:off x="5619403" y="902526"/>
            <a:ext cx="4458094" cy="58315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3" y="99125"/>
            <a:ext cx="10982325" cy="1325563"/>
          </a:xfrm>
        </p:spPr>
        <p:txBody>
          <a:bodyPr>
            <a:normAutofit/>
          </a:bodyPr>
          <a:lstStyle/>
          <a:p>
            <a:r>
              <a:rPr lang="en-US" sz="2800" dirty="0"/>
              <a:t>S</a:t>
            </a:r>
            <a:r>
              <a:rPr lang="en-US" sz="2800" dirty="0" err="1"/>
              <a:t>emenciers</a:t>
            </a:r>
            <a:r>
              <a:rPr lang="en-US" sz="2800" dirty="0"/>
              <a:t> des </a:t>
            </a:r>
            <a:r>
              <a:rPr lang="en-US" sz="2800" dirty="0" err="1"/>
              <a:t>arbres</a:t>
            </a:r>
            <a:r>
              <a:rPr lang="en-US" sz="2800" dirty="0"/>
              <a:t> </a:t>
            </a:r>
            <a:r>
              <a:rPr lang="" altLang="en-US" sz="2800" dirty="0"/>
              <a:t>locales</a:t>
            </a:r>
            <a:r>
              <a:rPr lang="en-US" sz="2800" dirty="0"/>
              <a:t>: 125 </a:t>
            </a:r>
            <a:r>
              <a:rPr lang="en-US" sz="2800" dirty="0" err="1"/>
              <a:t>espèces</a:t>
            </a:r>
            <a:r>
              <a:rPr lang="en-US" sz="2800" dirty="0"/>
              <a:t> et plus de 8 500 </a:t>
            </a:r>
            <a:r>
              <a:rPr lang="en-US" sz="2800" dirty="0" err="1"/>
              <a:t>arbres</a:t>
            </a:r>
            <a:r>
              <a:rPr lang="en-US" sz="2800" dirty="0"/>
              <a:t> ...</a:t>
            </a:r>
            <a:endParaRPr lang="en-US" sz="2800" dirty="0"/>
          </a:p>
        </p:txBody>
      </p:sp>
      <p:pic>
        <p:nvPicPr>
          <p:cNvPr id="4" name="Picture 3"/>
          <p:cNvPicPr>
            <a:picLocks noChangeAspect="1"/>
          </p:cNvPicPr>
          <p:nvPr/>
        </p:nvPicPr>
        <p:blipFill>
          <a:blip r:embed="rId1"/>
          <a:stretch>
            <a:fillRect/>
          </a:stretch>
        </p:blipFill>
        <p:spPr>
          <a:xfrm>
            <a:off x="3408219" y="1160904"/>
            <a:ext cx="3819760" cy="5351979"/>
          </a:xfrm>
          <a:prstGeom prst="rect">
            <a:avLst/>
          </a:prstGeom>
        </p:spPr>
      </p:pic>
      <p:sp>
        <p:nvSpPr>
          <p:cNvPr id="3" name="Oval 2"/>
          <p:cNvSpPr/>
          <p:nvPr/>
        </p:nvSpPr>
        <p:spPr>
          <a:xfrm>
            <a:off x="5141160" y="2776451"/>
            <a:ext cx="954840" cy="964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Barlow Condensed"/>
              <a:ea typeface="+mn-ea"/>
              <a:cs typeface="+mn-cs"/>
            </a:endParaRPr>
          </a:p>
        </p:txBody>
      </p:sp>
      <p:sp>
        <p:nvSpPr>
          <p:cNvPr id="5" name="Oval 4"/>
          <p:cNvSpPr/>
          <p:nvPr/>
        </p:nvSpPr>
        <p:spPr>
          <a:xfrm>
            <a:off x="5141160" y="5214958"/>
            <a:ext cx="954840" cy="9642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Barlow Condensed"/>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t>
            </a:r>
            <a:r>
              <a:rPr lang="en-US" dirty="0" err="1"/>
              <a:t>nviron</a:t>
            </a:r>
            <a:r>
              <a:rPr lang="en-US" dirty="0"/>
              <a:t> 20 000 plants </a:t>
            </a:r>
            <a:r>
              <a:rPr lang="en-US" dirty="0" err="1"/>
              <a:t>produits</a:t>
            </a:r>
            <a:r>
              <a:rPr lang="en-US" dirty="0"/>
              <a:t> à </a:t>
            </a:r>
            <a:r>
              <a:rPr lang="en-US" dirty="0" err="1"/>
              <a:t>partir</a:t>
            </a:r>
            <a:r>
              <a:rPr lang="en-US" dirty="0"/>
              <a:t> de grains </a:t>
            </a:r>
            <a:r>
              <a:rPr lang="en-US" dirty="0" err="1"/>
              <a:t>collectées</a:t>
            </a:r>
            <a:r>
              <a:rPr lang="en-US" dirty="0"/>
              <a:t> par le </a:t>
            </a:r>
            <a:r>
              <a:rPr lang="en-US" dirty="0" err="1"/>
              <a:t>projet</a:t>
            </a:r>
            <a:r>
              <a:rPr lang="en-US" dirty="0"/>
              <a:t> et </a:t>
            </a:r>
            <a:r>
              <a:rPr lang="en-US" dirty="0" err="1"/>
              <a:t>documentés</a:t>
            </a:r>
            <a:r>
              <a:rPr lang="en-US" dirty="0"/>
              <a:t> </a:t>
            </a:r>
            <a:r>
              <a:rPr lang="en-US" altLang="en-US" dirty="0"/>
              <a:t>dans</a:t>
            </a:r>
            <a:r>
              <a:rPr lang="en-US" dirty="0"/>
              <a:t> </a:t>
            </a:r>
            <a:r>
              <a:rPr lang="en-US" i="1" dirty="0"/>
              <a:t>MFT</a:t>
            </a:r>
            <a:r>
              <a:rPr lang="en-US" altLang="en-US" i="1" dirty="0"/>
              <a:t> Nursery</a:t>
            </a:r>
            <a:endParaRPr lang="en-US" altLang="en-US" i="1" dirty="0"/>
          </a:p>
        </p:txBody>
      </p:sp>
      <p:pic>
        <p:nvPicPr>
          <p:cNvPr id="4" name="Picture 3"/>
          <p:cNvPicPr>
            <a:picLocks noChangeAspect="1"/>
          </p:cNvPicPr>
          <p:nvPr/>
        </p:nvPicPr>
        <p:blipFill>
          <a:blip r:embed="rId1"/>
          <a:stretch>
            <a:fillRect/>
          </a:stretch>
        </p:blipFill>
        <p:spPr>
          <a:xfrm>
            <a:off x="184785" y="1833245"/>
            <a:ext cx="7429500" cy="4671695"/>
          </a:xfrm>
          <a:prstGeom prst="rect">
            <a:avLst/>
          </a:prstGeom>
        </p:spPr>
      </p:pic>
      <p:pic>
        <p:nvPicPr>
          <p:cNvPr id="5" name="Content Placeholder 6" descr="A group of bags of foo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7589" y="2192413"/>
            <a:ext cx="5369520" cy="24731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in a circ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66334" y="859741"/>
            <a:ext cx="4373942" cy="3280457"/>
          </a:xfrm>
          <a:prstGeom prst="rect">
            <a:avLst/>
          </a:prstGeom>
        </p:spPr>
      </p:pic>
      <p:pic>
        <p:nvPicPr>
          <p:cNvPr id="11" name="Picture 10" descr="A person in a white robe standing in front of a group of peop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077" y="105055"/>
            <a:ext cx="4742188" cy="6322918"/>
          </a:xfrm>
          <a:prstGeom prst="rect">
            <a:avLst/>
          </a:prstGeom>
        </p:spPr>
      </p:pic>
      <p:pic>
        <p:nvPicPr>
          <p:cNvPr id="12" name="Picture 11"/>
          <p:cNvPicPr>
            <a:picLocks noChangeAspect="1"/>
          </p:cNvPicPr>
          <p:nvPr/>
        </p:nvPicPr>
        <p:blipFill>
          <a:blip r:embed="rId3"/>
          <a:stretch>
            <a:fillRect/>
          </a:stretch>
        </p:blipFill>
        <p:spPr>
          <a:xfrm>
            <a:off x="1354018" y="3501570"/>
            <a:ext cx="4373942" cy="3280456"/>
          </a:xfrm>
          <a:prstGeom prst="rect">
            <a:avLst/>
          </a:prstGeom>
        </p:spPr>
      </p:pic>
      <p:pic>
        <p:nvPicPr>
          <p:cNvPr id="4" name="Picture 3" descr="A group of people sitting on the groun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393" y="3266514"/>
            <a:ext cx="4729872" cy="3547404"/>
          </a:xfrm>
          <a:prstGeom prst="rect">
            <a:avLst/>
          </a:prstGeom>
        </p:spPr>
      </p:pic>
      <p:sp>
        <p:nvSpPr>
          <p:cNvPr id="2" name="TextBox 1"/>
          <p:cNvSpPr txBox="1"/>
          <p:nvPr/>
        </p:nvSpPr>
        <p:spPr>
          <a:xfrm>
            <a:off x="232235" y="0"/>
            <a:ext cx="6095993" cy="892552"/>
          </a:xfrm>
          <a:prstGeom prst="rect">
            <a:avLst/>
          </a:prstGeom>
          <a:noFill/>
        </p:spPr>
        <p:txBody>
          <a:bodyPr wrap="square" rtlCol="0">
            <a:spAutoFit/>
          </a:bodyPr>
          <a:lstStyle/>
          <a:p>
            <a:r>
              <a:rPr lang="en-US" sz="2600" b="1" dirty="0">
                <a:solidFill>
                  <a:srgbClr val="002060"/>
                </a:solidFill>
              </a:rPr>
              <a:t>Séance de </a:t>
            </a:r>
            <a:r>
              <a:rPr lang="en-US" sz="2600" b="1" dirty="0" err="1">
                <a:solidFill>
                  <a:srgbClr val="002060"/>
                </a:solidFill>
              </a:rPr>
              <a:t>sensibilitation</a:t>
            </a:r>
            <a:r>
              <a:rPr lang="en-US" sz="2600" b="1" dirty="0">
                <a:solidFill>
                  <a:srgbClr val="002060"/>
                </a:solidFill>
              </a:rPr>
              <a:t> dans </a:t>
            </a:r>
            <a:r>
              <a:rPr lang="en-US" sz="2600" b="1" dirty="0" err="1">
                <a:solidFill>
                  <a:srgbClr val="002060"/>
                </a:solidFill>
              </a:rPr>
              <a:t>l’Extrême</a:t>
            </a:r>
            <a:r>
              <a:rPr lang="en-US" sz="2600" b="1" dirty="0">
                <a:solidFill>
                  <a:srgbClr val="002060"/>
                </a:solidFill>
              </a:rPr>
              <a:t> Nord (Madame </a:t>
            </a:r>
            <a:r>
              <a:rPr lang="en-US" sz="2600" b="1" dirty="0" err="1">
                <a:solidFill>
                  <a:srgbClr val="002060"/>
                </a:solidFill>
              </a:rPr>
              <a:t>Wadou</a:t>
            </a:r>
            <a:r>
              <a:rPr lang="en-US" sz="2600" b="1" dirty="0">
                <a:solidFill>
                  <a:srgbClr val="002060"/>
                </a:solidFill>
              </a:rPr>
              <a:t> et Dr Unusa)</a:t>
            </a:r>
            <a:endParaRPr lang="en-US" sz="2600" b="1" dirty="0">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05" y="218487"/>
            <a:ext cx="6524134" cy="554512"/>
          </a:xfrm>
        </p:spPr>
        <p:txBody>
          <a:bodyPr>
            <a:normAutofit fontScale="90000"/>
          </a:bodyPr>
          <a:lstStyle/>
          <a:p>
            <a:r>
              <a:rPr lang="fr-FR" b="1" dirty="0">
                <a:solidFill>
                  <a:srgbClr val="002060"/>
                </a:solidFill>
              </a:rPr>
              <a:t>5. Partenariats</a:t>
            </a:r>
            <a:r>
              <a:rPr lang="en-US" altLang="fr-FR" b="1" dirty="0">
                <a:solidFill>
                  <a:srgbClr val="002060"/>
                </a:solidFill>
              </a:rPr>
              <a:t> et </a:t>
            </a:r>
            <a:r>
              <a:rPr lang="fr-FR" b="1" dirty="0" err="1">
                <a:solidFill>
                  <a:srgbClr val="002060"/>
                </a:solidFill>
              </a:rPr>
              <a:t>co</a:t>
            </a:r>
            <a:r>
              <a:rPr lang="en-US" altLang="fr-FR" b="1" dirty="0">
                <a:solidFill>
                  <a:srgbClr val="002060"/>
                </a:solidFill>
              </a:rPr>
              <a:t>llabor</a:t>
            </a:r>
            <a:r>
              <a:rPr lang="fr-FR" b="1" dirty="0" err="1">
                <a:solidFill>
                  <a:srgbClr val="002060"/>
                </a:solidFill>
              </a:rPr>
              <a:t>ation</a:t>
            </a:r>
            <a:endParaRPr lang="en-US" dirty="0">
              <a:solidFill>
                <a:srgbClr val="002060"/>
              </a:solidFill>
            </a:endParaRPr>
          </a:p>
        </p:txBody>
      </p:sp>
      <p:sp>
        <p:nvSpPr>
          <p:cNvPr id="3" name="Content Placeholder 2"/>
          <p:cNvSpPr>
            <a:spLocks noGrp="1"/>
          </p:cNvSpPr>
          <p:nvPr>
            <p:ph idx="1"/>
          </p:nvPr>
        </p:nvSpPr>
        <p:spPr>
          <a:xfrm>
            <a:off x="659091" y="772999"/>
            <a:ext cx="4211320" cy="3889375"/>
          </a:xfrm>
        </p:spPr>
        <p:txBody>
          <a:bodyPr>
            <a:normAutofit/>
          </a:bodyPr>
          <a:lstStyle/>
          <a:p>
            <a:r>
              <a:rPr lang="en-US" sz="2900" dirty="0"/>
              <a:t>Implication très active du MINEPDED sur le terrain</a:t>
            </a:r>
            <a:endParaRPr lang="en-US" sz="2900" dirty="0"/>
          </a:p>
          <a:p>
            <a:r>
              <a:rPr lang="en-US" sz="2900" dirty="0" err="1"/>
              <a:t>Partenariat</a:t>
            </a:r>
            <a:r>
              <a:rPr lang="en-US" sz="2900" dirty="0"/>
              <a:t> et collaboration avec les ONGs, les </a:t>
            </a:r>
            <a:r>
              <a:rPr lang="en-US" sz="2900" dirty="0" err="1"/>
              <a:t>Mairies</a:t>
            </a:r>
            <a:r>
              <a:rPr lang="en-US" sz="2900" dirty="0"/>
              <a:t>, les Institutions </a:t>
            </a:r>
            <a:r>
              <a:rPr lang="en-US" sz="2900" dirty="0" err="1"/>
              <a:t>Nationales</a:t>
            </a:r>
            <a:endParaRPr lang="en-US" sz="2900" dirty="0"/>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6600" b="0" i="0" strike="noStrike" cap="none" normalizeH="0" baseline="0" dirty="0">
              <a:ln>
                <a:noFill/>
              </a:ln>
              <a:effectLst/>
            </a:endParaRPr>
          </a:p>
          <a:p>
            <a:endParaRPr lang="en-US" dirty="0"/>
          </a:p>
        </p:txBody>
      </p:sp>
      <p:pic>
        <p:nvPicPr>
          <p:cNvPr id="4" name="Picture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7428322" y="218487"/>
            <a:ext cx="4650740" cy="3534189"/>
          </a:xfrm>
          <a:prstGeom prst="rect">
            <a:avLst/>
          </a:prstGeom>
          <a:noFill/>
          <a:ln>
            <a:noFill/>
          </a:ln>
          <a:effectLst/>
        </p:spPr>
      </p:pic>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387330" y="3378583"/>
            <a:ext cx="3698379" cy="3340761"/>
          </a:xfrm>
          <a:prstGeom prst="rect">
            <a:avLst/>
          </a:prstGeom>
          <a:noFill/>
          <a:ln>
            <a:noFill/>
          </a:ln>
          <a:effectLst/>
        </p:spPr>
      </p:pic>
      <p:pic>
        <p:nvPicPr>
          <p:cNvPr id="6" name="Image 5" descr="C:\Users\USER\AppData\Local\Temp\c2729e67-8b63-4c1e-9c0b-2ccfb6bfcc10_Photos Projet La Plateforme.zip.c10\Collecte de semences Centre, Sud et Est\WhatsApp Image 2025-08-06 à 16.41.13_283cdd2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322" y="3814522"/>
            <a:ext cx="4650740" cy="2454303"/>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1066" y="167162"/>
            <a:ext cx="10515600" cy="596409"/>
          </a:xfrm>
        </p:spPr>
        <p:txBody>
          <a:bodyPr/>
          <a:lstStyle/>
          <a:p>
            <a:pPr marL="457200" indent="-457200">
              <a:buFont typeface="Wingdings" panose="05000000000000000000" charset="0"/>
              <a:buChar char="v"/>
            </a:pPr>
            <a:r>
              <a:rPr lang="en-US" altLang="fr-FR" sz="3200" b="1" dirty="0"/>
              <a:t>Communication</a:t>
            </a:r>
            <a:endParaRPr lang="en-US" altLang="fr-FR" sz="3200" b="1" dirty="0"/>
          </a:p>
        </p:txBody>
      </p:sp>
      <p:sp>
        <p:nvSpPr>
          <p:cNvPr id="4" name="Zone de texte 3"/>
          <p:cNvSpPr txBox="1"/>
          <p:nvPr/>
        </p:nvSpPr>
        <p:spPr>
          <a:xfrm>
            <a:off x="212685" y="763571"/>
            <a:ext cx="10566400" cy="5632311"/>
          </a:xfrm>
          <a:prstGeom prst="rect">
            <a:avLst/>
          </a:prstGeom>
          <a:noFill/>
        </p:spPr>
        <p:txBody>
          <a:bodyPr wrap="square" rtlCol="0" anchor="t">
            <a:spAutoFit/>
          </a:bodyPr>
          <a:lstStyle/>
          <a:p>
            <a:pPr marL="457200" indent="-457200">
              <a:buFont typeface="Wingdings" panose="05000000000000000000" pitchFamily="2" charset="2"/>
              <a:buChar char="Ø"/>
            </a:pPr>
            <a:r>
              <a:rPr lang="en-US" sz="2400" dirty="0" err="1" smtClean="0">
                <a:sym typeface="+mn-ea"/>
              </a:rPr>
              <a:t>Médias</a:t>
            </a:r>
            <a:r>
              <a:rPr lang="en-US" sz="2400" dirty="0" smtClean="0">
                <a:sym typeface="+mn-ea"/>
              </a:rPr>
              <a:t> </a:t>
            </a:r>
            <a:r>
              <a:rPr lang="en-US" sz="2400" dirty="0">
                <a:sym typeface="+mn-ea"/>
              </a:rPr>
              <a:t>(CRTV, RFI, </a:t>
            </a:r>
            <a:r>
              <a:rPr lang="en-US" sz="2400" dirty="0" err="1">
                <a:sym typeface="+mn-ea"/>
              </a:rPr>
              <a:t>Scidev</a:t>
            </a:r>
            <a:r>
              <a:rPr lang="en-US" sz="2400" dirty="0">
                <a:sym typeface="+mn-ea"/>
              </a:rPr>
              <a:t>)</a:t>
            </a:r>
            <a:endParaRPr lang="en-US" sz="2400" dirty="0"/>
          </a:p>
          <a:p>
            <a:pPr lvl="1"/>
            <a:r>
              <a:rPr lang="en-US" altLang="en-US" sz="2400" dirty="0">
                <a:ln>
                  <a:noFill/>
                </a:ln>
                <a:effectLst/>
                <a:ea typeface="Calibri" panose="020F0502020204030204" pitchFamily="34" charset="0"/>
                <a:cs typeface="Arial" panose="020B0604020202020204" pitchFamily="34" charset="0"/>
                <a:sym typeface="+mn-ea"/>
              </a:rPr>
              <a:t>3 </a:t>
            </a:r>
            <a:r>
              <a:rPr lang="en-US" altLang="en-US" sz="2400" dirty="0" err="1">
                <a:ln>
                  <a:noFill/>
                </a:ln>
                <a:effectLst/>
                <a:ea typeface="Calibri" panose="020F0502020204030204" pitchFamily="34" charset="0"/>
                <a:cs typeface="Arial" panose="020B0604020202020204" pitchFamily="34" charset="0"/>
                <a:sym typeface="+mn-ea"/>
              </a:rPr>
              <a:t>émissions</a:t>
            </a:r>
            <a:r>
              <a:rPr lang="en-US" altLang="en-US" sz="2400" dirty="0">
                <a:ln>
                  <a:noFill/>
                </a:ln>
                <a:effectLst/>
                <a:ea typeface="Calibri" panose="020F0502020204030204" pitchFamily="34" charset="0"/>
                <a:cs typeface="Arial" panose="020B0604020202020204" pitchFamily="34" charset="0"/>
                <a:sym typeface="+mn-ea"/>
              </a:rPr>
              <a:t> de radio sur la CRTV</a:t>
            </a:r>
            <a:endParaRPr kumimoji="0" lang="en-US" altLang="en-US" sz="2400" b="0" i="0" strike="noStrike" cap="none" normalizeH="0" baseline="0" dirty="0">
              <a:ln>
                <a:noFill/>
              </a:ln>
              <a:effectLst/>
              <a:ea typeface="Calibri" panose="020F0502020204030204" pitchFamily="34" charset="0"/>
              <a:cs typeface="Arial" panose="020B0604020202020204" pitchFamily="34" charset="0"/>
            </a:endParaRPr>
          </a:p>
          <a:p>
            <a:pPr lvl="1"/>
            <a:r>
              <a:rPr lang="en-US" altLang="en-US" sz="2400" dirty="0">
                <a:ea typeface="Calibri" panose="020F0502020204030204" pitchFamily="34" charset="0"/>
                <a:cs typeface="Arial" panose="020B0604020202020204" pitchFamily="34" charset="0"/>
                <a:sym typeface="+mn-ea"/>
              </a:rPr>
              <a:t>Article sur </a:t>
            </a:r>
            <a:r>
              <a:rPr lang="en-US" altLang="en-US" sz="2400" dirty="0" err="1">
                <a:ln>
                  <a:noFill/>
                </a:ln>
                <a:effectLst/>
                <a:ea typeface="Calibri" panose="020F0502020204030204" pitchFamily="34" charset="0"/>
                <a:cs typeface="Arial" panose="020B0604020202020204" pitchFamily="34" charset="0"/>
                <a:sym typeface="+mn-ea"/>
              </a:rPr>
              <a:t>SciDevNet</a:t>
            </a:r>
            <a:r>
              <a:rPr lang="en-US" altLang="en-US" sz="2400" dirty="0">
                <a:ln>
                  <a:noFill/>
                </a:ln>
                <a:effectLst/>
                <a:ea typeface="Calibri" panose="020F0502020204030204" pitchFamily="34" charset="0"/>
                <a:cs typeface="Arial" panose="020B0604020202020204" pitchFamily="34" charset="0"/>
                <a:sym typeface="+mn-ea"/>
              </a:rPr>
              <a:t> </a:t>
            </a:r>
            <a:r>
              <a:rPr lang="en-US" altLang="en-US" sz="2400" dirty="0">
                <a:ln>
                  <a:noFill/>
                </a:ln>
                <a:effectLst/>
                <a:ea typeface="Calibri" panose="020F0502020204030204" pitchFamily="34" charset="0"/>
                <a:cs typeface="Arial" panose="020B0604020202020204" pitchFamily="34" charset="0"/>
                <a:sym typeface="+mn-ea"/>
                <a:hlinkClick r:id="rId1"/>
              </a:rPr>
              <a:t>https://www.scidev.net/afrique-sub-saharienne/features/une-application-pour-sauver-les-forets-sacrees-de-louest-cameroun/#_ftn2</a:t>
            </a:r>
            <a:endParaRPr lang="en-US" altLang="en-US" sz="2400" dirty="0"/>
          </a:p>
          <a:p>
            <a:pPr lvl="1"/>
            <a:r>
              <a:rPr lang="en-US" altLang="en-US" sz="2400" dirty="0">
                <a:ln>
                  <a:noFill/>
                </a:ln>
                <a:effectLst/>
                <a:ea typeface="Calibri" panose="020F0502020204030204" pitchFamily="34" charset="0"/>
                <a:cs typeface="Arial" panose="020B0604020202020204" pitchFamily="34" charset="0"/>
                <a:sym typeface="+mn-ea"/>
              </a:rPr>
              <a:t>Reportage sur Radio France </a:t>
            </a:r>
            <a:r>
              <a:rPr lang="en-US" altLang="en-US" sz="2400" dirty="0" err="1">
                <a:ln>
                  <a:noFill/>
                </a:ln>
                <a:effectLst/>
                <a:ea typeface="Calibri" panose="020F0502020204030204" pitchFamily="34" charset="0"/>
                <a:cs typeface="Arial" panose="020B0604020202020204" pitchFamily="34" charset="0"/>
                <a:sym typeface="+mn-ea"/>
              </a:rPr>
              <a:t>Internationale</a:t>
            </a:r>
            <a:r>
              <a:rPr lang="en-US" altLang="en-US" sz="2400" dirty="0">
                <a:ln>
                  <a:noFill/>
                </a:ln>
                <a:effectLst/>
                <a:ea typeface="Calibri" panose="020F0502020204030204" pitchFamily="34" charset="0"/>
                <a:cs typeface="Arial" panose="020B0604020202020204" pitchFamily="34" charset="0"/>
                <a:sym typeface="+mn-ea"/>
              </a:rPr>
              <a:t> (FRI) dans </a:t>
            </a:r>
            <a:r>
              <a:rPr lang="en-US" altLang="en-US" sz="2400" dirty="0" err="1">
                <a:ln>
                  <a:noFill/>
                </a:ln>
                <a:effectLst/>
                <a:ea typeface="Calibri" panose="020F0502020204030204" pitchFamily="34" charset="0"/>
                <a:cs typeface="Arial" panose="020B0604020202020204" pitchFamily="34" charset="0"/>
                <a:sym typeface="+mn-ea"/>
              </a:rPr>
              <a:t>l’émission</a:t>
            </a:r>
            <a:r>
              <a:rPr lang="en-US" altLang="en-US" sz="2400" dirty="0">
                <a:ln>
                  <a:noFill/>
                </a:ln>
                <a:effectLst/>
                <a:ea typeface="Calibri" panose="020F0502020204030204" pitchFamily="34" charset="0"/>
                <a:cs typeface="Arial" panose="020B0604020202020204" pitchFamily="34" charset="0"/>
                <a:sym typeface="+mn-ea"/>
              </a:rPr>
              <a:t> “</a:t>
            </a:r>
            <a:r>
              <a:rPr lang="en-US" altLang="en-US" sz="2400" dirty="0" err="1">
                <a:ln>
                  <a:noFill/>
                </a:ln>
                <a:effectLst/>
                <a:ea typeface="Calibri" panose="020F0502020204030204" pitchFamily="34" charset="0"/>
                <a:cs typeface="Arial" panose="020B0604020202020204" pitchFamily="34" charset="0"/>
                <a:sym typeface="+mn-ea"/>
              </a:rPr>
              <a:t>C’est</a:t>
            </a:r>
            <a:r>
              <a:rPr lang="en-US" altLang="en-US" sz="2400" dirty="0">
                <a:ln>
                  <a:noFill/>
                </a:ln>
                <a:effectLst/>
                <a:ea typeface="Calibri" panose="020F0502020204030204" pitchFamily="34" charset="0"/>
                <a:cs typeface="Arial" panose="020B0604020202020204" pitchFamily="34" charset="0"/>
                <a:sym typeface="+mn-ea"/>
              </a:rPr>
              <a:t> pas du Vent” from 20</a:t>
            </a:r>
            <a:r>
              <a:rPr lang="en-US" altLang="en-US" sz="2400" baseline="30000" dirty="0">
                <a:ln>
                  <a:noFill/>
                </a:ln>
                <a:effectLst/>
                <a:ea typeface="Calibri" panose="020F0502020204030204" pitchFamily="34" charset="0"/>
                <a:cs typeface="Arial" panose="020B0604020202020204" pitchFamily="34" charset="0"/>
                <a:sym typeface="+mn-ea"/>
              </a:rPr>
              <a:t>th</a:t>
            </a:r>
            <a:r>
              <a:rPr lang="en-US" altLang="en-US" sz="2400" dirty="0">
                <a:ln>
                  <a:noFill/>
                </a:ln>
                <a:effectLst/>
                <a:ea typeface="Calibri" panose="020F0502020204030204" pitchFamily="34" charset="0"/>
                <a:cs typeface="Arial" panose="020B0604020202020204" pitchFamily="34" charset="0"/>
                <a:sym typeface="+mn-ea"/>
              </a:rPr>
              <a:t> June 2025. The podcast is available here </a:t>
            </a:r>
            <a:r>
              <a:rPr lang="en-US" altLang="en-US" sz="2400" dirty="0">
                <a:ln>
                  <a:noFill/>
                </a:ln>
                <a:effectLst/>
                <a:ea typeface="Calibri" panose="020F0502020204030204" pitchFamily="34" charset="0"/>
                <a:cs typeface="Arial" panose="020B0604020202020204" pitchFamily="34" charset="0"/>
                <a:sym typeface="+mn-ea"/>
                <a:hlinkClick r:id="rId2"/>
              </a:rPr>
              <a:t>https://www.rfi.fr/fr/podcasts/cest-pas-du-vent/2/</a:t>
            </a:r>
            <a:endParaRPr lang="en-US" altLang="en-US" sz="2400" dirty="0">
              <a:ea typeface="Calibri" panose="020F0502020204030204" pitchFamily="34" charset="0"/>
              <a:cs typeface="Arial" panose="020B0604020202020204" pitchFamily="34" charset="0"/>
            </a:endParaRPr>
          </a:p>
          <a:p>
            <a:pPr lvl="1"/>
            <a:r>
              <a:rPr lang="en-US" altLang="en-US" sz="2400" dirty="0">
                <a:ln>
                  <a:noFill/>
                </a:ln>
                <a:effectLst/>
                <a:ea typeface="Calibri" panose="020F0502020204030204" pitchFamily="34" charset="0"/>
                <a:cs typeface="Arial" panose="020B0604020202020204" pitchFamily="34" charset="0"/>
                <a:sym typeface="+mn-ea"/>
              </a:rPr>
              <a:t>3 Blogs (</a:t>
            </a:r>
            <a:r>
              <a:rPr lang="en-US" altLang="en-US" sz="2400" dirty="0" err="1">
                <a:ln>
                  <a:noFill/>
                </a:ln>
                <a:effectLst/>
                <a:ea typeface="Calibri" panose="020F0502020204030204" pitchFamily="34" charset="0"/>
                <a:cs typeface="Arial" panose="020B0604020202020204" pitchFamily="34" charset="0"/>
                <a:sym typeface="+mn-ea"/>
              </a:rPr>
              <a:t>Francais</a:t>
            </a:r>
            <a:r>
              <a:rPr lang="en-US" altLang="en-US" sz="2400" dirty="0">
                <a:ln>
                  <a:noFill/>
                </a:ln>
                <a:effectLst/>
                <a:ea typeface="Calibri" panose="020F0502020204030204" pitchFamily="34" charset="0"/>
                <a:cs typeface="Arial" panose="020B0604020202020204" pitchFamily="34" charset="0"/>
                <a:sym typeface="+mn-ea"/>
              </a:rPr>
              <a:t> et </a:t>
            </a:r>
            <a:r>
              <a:rPr lang="en-US" altLang="en-US" sz="2400" dirty="0" err="1">
                <a:ln>
                  <a:noFill/>
                </a:ln>
                <a:effectLst/>
                <a:ea typeface="Calibri" panose="020F0502020204030204" pitchFamily="34" charset="0"/>
                <a:cs typeface="Arial" panose="020B0604020202020204" pitchFamily="34" charset="0"/>
                <a:sym typeface="+mn-ea"/>
              </a:rPr>
              <a:t>Anglais</a:t>
            </a:r>
            <a:r>
              <a:rPr lang="en-US" altLang="en-US" sz="2400" dirty="0">
                <a:ln>
                  <a:noFill/>
                </a:ln>
                <a:effectLst/>
                <a:ea typeface="Calibri" panose="020F0502020204030204" pitchFamily="34" charset="0"/>
                <a:cs typeface="Arial" panose="020B0604020202020204" pitchFamily="34" charset="0"/>
                <a:sym typeface="+mn-ea"/>
              </a:rPr>
              <a:t>) sur le site web de </a:t>
            </a:r>
            <a:r>
              <a:rPr lang="en-US" altLang="en-US" sz="2400" dirty="0" err="1">
                <a:ln>
                  <a:noFill/>
                </a:ln>
                <a:effectLst/>
                <a:ea typeface="Calibri" panose="020F0502020204030204" pitchFamily="34" charset="0"/>
                <a:cs typeface="Arial" panose="020B0604020202020204" pitchFamily="34" charset="0"/>
                <a:sym typeface="+mn-ea"/>
              </a:rPr>
              <a:t>l’Alliance</a:t>
            </a:r>
            <a:r>
              <a:rPr lang="en-US" altLang="en-US" sz="2400" dirty="0">
                <a:ln>
                  <a:noFill/>
                </a:ln>
                <a:effectLst/>
                <a:ea typeface="Calibri" panose="020F0502020204030204" pitchFamily="34" charset="0"/>
                <a:cs typeface="Arial" panose="020B0604020202020204" pitchFamily="34" charset="0"/>
                <a:sym typeface="+mn-ea"/>
              </a:rPr>
              <a:t> </a:t>
            </a:r>
            <a:endParaRPr kumimoji="0" lang="en-US" altLang="en-US" sz="2400" b="0" i="0" strike="noStrike" cap="none" normalizeH="0" baseline="0" dirty="0">
              <a:ln>
                <a:noFill/>
              </a:ln>
              <a:effectLst/>
            </a:endParaRPr>
          </a:p>
          <a:p>
            <a:pPr lvl="2" eaLnBrk="0" fontAlgn="base" hangingPunct="0">
              <a:lnSpc>
                <a:spcPct val="100000"/>
              </a:lnSpc>
              <a:spcBef>
                <a:spcPct val="0"/>
              </a:spcBef>
              <a:spcAft>
                <a:spcPct val="0"/>
              </a:spcAft>
            </a:pPr>
            <a:r>
              <a:rPr lang="en-US" altLang="en-US" sz="2400" dirty="0">
                <a:ln>
                  <a:noFill/>
                </a:ln>
                <a:effectLst/>
                <a:ea typeface="Calibri" panose="020F0502020204030204" pitchFamily="34" charset="0"/>
                <a:cs typeface="Arial" panose="020B0604020202020204" pitchFamily="34" charset="0"/>
                <a:sym typeface="+mn-ea"/>
                <a:hlinkClick r:id="rId3"/>
              </a:rPr>
              <a:t>https://alliancebioversityciat.org/stories/experts-cameroun-community-nursery-took-flight-myfarmtrees</a:t>
            </a:r>
            <a:endParaRPr kumimoji="0" lang="en-US" altLang="en-US" sz="2400" b="0" i="0" strike="noStrike" cap="none" normalizeH="0" baseline="0" dirty="0">
              <a:ln>
                <a:noFill/>
              </a:ln>
              <a:effectLst/>
            </a:endParaRPr>
          </a:p>
          <a:p>
            <a:pPr lvl="2" eaLnBrk="0" fontAlgn="base" hangingPunct="0">
              <a:lnSpc>
                <a:spcPct val="100000"/>
              </a:lnSpc>
              <a:spcBef>
                <a:spcPct val="0"/>
              </a:spcBef>
              <a:spcAft>
                <a:spcPct val="0"/>
              </a:spcAft>
            </a:pPr>
            <a:r>
              <a:rPr lang="en-US" altLang="en-US" sz="2400" dirty="0">
                <a:ln>
                  <a:noFill/>
                </a:ln>
                <a:effectLst/>
                <a:ea typeface="Calibri" panose="020F0502020204030204" pitchFamily="34" charset="0"/>
                <a:cs typeface="Arial" panose="020B0604020202020204" pitchFamily="34" charset="0"/>
                <a:sym typeface="+mn-ea"/>
                <a:hlinkClick r:id="rId4"/>
              </a:rPr>
              <a:t>https://alliancebioversityciat.org/fr/stories/experts-cameroun-communaute-pepiniere-pris-envol-arbres-ferme</a:t>
            </a:r>
            <a:endParaRPr kumimoji="0" lang="en-US" altLang="en-US" sz="2400" b="0" i="0" strike="noStrike" cap="none" normalizeH="0" baseline="0" dirty="0">
              <a:ln>
                <a:noFill/>
              </a:ln>
              <a:effectLst/>
            </a:endParaRPr>
          </a:p>
          <a:p>
            <a:pPr lvl="2" eaLnBrk="0" fontAlgn="base" hangingPunct="0">
              <a:lnSpc>
                <a:spcPct val="100000"/>
              </a:lnSpc>
              <a:spcBef>
                <a:spcPct val="0"/>
              </a:spcBef>
              <a:spcAft>
                <a:spcPct val="0"/>
              </a:spcAft>
            </a:pPr>
            <a:r>
              <a:rPr lang="en-US" altLang="en-US" sz="2400" dirty="0">
                <a:ln>
                  <a:noFill/>
                </a:ln>
                <a:effectLst/>
                <a:ea typeface="Calibri" panose="020F0502020204030204" pitchFamily="34" charset="0"/>
                <a:cs typeface="Arial" panose="020B0604020202020204" pitchFamily="34" charset="0"/>
                <a:sym typeface="+mn-ea"/>
              </a:rPr>
              <a:t>https://alliancebioversityciat.org/stories/planting-learn-pupils-guardians-tomorrows-forests</a:t>
            </a:r>
            <a:endParaRPr lang="en-US" altLang="en-US" sz="2400" dirty="0">
              <a:ln>
                <a:noFill/>
              </a:ln>
              <a:effectLst/>
              <a:ea typeface="Calibri" panose="020F0502020204030204" pitchFamily="34" charset="0"/>
              <a:cs typeface="Arial" panose="020B0604020202020204" pitchFamily="34" charset="0"/>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0400" y="1066800"/>
            <a:ext cx="10693400" cy="5110163"/>
          </a:xfrm>
        </p:spPr>
        <p:txBody>
          <a:bodyPr>
            <a:normAutofit/>
          </a:bodyPr>
          <a:lstStyle/>
          <a:p>
            <a:pPr algn="just"/>
            <a:r>
              <a:rPr lang="en-US" dirty="0" err="1" smtClean="0"/>
              <a:t>Seulement</a:t>
            </a:r>
            <a:r>
              <a:rPr lang="en-US" dirty="0" smtClean="0"/>
              <a:t> </a:t>
            </a:r>
            <a:r>
              <a:rPr lang="en-US" dirty="0"/>
              <a:t>entre </a:t>
            </a:r>
            <a:r>
              <a:rPr lang="en-US" b="1" dirty="0"/>
              <a:t>20-30% des </a:t>
            </a:r>
            <a:r>
              <a:rPr lang="en-US" b="1" dirty="0" err="1"/>
              <a:t>besoins</a:t>
            </a:r>
            <a:r>
              <a:rPr lang="en-US" b="1" dirty="0"/>
              <a:t> </a:t>
            </a:r>
            <a:r>
              <a:rPr lang="en-US" b="1" dirty="0" err="1"/>
              <a:t>en</a:t>
            </a:r>
            <a:r>
              <a:rPr lang="en-US" b="1" dirty="0"/>
              <a:t> plants </a:t>
            </a:r>
            <a:r>
              <a:rPr lang="en-US" b="1" dirty="0" err="1"/>
              <a:t>ont</a:t>
            </a:r>
            <a:r>
              <a:rPr lang="en-US" b="1" dirty="0"/>
              <a:t> </a:t>
            </a:r>
            <a:r>
              <a:rPr lang="en-US" b="1" dirty="0" err="1"/>
              <a:t>pu</a:t>
            </a:r>
            <a:r>
              <a:rPr lang="en-US" b="1" dirty="0"/>
              <a:t> </a:t>
            </a:r>
            <a:r>
              <a:rPr lang="en-US" b="1" dirty="0" err="1"/>
              <a:t>être</a:t>
            </a:r>
            <a:r>
              <a:rPr lang="en-US" b="1" dirty="0"/>
              <a:t> </a:t>
            </a:r>
            <a:r>
              <a:rPr lang="en-US" b="1" dirty="0" err="1"/>
              <a:t>satisfait</a:t>
            </a:r>
            <a:r>
              <a:rPr lang="en-US" b="1" dirty="0"/>
              <a:t> </a:t>
            </a:r>
            <a:r>
              <a:rPr lang="en-US" dirty="0"/>
              <a:t>avec les </a:t>
            </a:r>
            <a:r>
              <a:rPr lang="en-US" b="1" dirty="0" err="1"/>
              <a:t>béneficiaires</a:t>
            </a:r>
            <a:r>
              <a:rPr lang="en-US" b="1" dirty="0"/>
              <a:t> </a:t>
            </a:r>
            <a:r>
              <a:rPr lang="en-US" b="1" dirty="0" err="1"/>
              <a:t>individuels</a:t>
            </a:r>
            <a:r>
              <a:rPr lang="en-US" b="1" dirty="0"/>
              <a:t> </a:t>
            </a:r>
            <a:r>
              <a:rPr lang="en-US" dirty="0" err="1"/>
              <a:t>dans</a:t>
            </a:r>
            <a:r>
              <a:rPr lang="en-US" dirty="0"/>
              <a:t> </a:t>
            </a:r>
            <a:r>
              <a:rPr lang="en-US" b="1" dirty="0"/>
              <a:t>10 </a:t>
            </a:r>
            <a:r>
              <a:rPr lang="en-US" b="1" dirty="0" smtClean="0"/>
              <a:t>Communes;</a:t>
            </a:r>
            <a:endParaRPr lang="en-US" b="1" dirty="0"/>
          </a:p>
          <a:p>
            <a:pPr algn="just"/>
            <a:r>
              <a:rPr lang="en-US" dirty="0"/>
              <a:t>Les </a:t>
            </a:r>
            <a:r>
              <a:rPr lang="en-US" dirty="0" err="1"/>
              <a:t>demandes</a:t>
            </a:r>
            <a:r>
              <a:rPr lang="en-US" dirty="0"/>
              <a:t> </a:t>
            </a:r>
            <a:r>
              <a:rPr lang="en-US" dirty="0" err="1"/>
              <a:t>viennent</a:t>
            </a:r>
            <a:r>
              <a:rPr lang="en-US" dirty="0"/>
              <a:t> de </a:t>
            </a:r>
            <a:r>
              <a:rPr lang="en-US" b="1" dirty="0" err="1"/>
              <a:t>plusieurs</a:t>
            </a:r>
            <a:r>
              <a:rPr lang="en-US" b="1" dirty="0"/>
              <a:t> </a:t>
            </a:r>
            <a:r>
              <a:rPr lang="en-US" b="1" dirty="0" err="1"/>
              <a:t>autres</a:t>
            </a:r>
            <a:r>
              <a:rPr lang="en-US" b="1" dirty="0"/>
              <a:t> communes (plus de 30 déjà) </a:t>
            </a:r>
            <a:r>
              <a:rPr lang="en-US" dirty="0"/>
              <a:t>pour </a:t>
            </a:r>
            <a:r>
              <a:rPr lang="en-US" dirty="0" err="1"/>
              <a:t>être</a:t>
            </a:r>
            <a:r>
              <a:rPr lang="en-US" dirty="0"/>
              <a:t> </a:t>
            </a:r>
            <a:r>
              <a:rPr lang="en-US" dirty="0" err="1"/>
              <a:t>intégrer</a:t>
            </a:r>
            <a:r>
              <a:rPr lang="en-US" dirty="0"/>
              <a:t> </a:t>
            </a:r>
            <a:r>
              <a:rPr lang="en-US" dirty="0" err="1"/>
              <a:t>dans</a:t>
            </a:r>
            <a:r>
              <a:rPr lang="en-US" dirty="0"/>
              <a:t> le </a:t>
            </a:r>
            <a:r>
              <a:rPr lang="en-US" dirty="0" err="1"/>
              <a:t>projet</a:t>
            </a:r>
            <a:r>
              <a:rPr lang="en-US" dirty="0"/>
              <a:t> </a:t>
            </a:r>
            <a:r>
              <a:rPr lang="en-US" dirty="0" err="1"/>
              <a:t>ou</a:t>
            </a:r>
            <a:r>
              <a:rPr lang="en-US" dirty="0"/>
              <a:t> </a:t>
            </a:r>
            <a:r>
              <a:rPr lang="en-US" dirty="0" err="1"/>
              <a:t>dans</a:t>
            </a:r>
            <a:r>
              <a:rPr lang="en-US" dirty="0"/>
              <a:t> </a:t>
            </a:r>
            <a:r>
              <a:rPr lang="en-US" dirty="0" err="1"/>
              <a:t>une</a:t>
            </a:r>
            <a:r>
              <a:rPr lang="en-US" dirty="0"/>
              <a:t> </a:t>
            </a:r>
            <a:r>
              <a:rPr lang="en-US" dirty="0" err="1"/>
              <a:t>autre</a:t>
            </a:r>
            <a:r>
              <a:rPr lang="en-US" dirty="0"/>
              <a:t> </a:t>
            </a:r>
            <a:r>
              <a:rPr lang="en-US" dirty="0" smtClean="0"/>
              <a:t>phase;</a:t>
            </a:r>
            <a:endParaRPr lang="en-US" dirty="0" smtClean="0"/>
          </a:p>
          <a:p>
            <a:pPr algn="just"/>
            <a:r>
              <a:rPr lang="en-US" dirty="0" err="1"/>
              <a:t>Cette</a:t>
            </a:r>
            <a:r>
              <a:rPr lang="en-US" dirty="0"/>
              <a:t> phase </a:t>
            </a:r>
            <a:r>
              <a:rPr lang="en-US" dirty="0" err="1"/>
              <a:t>pionnière</a:t>
            </a:r>
            <a:r>
              <a:rPr lang="en-US" dirty="0"/>
              <a:t> nous as </a:t>
            </a:r>
            <a:r>
              <a:rPr lang="en-US" dirty="0" err="1"/>
              <a:t>permis</a:t>
            </a:r>
            <a:r>
              <a:rPr lang="en-US" dirty="0"/>
              <a:t> </a:t>
            </a:r>
            <a:r>
              <a:rPr lang="en-US" dirty="0" err="1"/>
              <a:t>seulement</a:t>
            </a:r>
            <a:r>
              <a:rPr lang="en-US" dirty="0"/>
              <a:t> de </a:t>
            </a:r>
            <a:r>
              <a:rPr lang="en-US" dirty="0" err="1"/>
              <a:t>travailler</a:t>
            </a:r>
            <a:r>
              <a:rPr lang="en-US" dirty="0"/>
              <a:t> </a:t>
            </a:r>
            <a:r>
              <a:rPr lang="en-US" dirty="0" err="1"/>
              <a:t>dans</a:t>
            </a:r>
            <a:r>
              <a:rPr lang="en-US" dirty="0"/>
              <a:t> </a:t>
            </a:r>
            <a:r>
              <a:rPr lang="en-US" b="1" dirty="0" err="1"/>
              <a:t>quelques</a:t>
            </a:r>
            <a:r>
              <a:rPr lang="en-US" b="1" dirty="0"/>
              <a:t> </a:t>
            </a:r>
            <a:r>
              <a:rPr lang="en-US" b="1" dirty="0" smtClean="0"/>
              <a:t>communes; </a:t>
            </a:r>
            <a:endParaRPr lang="en-US" b="1" dirty="0"/>
          </a:p>
          <a:p>
            <a:pPr algn="just"/>
            <a:r>
              <a:rPr lang="en-US" dirty="0" smtClean="0"/>
              <a:t>On </a:t>
            </a:r>
            <a:r>
              <a:rPr lang="en-US" dirty="0"/>
              <a:t>doit consolider </a:t>
            </a:r>
            <a:r>
              <a:rPr lang="en-US" b="1" dirty="0"/>
              <a:t>ses acquis et perpétuer l’utilisation de la </a:t>
            </a:r>
            <a:r>
              <a:rPr lang="en-US" b="1" dirty="0" err="1"/>
              <a:t>plateforme</a:t>
            </a:r>
            <a:r>
              <a:rPr lang="en-US" b="1" dirty="0"/>
              <a:t> My Farm Trees (MFT</a:t>
            </a:r>
            <a:r>
              <a:rPr lang="en-US" b="1" dirty="0" smtClean="0"/>
              <a:t>);</a:t>
            </a:r>
            <a:endParaRPr lang="en-US" b="1" dirty="0" smtClean="0"/>
          </a:p>
          <a:p>
            <a:pPr algn="just"/>
            <a:r>
              <a:rPr lang="en-US" dirty="0" smtClean="0"/>
              <a:t>Nouvelle </a:t>
            </a:r>
            <a:r>
              <a:rPr lang="en-US" b="1" dirty="0" err="1" smtClean="0"/>
              <a:t>filière</a:t>
            </a:r>
            <a:r>
              <a:rPr lang="en-US" b="1" dirty="0" smtClean="0"/>
              <a:t> de </a:t>
            </a:r>
            <a:r>
              <a:rPr lang="en-US" b="1" dirty="0" err="1" smtClean="0"/>
              <a:t>collecte</a:t>
            </a:r>
            <a:r>
              <a:rPr lang="en-US" b="1" dirty="0" smtClean="0"/>
              <a:t> et de </a:t>
            </a:r>
            <a:r>
              <a:rPr lang="en-US" b="1" dirty="0" err="1" smtClean="0"/>
              <a:t>vente</a:t>
            </a:r>
            <a:r>
              <a:rPr lang="en-US" b="1" dirty="0" smtClean="0"/>
              <a:t> de </a:t>
            </a:r>
            <a:r>
              <a:rPr lang="en-US" b="1" dirty="0" err="1" smtClean="0"/>
              <a:t>semences</a:t>
            </a:r>
            <a:r>
              <a:rPr lang="en-US" b="1" dirty="0" smtClean="0"/>
              <a:t> </a:t>
            </a:r>
            <a:r>
              <a:rPr lang="en-US" b="1" dirty="0" err="1" smtClean="0"/>
              <a:t>d’espèces</a:t>
            </a:r>
            <a:r>
              <a:rPr lang="en-US" b="1" dirty="0" smtClean="0"/>
              <a:t> </a:t>
            </a:r>
            <a:r>
              <a:rPr lang="en-US" altLang="en-US" b="1" dirty="0" smtClean="0"/>
              <a:t>locales</a:t>
            </a:r>
            <a:r>
              <a:rPr lang="en-US" b="1" dirty="0" smtClean="0"/>
              <a:t> </a:t>
            </a:r>
            <a:r>
              <a:rPr lang="en-US" b="1" dirty="0" err="1" smtClean="0"/>
              <a:t>utiles</a:t>
            </a:r>
            <a:r>
              <a:rPr lang="en-US" b="1" dirty="0" smtClean="0"/>
              <a:t> </a:t>
            </a:r>
            <a:r>
              <a:rPr lang="en-US" dirty="0" smtClean="0"/>
              <a:t>pour les populations </a:t>
            </a:r>
            <a:r>
              <a:rPr lang="en-US" dirty="0" err="1" smtClean="0"/>
              <a:t>en</a:t>
            </a:r>
            <a:r>
              <a:rPr lang="en-US" dirty="0" smtClean="0"/>
              <a:t> </a:t>
            </a:r>
            <a:r>
              <a:rPr lang="en-US" dirty="0" err="1" smtClean="0"/>
              <a:t>cours</a:t>
            </a:r>
            <a:r>
              <a:rPr lang="en-US" dirty="0" smtClean="0"/>
              <a:t> de </a:t>
            </a:r>
            <a:r>
              <a:rPr lang="en-US" dirty="0" err="1" smtClean="0"/>
              <a:t>développement</a:t>
            </a:r>
            <a:r>
              <a:rPr lang="en-US" dirty="0" smtClean="0"/>
              <a:t> </a:t>
            </a:r>
            <a:r>
              <a:rPr lang="en-US" dirty="0" err="1" smtClean="0"/>
              <a:t>qu’il</a:t>
            </a:r>
            <a:r>
              <a:rPr lang="en-US" dirty="0" smtClean="0"/>
              <a:t> </a:t>
            </a:r>
            <a:r>
              <a:rPr lang="en-US" dirty="0" err="1" smtClean="0"/>
              <a:t>faut</a:t>
            </a:r>
            <a:r>
              <a:rPr lang="en-US" dirty="0" smtClean="0"/>
              <a:t> </a:t>
            </a:r>
            <a:r>
              <a:rPr lang="en-US" dirty="0" err="1" smtClean="0"/>
              <a:t>soutenir</a:t>
            </a:r>
            <a:r>
              <a:rPr lang="en-US" dirty="0" smtClean="0"/>
              <a:t> et </a:t>
            </a:r>
            <a:r>
              <a:rPr lang="en-US" dirty="0" err="1" smtClean="0"/>
              <a:t>consolider</a:t>
            </a:r>
            <a:r>
              <a:rPr lang="en-US" dirty="0" smtClean="0"/>
              <a:t> surtout </a:t>
            </a:r>
            <a:r>
              <a:rPr lang="en-US" dirty="0" err="1" smtClean="0"/>
              <a:t>dans</a:t>
            </a:r>
            <a:r>
              <a:rPr lang="en-US" dirty="0" smtClean="0"/>
              <a:t> la </a:t>
            </a:r>
            <a:r>
              <a:rPr lang="en-US" dirty="0" err="1" smtClean="0"/>
              <a:t>partie</a:t>
            </a:r>
            <a:r>
              <a:rPr lang="en-US" dirty="0" smtClean="0"/>
              <a:t> </a:t>
            </a:r>
            <a:r>
              <a:rPr lang="en-US" dirty="0" err="1" smtClean="0"/>
              <a:t>Septentrionale</a:t>
            </a:r>
            <a:r>
              <a:rPr lang="en-US" dirty="0" smtClean="0"/>
              <a:t> du pays</a:t>
            </a:r>
            <a:endParaRPr lang="en-US" dirty="0"/>
          </a:p>
        </p:txBody>
      </p:sp>
      <p:sp>
        <p:nvSpPr>
          <p:cNvPr id="2" name="ZoneTexte 1"/>
          <p:cNvSpPr txBox="1"/>
          <p:nvPr/>
        </p:nvSpPr>
        <p:spPr>
          <a:xfrm>
            <a:off x="1226009" y="348792"/>
            <a:ext cx="9021452" cy="461665"/>
          </a:xfrm>
          <a:prstGeom prst="rect">
            <a:avLst/>
          </a:prstGeom>
          <a:noFill/>
        </p:spPr>
        <p:txBody>
          <a:bodyPr wrap="square" rtlCol="0">
            <a:spAutoFit/>
          </a:bodyPr>
          <a:lstStyle/>
          <a:p>
            <a:r>
              <a:rPr lang="en-US" altLang="en-US" sz="2400" b="1" dirty="0" smtClean="0"/>
              <a:t>6. Difficultés </a:t>
            </a:r>
            <a:r>
              <a:rPr lang="en-US" altLang="en-US" sz="2400" b="1" dirty="0"/>
              <a:t>rencontrées et capitalisations des acquis</a:t>
            </a:r>
            <a:endParaRPr lang="en-US" sz="2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49047" y="763571"/>
            <a:ext cx="6998128" cy="4499647"/>
          </a:xfrm>
        </p:spPr>
        <p:txBody>
          <a:bodyPr>
            <a:normAutofit fontScale="92500" lnSpcReduction="10000"/>
          </a:bodyPr>
          <a:lstStyle/>
          <a:p>
            <a:pPr marL="0" indent="0">
              <a:buNone/>
            </a:pPr>
            <a:r>
              <a:rPr lang="en-US" b="1" i="1" dirty="0"/>
              <a:t>MFT a déjà eu un énorme succès:...</a:t>
            </a:r>
            <a:endParaRPr lang="en-US" b="1" i="1" dirty="0"/>
          </a:p>
          <a:p>
            <a:r>
              <a:rPr lang="en-US" dirty="0"/>
              <a:t>La plateforme a </a:t>
            </a:r>
            <a:r>
              <a:rPr lang="en-US" dirty="0" err="1"/>
              <a:t>été</a:t>
            </a:r>
            <a:r>
              <a:rPr lang="en-US" dirty="0"/>
              <a:t> </a:t>
            </a:r>
            <a:r>
              <a:rPr lang="en-US" dirty="0" err="1"/>
              <a:t>développée</a:t>
            </a:r>
            <a:r>
              <a:rPr lang="en-US" dirty="0"/>
              <a:t> et </a:t>
            </a:r>
            <a:r>
              <a:rPr lang="en-US" dirty="0" err="1"/>
              <a:t>est</a:t>
            </a:r>
            <a:r>
              <a:rPr lang="en-US" dirty="0"/>
              <a:t> </a:t>
            </a:r>
            <a:r>
              <a:rPr lang="en-US" dirty="0" err="1"/>
              <a:t>fonctionnelle</a:t>
            </a:r>
            <a:r>
              <a:rPr lang="en-US" dirty="0"/>
              <a:t> </a:t>
            </a:r>
            <a:endParaRPr lang="en-US" dirty="0"/>
          </a:p>
          <a:p>
            <a:r>
              <a:rPr lang="en-US" dirty="0"/>
              <a:t>Le </a:t>
            </a:r>
            <a:r>
              <a:rPr lang="en-US" b="1" dirty="0"/>
              <a:t>Cameroun est le pionnier très loin devant </a:t>
            </a:r>
            <a:r>
              <a:rPr lang="en-US" dirty="0"/>
              <a:t>le Kenya </a:t>
            </a:r>
            <a:endParaRPr lang="en-US" dirty="0"/>
          </a:p>
          <a:p>
            <a:r>
              <a:rPr lang="en-US" dirty="0"/>
              <a:t>É</a:t>
            </a:r>
            <a:r>
              <a:rPr lang="en-US" dirty="0" err="1"/>
              <a:t>norme</a:t>
            </a:r>
            <a:r>
              <a:rPr lang="en-US" dirty="0"/>
              <a:t> engouement pour son utilisation dans </a:t>
            </a:r>
            <a:r>
              <a:rPr lang="en-US" dirty="0" err="1"/>
              <a:t>d’autres</a:t>
            </a:r>
            <a:r>
              <a:rPr lang="en-US" dirty="0"/>
              <a:t> pays Intégration de petits exploitants (</a:t>
            </a:r>
            <a:r>
              <a:rPr lang="en-US" b="1" dirty="0"/>
              <a:t>pépinipières, collecteurs) dans la chaîne de valeur des arbres natives</a:t>
            </a:r>
            <a:endParaRPr lang="en-US" b="1" dirty="0"/>
          </a:p>
          <a:p>
            <a:r>
              <a:rPr lang="en-US" dirty="0"/>
              <a:t>Un </a:t>
            </a:r>
            <a:r>
              <a:rPr lang="en-US" dirty="0" err="1"/>
              <a:t>système</a:t>
            </a:r>
            <a:r>
              <a:rPr lang="en-US" dirty="0"/>
              <a:t> de </a:t>
            </a:r>
            <a:r>
              <a:rPr lang="en-US" b="1" dirty="0" err="1"/>
              <a:t>suivi</a:t>
            </a:r>
            <a:r>
              <a:rPr lang="en-US" b="1" dirty="0"/>
              <a:t> </a:t>
            </a:r>
            <a:r>
              <a:rPr lang="en-US" b="1" dirty="0" err="1"/>
              <a:t>évaluation</a:t>
            </a:r>
            <a:r>
              <a:rPr lang="en-US" b="1" dirty="0"/>
              <a:t> à la </a:t>
            </a:r>
            <a:r>
              <a:rPr lang="en-US" b="1" dirty="0" err="1"/>
              <a:t>portée</a:t>
            </a:r>
            <a:r>
              <a:rPr lang="en-US" b="1" dirty="0"/>
              <a:t> </a:t>
            </a:r>
            <a:r>
              <a:rPr lang="en-US" dirty="0"/>
              <a:t>de tout le monde</a:t>
            </a:r>
            <a:endParaRPr lang="en-US" dirty="0"/>
          </a:p>
          <a:p>
            <a:endParaRPr lang="en-US" dirty="0"/>
          </a:p>
        </p:txBody>
      </p:sp>
      <p:pic>
        <p:nvPicPr>
          <p:cNvPr id="5" name="Picture 4"/>
          <p:cNvPicPr>
            <a:picLocks noChangeAspect="1"/>
          </p:cNvPicPr>
          <p:nvPr/>
        </p:nvPicPr>
        <p:blipFill>
          <a:blip r:embed="rId1"/>
          <a:stretch>
            <a:fillRect/>
          </a:stretch>
        </p:blipFill>
        <p:spPr>
          <a:xfrm>
            <a:off x="7977626" y="97753"/>
            <a:ext cx="4107742" cy="6556588"/>
          </a:xfrm>
          <a:prstGeom prst="rect">
            <a:avLst/>
          </a:prstGeom>
        </p:spPr>
      </p:pic>
      <p:sp>
        <p:nvSpPr>
          <p:cNvPr id="7" name="Title 1"/>
          <p:cNvSpPr>
            <a:spLocks noGrp="1"/>
          </p:cNvSpPr>
          <p:nvPr>
            <p:ph type="title"/>
          </p:nvPr>
        </p:nvSpPr>
        <p:spPr>
          <a:xfrm>
            <a:off x="725078" y="184521"/>
            <a:ext cx="5628588" cy="475356"/>
          </a:xfrm>
        </p:spPr>
        <p:txBody>
          <a:bodyPr>
            <a:noAutofit/>
          </a:bodyPr>
          <a:lstStyle/>
          <a:p>
            <a:r>
              <a:rPr lang="en-US" sz="2800" b="1" dirty="0" smtClean="0">
                <a:solidFill>
                  <a:srgbClr val="002060"/>
                </a:solidFill>
              </a:rPr>
              <a:t>7. </a:t>
            </a:r>
            <a:r>
              <a:rPr lang="en-US" sz="2800" b="1" dirty="0" err="1" smtClean="0">
                <a:solidFill>
                  <a:srgbClr val="002060"/>
                </a:solidFill>
              </a:rPr>
              <a:t>Recommandations</a:t>
            </a:r>
            <a:r>
              <a:rPr lang="en-US" sz="2800" b="1" dirty="0" smtClean="0">
                <a:solidFill>
                  <a:srgbClr val="002060"/>
                </a:solidFill>
              </a:rPr>
              <a:t> et </a:t>
            </a:r>
            <a:r>
              <a:rPr lang="en-US" sz="2800" b="1" dirty="0">
                <a:solidFill>
                  <a:srgbClr val="002060"/>
                </a:solidFill>
              </a:rPr>
              <a:t>p</a:t>
            </a:r>
            <a:r>
              <a:rPr lang="en-US" sz="2800" b="1" dirty="0" smtClean="0">
                <a:solidFill>
                  <a:srgbClr val="002060"/>
                </a:solidFill>
              </a:rPr>
              <a:t>erspectives  </a:t>
            </a:r>
            <a:endParaRPr lang="en-US" sz="2800" b="1"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7811"/>
          </a:xfrm>
        </p:spPr>
        <p:txBody>
          <a:bodyPr>
            <a:normAutofit/>
          </a:bodyPr>
          <a:lstStyle/>
          <a:p>
            <a:r>
              <a:rPr lang="fr-FR" sz="2800" b="1" dirty="0"/>
              <a:t>1. </a:t>
            </a:r>
            <a:r>
              <a:rPr lang="fr-FR" sz="2800" b="1" dirty="0" smtClean="0"/>
              <a:t>PRESENTATION GENERALE DU PROJET</a:t>
            </a:r>
            <a:endParaRPr lang="en-US" sz="2800" dirty="0"/>
          </a:p>
        </p:txBody>
      </p:sp>
      <p:sp>
        <p:nvSpPr>
          <p:cNvPr id="3" name="Content Placeholder 2"/>
          <p:cNvSpPr>
            <a:spLocks noGrp="1"/>
          </p:cNvSpPr>
          <p:nvPr>
            <p:ph idx="1"/>
          </p:nvPr>
        </p:nvSpPr>
        <p:spPr>
          <a:xfrm>
            <a:off x="838200" y="1366887"/>
            <a:ext cx="10515600" cy="4810076"/>
          </a:xfrm>
        </p:spPr>
        <p:txBody>
          <a:bodyPr>
            <a:normAutofit/>
          </a:bodyPr>
          <a:lstStyle/>
          <a:p>
            <a:pPr algn="just">
              <a:buFont typeface="Wingdings" panose="05000000000000000000" pitchFamily="2" charset="2"/>
              <a:buChar char="v"/>
            </a:pPr>
            <a:r>
              <a:rPr lang="fr-FR" b="1" dirty="0" smtClean="0"/>
              <a:t> Objectifs</a:t>
            </a:r>
            <a:r>
              <a:rPr lang="fr-FR" b="1" dirty="0"/>
              <a:t>:</a:t>
            </a:r>
            <a:endParaRPr lang="fr-FR" b="1" dirty="0"/>
          </a:p>
          <a:p>
            <a:pPr algn="just">
              <a:buFont typeface="Wingdings" panose="05000000000000000000" pitchFamily="2" charset="2"/>
              <a:buChar char="Ø"/>
            </a:pPr>
            <a:r>
              <a:rPr lang="fr-FR" b="1" dirty="0" smtClean="0"/>
              <a:t>Objectif principal: </a:t>
            </a:r>
            <a:r>
              <a:rPr lang="fr-FR" dirty="0"/>
              <a:t>f</a:t>
            </a:r>
            <a:r>
              <a:rPr lang="fr-FR" dirty="0" smtClean="0"/>
              <a:t>aciliter</a:t>
            </a:r>
            <a:r>
              <a:rPr lang="fr-FR" dirty="0"/>
              <a:t>, soutenir et mobiliser les investissements dans la restauration des paysages critiques par les petits exploitants et les </a:t>
            </a:r>
            <a:r>
              <a:rPr lang="fr-FR" dirty="0" smtClean="0"/>
              <a:t>communautés.</a:t>
            </a:r>
            <a:endParaRPr lang="fr-FR" dirty="0" smtClean="0"/>
          </a:p>
          <a:p>
            <a:pPr algn="just">
              <a:buFont typeface="Wingdings" panose="05000000000000000000" pitchFamily="2" charset="2"/>
              <a:buChar char="Ø"/>
            </a:pPr>
            <a:r>
              <a:rPr lang="fr-FR" b="1" dirty="0" smtClean="0"/>
              <a:t>Objectifs spécifiques:</a:t>
            </a:r>
            <a:endParaRPr lang="fr-FR" b="1" dirty="0" smtClean="0"/>
          </a:p>
          <a:p>
            <a:pPr marL="0" indent="0" algn="just">
              <a:buNone/>
            </a:pPr>
            <a:r>
              <a:rPr lang="fr-FR" b="1" dirty="0" smtClean="0"/>
              <a:t> </a:t>
            </a:r>
            <a:r>
              <a:rPr lang="fr-FR" dirty="0" smtClean="0"/>
              <a:t>- fournir </a:t>
            </a:r>
            <a:r>
              <a:rPr lang="fr-FR" dirty="0"/>
              <a:t>des avantages environnementaux </a:t>
            </a:r>
            <a:r>
              <a:rPr lang="fr-FR" dirty="0" smtClean="0"/>
              <a:t>globaux ;</a:t>
            </a:r>
            <a:endParaRPr lang="fr-FR" dirty="0" smtClean="0"/>
          </a:p>
          <a:p>
            <a:pPr marL="0" indent="0" algn="just">
              <a:buNone/>
            </a:pPr>
            <a:r>
              <a:rPr lang="fr-FR" dirty="0" smtClean="0"/>
              <a:t>- améliorer </a:t>
            </a:r>
            <a:r>
              <a:rPr lang="fr-FR" dirty="0"/>
              <a:t>le développement économique et les moyens de subsistance, en soutien au Défi de Bonn, à l'AFR100, à la Campagne d’un milliard d'arbres verts et à d'autres initiatives de restauration mondiales et nationales.</a:t>
            </a:r>
            <a:endParaRPr lang="en-US" dirty="0"/>
          </a:p>
          <a:p>
            <a:endParaRPr lang="en-US" dirty="0"/>
          </a:p>
        </p:txBody>
      </p:sp>
      <p:pic>
        <p:nvPicPr>
          <p:cNvPr id="5" name="Picture 4" descr="GEF Logo | GEF"/>
          <p:cNvPicPr>
            <a:picLocks noChangeAspect="1" noChangeArrowheads="1"/>
          </p:cNvPicPr>
          <p:nvPr/>
        </p:nvPicPr>
        <p:blipFill>
          <a:blip r:embed="rId1">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7070"/>
            <a:ext cx="10515600" cy="475356"/>
          </a:xfrm>
        </p:spPr>
        <p:txBody>
          <a:bodyPr>
            <a:noAutofit/>
          </a:bodyPr>
          <a:lstStyle/>
          <a:p>
            <a:r>
              <a:rPr lang="en-US" sz="2800" b="1" dirty="0" smtClean="0">
                <a:solidFill>
                  <a:srgbClr val="002060"/>
                </a:solidFill>
              </a:rPr>
              <a:t>7. </a:t>
            </a:r>
            <a:r>
              <a:rPr lang="en-US" sz="2800" b="1" dirty="0" err="1" smtClean="0">
                <a:solidFill>
                  <a:srgbClr val="002060"/>
                </a:solidFill>
              </a:rPr>
              <a:t>Recommandations</a:t>
            </a:r>
            <a:r>
              <a:rPr lang="en-US" sz="2800" b="1" dirty="0" smtClean="0">
                <a:solidFill>
                  <a:srgbClr val="002060"/>
                </a:solidFill>
              </a:rPr>
              <a:t> et perspectives (Suites)  </a:t>
            </a:r>
            <a:endParaRPr lang="en-US" sz="2800" b="1" dirty="0">
              <a:solidFill>
                <a:srgbClr val="002060"/>
              </a:solidFill>
            </a:endParaRPr>
          </a:p>
        </p:txBody>
      </p:sp>
      <p:sp>
        <p:nvSpPr>
          <p:cNvPr id="3" name="Content Placeholder 2"/>
          <p:cNvSpPr>
            <a:spLocks noGrp="1"/>
          </p:cNvSpPr>
          <p:nvPr>
            <p:ph idx="1"/>
          </p:nvPr>
        </p:nvSpPr>
        <p:spPr>
          <a:xfrm>
            <a:off x="404567" y="900302"/>
            <a:ext cx="10515600" cy="5528777"/>
          </a:xfrm>
        </p:spPr>
        <p:txBody>
          <a:bodyPr>
            <a:noAutofit/>
          </a:bodyPr>
          <a:lstStyle/>
          <a:p>
            <a:pPr algn="just">
              <a:lnSpc>
                <a:spcPct val="100000"/>
              </a:lnSpc>
            </a:pPr>
            <a:r>
              <a:rPr lang="en-US" sz="2000" dirty="0" err="1"/>
              <a:t>Déployer</a:t>
            </a:r>
            <a:r>
              <a:rPr lang="en-US" sz="2000" dirty="0"/>
              <a:t> la </a:t>
            </a:r>
            <a:r>
              <a:rPr lang="en-US" sz="2000" dirty="0" err="1"/>
              <a:t>plateforme</a:t>
            </a:r>
            <a:r>
              <a:rPr lang="en-US" sz="2000" dirty="0"/>
              <a:t> MFT dans </a:t>
            </a:r>
            <a:r>
              <a:rPr lang="en-US" sz="2000" dirty="0" err="1"/>
              <a:t>d’autres</a:t>
            </a:r>
            <a:r>
              <a:rPr lang="en-US" sz="2000" dirty="0"/>
              <a:t> communes du </a:t>
            </a:r>
            <a:r>
              <a:rPr lang="en-US" sz="2000" dirty="0" smtClean="0"/>
              <a:t>pays; </a:t>
            </a:r>
            <a:endParaRPr lang="en-US" sz="2000" dirty="0"/>
          </a:p>
          <a:p>
            <a:pPr algn="just">
              <a:lnSpc>
                <a:spcPct val="100000"/>
              </a:lnSpc>
            </a:pPr>
            <a:r>
              <a:rPr lang="en-US" sz="2000" dirty="0" err="1"/>
              <a:t>Intégrer</a:t>
            </a:r>
            <a:r>
              <a:rPr lang="en-US" sz="2000" dirty="0"/>
              <a:t> </a:t>
            </a:r>
            <a:r>
              <a:rPr lang="en-US" sz="2000" dirty="0" smtClean="0"/>
              <a:t>et </a:t>
            </a:r>
            <a:r>
              <a:rPr lang="en-US" sz="2000" dirty="0" err="1" smtClean="0"/>
              <a:t>réaliser</a:t>
            </a:r>
            <a:r>
              <a:rPr lang="en-US" sz="2000" dirty="0" smtClean="0"/>
              <a:t> les </a:t>
            </a:r>
            <a:r>
              <a:rPr lang="en-US" sz="2000" dirty="0" err="1" smtClean="0"/>
              <a:t>infrastructres</a:t>
            </a:r>
            <a:r>
              <a:rPr lang="en-US" sz="2000" dirty="0" smtClean="0"/>
              <a:t> </a:t>
            </a:r>
            <a:r>
              <a:rPr lang="en-US" sz="2000" dirty="0" err="1"/>
              <a:t>en</a:t>
            </a:r>
            <a:r>
              <a:rPr lang="en-US" sz="2000" dirty="0"/>
              <a:t> eau dans </a:t>
            </a:r>
            <a:r>
              <a:rPr lang="en-US" sz="2000" dirty="0" err="1"/>
              <a:t>chaque</a:t>
            </a:r>
            <a:r>
              <a:rPr lang="en-US" sz="2000" dirty="0"/>
              <a:t> village </a:t>
            </a:r>
            <a:r>
              <a:rPr lang="en-US" sz="2000" dirty="0" err="1"/>
              <a:t>bénéficiaire</a:t>
            </a:r>
            <a:r>
              <a:rPr lang="en-US" sz="2000" dirty="0"/>
              <a:t> surtout </a:t>
            </a:r>
            <a:r>
              <a:rPr lang="en-US" sz="2000" dirty="0" err="1"/>
              <a:t>dans</a:t>
            </a:r>
            <a:r>
              <a:rPr lang="en-US" sz="2000" dirty="0"/>
              <a:t> </a:t>
            </a:r>
            <a:r>
              <a:rPr lang="en-US" sz="2000" dirty="0" err="1" smtClean="0"/>
              <a:t>l’Extreme</a:t>
            </a:r>
            <a:r>
              <a:rPr lang="en-US" sz="2000" dirty="0" smtClean="0"/>
              <a:t> Nord;</a:t>
            </a:r>
            <a:endParaRPr lang="en-US" sz="2000" dirty="0"/>
          </a:p>
          <a:p>
            <a:pPr algn="just">
              <a:lnSpc>
                <a:spcPct val="100000"/>
              </a:lnSpc>
            </a:pPr>
            <a:r>
              <a:rPr lang="en-US" sz="2000" dirty="0" err="1" smtClean="0"/>
              <a:t>Développer</a:t>
            </a:r>
            <a:r>
              <a:rPr lang="en-US" sz="2000" dirty="0" smtClean="0"/>
              <a:t> </a:t>
            </a:r>
            <a:r>
              <a:rPr lang="en-US" sz="2000" dirty="0"/>
              <a:t>et </a:t>
            </a:r>
            <a:r>
              <a:rPr lang="en-US" sz="2000" dirty="0" err="1"/>
              <a:t>renforcer</a:t>
            </a:r>
            <a:r>
              <a:rPr lang="en-US" sz="2000" dirty="0"/>
              <a:t> le </a:t>
            </a:r>
            <a:r>
              <a:rPr lang="en-US" sz="2000" dirty="0" err="1"/>
              <a:t>Système</a:t>
            </a:r>
            <a:r>
              <a:rPr lang="en-US" sz="2000" dirty="0"/>
              <a:t> </a:t>
            </a:r>
            <a:r>
              <a:rPr lang="en-US" sz="2000" dirty="0" err="1"/>
              <a:t>Semencier</a:t>
            </a:r>
            <a:r>
              <a:rPr lang="en-US" sz="2000" dirty="0"/>
              <a:t> des </a:t>
            </a:r>
            <a:r>
              <a:rPr lang="en-US" sz="2000" dirty="0" err="1"/>
              <a:t>arbres</a:t>
            </a:r>
            <a:r>
              <a:rPr lang="en-US" sz="2000" dirty="0"/>
              <a:t> </a:t>
            </a:r>
            <a:r>
              <a:rPr lang="en-US" sz="2000" dirty="0" err="1" smtClean="0"/>
              <a:t>locaux</a:t>
            </a:r>
            <a:r>
              <a:rPr lang="en-US" sz="2000" dirty="0" smtClean="0"/>
              <a:t> </a:t>
            </a:r>
            <a:r>
              <a:rPr lang="en-US" sz="2000" dirty="0"/>
              <a:t>dans la </a:t>
            </a:r>
            <a:r>
              <a:rPr lang="en-US" sz="2000" dirty="0" err="1" smtClean="0"/>
              <a:t>partie</a:t>
            </a:r>
            <a:r>
              <a:rPr lang="en-US" sz="2000" dirty="0" smtClean="0"/>
              <a:t> </a:t>
            </a:r>
            <a:r>
              <a:rPr lang="en-US" sz="2000" dirty="0" err="1" smtClean="0"/>
              <a:t>septentrionale</a:t>
            </a:r>
            <a:r>
              <a:rPr lang="en-US" sz="2000" dirty="0" smtClean="0"/>
              <a:t>;</a:t>
            </a:r>
            <a:endParaRPr lang="en-US" sz="2000" dirty="0" smtClean="0"/>
          </a:p>
          <a:p>
            <a:pPr algn="just">
              <a:lnSpc>
                <a:spcPct val="100000"/>
              </a:lnSpc>
            </a:pPr>
            <a:r>
              <a:rPr lang="en-US" sz="2000" dirty="0" err="1" smtClean="0"/>
              <a:t>Relier</a:t>
            </a:r>
            <a:r>
              <a:rPr lang="en-US" sz="2000" dirty="0" smtClean="0"/>
              <a:t> </a:t>
            </a:r>
            <a:r>
              <a:rPr lang="en-US" sz="2000" dirty="0"/>
              <a:t>la </a:t>
            </a:r>
            <a:r>
              <a:rPr lang="en-US" sz="2000" dirty="0" err="1"/>
              <a:t>plateforme</a:t>
            </a:r>
            <a:r>
              <a:rPr lang="en-US" sz="2000" dirty="0"/>
              <a:t> MFT à </a:t>
            </a:r>
            <a:r>
              <a:rPr lang="en-US" sz="2000" dirty="0" err="1"/>
              <a:t>l’outil</a:t>
            </a:r>
            <a:r>
              <a:rPr lang="en-US" sz="2000" dirty="0"/>
              <a:t> </a:t>
            </a:r>
            <a:r>
              <a:rPr lang="en-US" sz="2000" dirty="0" err="1"/>
              <a:t>Diversité</a:t>
            </a:r>
            <a:r>
              <a:rPr lang="en-US" sz="2000" dirty="0"/>
              <a:t> pour la Restauration (D4R) pour le Cameroun pour </a:t>
            </a:r>
            <a:r>
              <a:rPr lang="en-US" sz="2000" dirty="0" err="1"/>
              <a:t>permettre</a:t>
            </a:r>
            <a:r>
              <a:rPr lang="en-US" sz="2000" dirty="0"/>
              <a:t> un </a:t>
            </a:r>
            <a:r>
              <a:rPr lang="en-US" sz="2000" dirty="0" err="1"/>
              <a:t>meilleur</a:t>
            </a:r>
            <a:r>
              <a:rPr lang="en-US" sz="2000" dirty="0"/>
              <a:t> choix des </a:t>
            </a:r>
            <a:r>
              <a:rPr lang="en-US" sz="2000" dirty="0" err="1"/>
              <a:t>espèces</a:t>
            </a:r>
            <a:r>
              <a:rPr lang="en-US" sz="2000" dirty="0"/>
              <a:t> et des sources de </a:t>
            </a:r>
            <a:r>
              <a:rPr lang="en-US" sz="2000" dirty="0" err="1"/>
              <a:t>semences</a:t>
            </a:r>
            <a:r>
              <a:rPr lang="en-US" sz="2000" dirty="0"/>
              <a:t> par site de </a:t>
            </a:r>
            <a:r>
              <a:rPr lang="en-US" sz="2000" dirty="0" smtClean="0"/>
              <a:t>plantation; </a:t>
            </a:r>
            <a:endParaRPr lang="en-US" sz="2000" dirty="0"/>
          </a:p>
          <a:p>
            <a:pPr algn="just">
              <a:lnSpc>
                <a:spcPct val="100000"/>
              </a:lnSpc>
            </a:pPr>
            <a:r>
              <a:rPr lang="en-US" sz="2000" dirty="0" err="1"/>
              <a:t>Digitaliser</a:t>
            </a:r>
            <a:r>
              <a:rPr lang="en-US" sz="2000" dirty="0"/>
              <a:t> dans la </a:t>
            </a:r>
            <a:r>
              <a:rPr lang="en-US" sz="2000" dirty="0" err="1"/>
              <a:t>plateforme</a:t>
            </a:r>
            <a:r>
              <a:rPr lang="en-US" sz="2000" dirty="0"/>
              <a:t> les initiatives de restauration </a:t>
            </a:r>
            <a:r>
              <a:rPr lang="en-US" sz="2000" dirty="0" err="1"/>
              <a:t>existants</a:t>
            </a:r>
            <a:r>
              <a:rPr lang="en-US" sz="2000" dirty="0"/>
              <a:t> </a:t>
            </a:r>
            <a:r>
              <a:rPr lang="en-US" sz="2000" dirty="0" smtClean="0"/>
              <a:t>;</a:t>
            </a:r>
            <a:endParaRPr lang="en-US" sz="2000" dirty="0"/>
          </a:p>
          <a:p>
            <a:pPr algn="just">
              <a:lnSpc>
                <a:spcPct val="100000"/>
              </a:lnSpc>
            </a:pPr>
            <a:r>
              <a:rPr lang="en-US" sz="2000" dirty="0" err="1"/>
              <a:t>Orienter</a:t>
            </a:r>
            <a:r>
              <a:rPr lang="en-US" sz="2000" dirty="0"/>
              <a:t> la </a:t>
            </a:r>
            <a:r>
              <a:rPr lang="en-US" sz="2000" dirty="0" err="1"/>
              <a:t>plateforme</a:t>
            </a:r>
            <a:r>
              <a:rPr lang="en-US" sz="2000" dirty="0"/>
              <a:t> </a:t>
            </a:r>
            <a:r>
              <a:rPr lang="en-US" sz="2000" dirty="0" err="1"/>
              <a:t>vers</a:t>
            </a:r>
            <a:r>
              <a:rPr lang="en-US" sz="2000" dirty="0"/>
              <a:t> la mobilization de </a:t>
            </a:r>
            <a:r>
              <a:rPr lang="en-US" sz="2000" dirty="0" err="1"/>
              <a:t>financement</a:t>
            </a:r>
            <a:r>
              <a:rPr lang="en-US" sz="2000" dirty="0"/>
              <a:t> </a:t>
            </a:r>
            <a:r>
              <a:rPr lang="en-US" sz="2000" dirty="0" err="1"/>
              <a:t>innovants</a:t>
            </a:r>
            <a:r>
              <a:rPr lang="en-US" sz="2000" dirty="0"/>
              <a:t> (e.g. blended finance, carbon </a:t>
            </a:r>
            <a:r>
              <a:rPr lang="en-US" sz="2000" dirty="0" err="1"/>
              <a:t>etc</a:t>
            </a:r>
            <a:r>
              <a:rPr lang="en-US" sz="2000" dirty="0"/>
              <a:t>) </a:t>
            </a:r>
            <a:r>
              <a:rPr lang="en-US" sz="2000" dirty="0" err="1"/>
              <a:t>visant</a:t>
            </a:r>
            <a:r>
              <a:rPr lang="en-US" sz="2000" dirty="0"/>
              <a:t> à </a:t>
            </a:r>
            <a:r>
              <a:rPr lang="en-US" sz="2000" dirty="0" err="1"/>
              <a:t>soutenir</a:t>
            </a:r>
            <a:r>
              <a:rPr lang="en-US" sz="2000" dirty="0"/>
              <a:t> les initiatives de restauration </a:t>
            </a:r>
            <a:r>
              <a:rPr lang="en-US" sz="2000" dirty="0" err="1"/>
              <a:t>en</a:t>
            </a:r>
            <a:r>
              <a:rPr lang="en-US" sz="2000" dirty="0"/>
              <a:t> </a:t>
            </a:r>
            <a:r>
              <a:rPr lang="en-US" sz="2000" dirty="0" err="1"/>
              <a:t>cours</a:t>
            </a:r>
            <a:r>
              <a:rPr lang="en-US" sz="2000" dirty="0"/>
              <a:t> </a:t>
            </a:r>
            <a:r>
              <a:rPr lang="en-US" sz="2000" dirty="0" err="1"/>
              <a:t>ou</a:t>
            </a:r>
            <a:r>
              <a:rPr lang="en-US" sz="2000" dirty="0"/>
              <a:t> futures au </a:t>
            </a:r>
            <a:r>
              <a:rPr lang="en-US" sz="2000" dirty="0" smtClean="0"/>
              <a:t>Cameroun;</a:t>
            </a:r>
            <a:endParaRPr lang="en-US" sz="2000" dirty="0"/>
          </a:p>
          <a:p>
            <a:pPr algn="just">
              <a:lnSpc>
                <a:spcPct val="100000"/>
              </a:lnSpc>
            </a:pPr>
            <a:r>
              <a:rPr lang="en-US" sz="2000" dirty="0" err="1"/>
              <a:t>Transférer</a:t>
            </a:r>
            <a:r>
              <a:rPr lang="en-US" sz="2000" dirty="0"/>
              <a:t> la gestion de la </a:t>
            </a:r>
            <a:r>
              <a:rPr lang="en-US" sz="2000" dirty="0" err="1"/>
              <a:t>plateforme</a:t>
            </a:r>
            <a:r>
              <a:rPr lang="en-US" sz="2000" dirty="0"/>
              <a:t> au </a:t>
            </a:r>
            <a:r>
              <a:rPr lang="en-US" sz="2000" dirty="0" err="1"/>
              <a:t>Gouvernement</a:t>
            </a:r>
            <a:r>
              <a:rPr lang="en-US" sz="2000" dirty="0"/>
              <a:t> (</a:t>
            </a:r>
            <a:r>
              <a:rPr lang="en-US" sz="2000" dirty="0" smtClean="0"/>
              <a:t>MINEPDED);</a:t>
            </a:r>
            <a:endParaRPr lang="en-US" sz="2000" dirty="0" smtClean="0"/>
          </a:p>
          <a:p>
            <a:pPr algn="just">
              <a:lnSpc>
                <a:spcPct val="100000"/>
              </a:lnSpc>
            </a:pPr>
            <a:r>
              <a:rPr lang="en-US" sz="2000" dirty="0" err="1" smtClean="0"/>
              <a:t>Renforcer</a:t>
            </a:r>
            <a:r>
              <a:rPr lang="en-US" sz="2000" dirty="0" smtClean="0"/>
              <a:t> </a:t>
            </a:r>
            <a:r>
              <a:rPr lang="en-US" sz="2000" dirty="0"/>
              <a:t>les </a:t>
            </a:r>
            <a:r>
              <a:rPr lang="en-US" sz="2000" dirty="0" err="1"/>
              <a:t>capacités</a:t>
            </a:r>
            <a:r>
              <a:rPr lang="en-US" sz="2000" dirty="0"/>
              <a:t> et </a:t>
            </a:r>
            <a:r>
              <a:rPr lang="en-US" sz="2000" dirty="0" err="1"/>
              <a:t>fournir</a:t>
            </a:r>
            <a:r>
              <a:rPr lang="en-US" sz="2000" dirty="0"/>
              <a:t> du materiel </a:t>
            </a:r>
            <a:r>
              <a:rPr lang="en-US" sz="2000" dirty="0" smtClean="0"/>
              <a:t>pour </a:t>
            </a:r>
            <a:r>
              <a:rPr lang="en-US" sz="2000" dirty="0" err="1" smtClean="0"/>
              <a:t>l’utilisation</a:t>
            </a:r>
            <a:r>
              <a:rPr lang="en-US" sz="2000" dirty="0" smtClean="0"/>
              <a:t> de MFT </a:t>
            </a:r>
            <a:r>
              <a:rPr lang="en-US" sz="2000" dirty="0" err="1" smtClean="0"/>
              <a:t>comme</a:t>
            </a:r>
            <a:r>
              <a:rPr lang="en-US" sz="2000" dirty="0" smtClean="0"/>
              <a:t> </a:t>
            </a:r>
            <a:r>
              <a:rPr lang="en-US" sz="2000" dirty="0" err="1"/>
              <a:t>outil</a:t>
            </a:r>
            <a:r>
              <a:rPr lang="en-US" sz="2000" dirty="0"/>
              <a:t> </a:t>
            </a:r>
            <a:r>
              <a:rPr lang="en-US" sz="2000" dirty="0" smtClean="0"/>
              <a:t>de </a:t>
            </a:r>
            <a:r>
              <a:rPr lang="en-US" sz="2000" dirty="0" err="1" smtClean="0"/>
              <a:t>suivi</a:t>
            </a:r>
            <a:r>
              <a:rPr lang="en-US" sz="2000" dirty="0" smtClean="0"/>
              <a:t> </a:t>
            </a:r>
            <a:r>
              <a:rPr lang="en-US" sz="2000" dirty="0"/>
              <a:t>et </a:t>
            </a:r>
            <a:r>
              <a:rPr lang="en-US" sz="2000" dirty="0" smtClean="0"/>
              <a:t>de </a:t>
            </a:r>
            <a:r>
              <a:rPr lang="en-US" sz="2000" dirty="0" err="1" smtClean="0"/>
              <a:t>l’évaluation</a:t>
            </a:r>
            <a:r>
              <a:rPr lang="en-US" sz="2000" dirty="0" smtClean="0"/>
              <a:t> </a:t>
            </a:r>
            <a:r>
              <a:rPr lang="en-US" sz="2000" dirty="0"/>
              <a:t>des </a:t>
            </a:r>
            <a:r>
              <a:rPr lang="en-US" sz="2000" dirty="0" smtClean="0"/>
              <a:t>initiatives de restauration; </a:t>
            </a:r>
            <a:endParaRPr lang="en-US" sz="2000" dirty="0" smtClean="0"/>
          </a:p>
          <a:p>
            <a:pPr lvl="0" algn="just">
              <a:lnSpc>
                <a:spcPct val="100000"/>
              </a:lnSpc>
            </a:pPr>
            <a:r>
              <a:rPr lang="fr-FR" sz="2400" b="1" dirty="0" smtClean="0"/>
              <a:t>Solliciter la deuxième phase du projet afin de passer </a:t>
            </a:r>
            <a:r>
              <a:rPr lang="fr-FR" sz="2400" b="1" dirty="0"/>
              <a:t>à l'échelle supérieure et </a:t>
            </a:r>
            <a:r>
              <a:rPr lang="fr-FR" sz="2400" b="1" dirty="0" smtClean="0"/>
              <a:t>à la viabilité financière.</a:t>
            </a:r>
            <a:endParaRPr lang="en-US" sz="2400" b="1" dirty="0"/>
          </a:p>
          <a:p>
            <a:pPr>
              <a:lnSpc>
                <a:spcPct val="100000"/>
              </a:lnSpc>
            </a:pPr>
            <a:endParaRPr lang="en-US" sz="24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Espace réservé du contenu 2"/>
          <p:cNvSpPr>
            <a:spLocks noGrp="1"/>
          </p:cNvSpPr>
          <p:nvPr>
            <p:ph idx="1"/>
          </p:nvPr>
        </p:nvSpPr>
        <p:spPr>
          <a:xfrm>
            <a:off x="702310" y="2850515"/>
            <a:ext cx="10515600" cy="1024890"/>
          </a:xfrm>
        </p:spPr>
        <p:txBody>
          <a:bodyPr>
            <a:normAutofit fontScale="90000"/>
          </a:bodyPr>
          <a:p>
            <a:pPr marL="0" indent="0" algn="ctr">
              <a:buNone/>
            </a:pPr>
            <a:r>
              <a:rPr lang="en-US" altLang="fr-FR" sz="4400" b="1"/>
              <a:t>JE VOUS REMERCIE POUR VOTRE ATTENTION</a:t>
            </a:r>
            <a:endParaRPr lang="en-US" altLang="fr-FR" sz="4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550" y="87630"/>
            <a:ext cx="10515600" cy="917575"/>
          </a:xfrm>
        </p:spPr>
        <p:txBody>
          <a:bodyPr>
            <a:normAutofit/>
          </a:bodyPr>
          <a:lstStyle/>
          <a:p>
            <a:r>
              <a:rPr lang="fr-FR" sz="2800" b="1" dirty="0"/>
              <a:t>PRESENTATION GENERALE DU PROJET (Suite)</a:t>
            </a:r>
            <a:endParaRPr lang="fr-FR" sz="2800" b="1" dirty="0"/>
          </a:p>
        </p:txBody>
      </p:sp>
      <p:sp>
        <p:nvSpPr>
          <p:cNvPr id="3" name="Espace réservé du contenu 2"/>
          <p:cNvSpPr>
            <a:spLocks noGrp="1"/>
          </p:cNvSpPr>
          <p:nvPr>
            <p:ph idx="1"/>
          </p:nvPr>
        </p:nvSpPr>
        <p:spPr>
          <a:xfrm>
            <a:off x="456565" y="872490"/>
            <a:ext cx="10910570" cy="5415188"/>
          </a:xfrm>
        </p:spPr>
        <p:txBody>
          <a:bodyPr>
            <a:normAutofit fontScale="25000" lnSpcReduction="20000"/>
          </a:bodyPr>
          <a:lstStyle/>
          <a:p>
            <a:pPr>
              <a:buFont typeface="Wingdings" panose="05000000000000000000" charset="0"/>
              <a:buChar char="v"/>
            </a:pPr>
            <a:r>
              <a:rPr lang="en-US" altLang="en-US" sz="11200" b="1" dirty="0"/>
              <a:t>CIBLES</a:t>
            </a:r>
            <a:endParaRPr lang="en-US" altLang="fr-FR" sz="11200" b="1" dirty="0"/>
          </a:p>
          <a:p>
            <a:pPr algn="just">
              <a:lnSpc>
                <a:spcPct val="120000"/>
              </a:lnSpc>
            </a:pPr>
            <a:r>
              <a:rPr lang="en-US" altLang="fr-FR" sz="10665" dirty="0" smtClean="0"/>
              <a:t>-</a:t>
            </a:r>
            <a:r>
              <a:rPr lang="en-US" altLang="fr-FR" sz="9600" dirty="0" smtClean="0"/>
              <a:t>Au </a:t>
            </a:r>
            <a:r>
              <a:rPr lang="en-US" altLang="fr-FR" sz="9600" dirty="0" err="1" smtClean="0"/>
              <a:t>moins</a:t>
            </a:r>
            <a:r>
              <a:rPr lang="en-US" altLang="fr-FR" sz="9600" dirty="0" smtClean="0"/>
              <a:t> 200 </a:t>
            </a:r>
            <a:r>
              <a:rPr lang="en-US" altLang="fr-FR" sz="9600" dirty="0"/>
              <a:t>000 </a:t>
            </a:r>
            <a:r>
              <a:rPr lang="en-US" altLang="fr-FR" sz="9600" dirty="0" err="1"/>
              <a:t>arbres</a:t>
            </a:r>
            <a:r>
              <a:rPr lang="en-US" altLang="fr-FR" sz="9600" dirty="0"/>
              <a:t> </a:t>
            </a:r>
            <a:r>
              <a:rPr lang="en-US" altLang="fr-FR" sz="9600" dirty="0" err="1"/>
              <a:t>plant</a:t>
            </a:r>
            <a:r>
              <a:rPr lang="en-US" altLang="en-US" sz="9600" dirty="0" err="1"/>
              <a:t>é</a:t>
            </a:r>
            <a:r>
              <a:rPr lang="en-US" altLang="fr-FR" sz="9600" dirty="0" err="1"/>
              <a:t>s</a:t>
            </a:r>
            <a:r>
              <a:rPr lang="en-US" altLang="fr-FR" sz="9600" dirty="0"/>
              <a:t>, </a:t>
            </a:r>
            <a:r>
              <a:rPr lang="en-US" altLang="fr-FR" sz="9600" dirty="0" err="1"/>
              <a:t>entretenus</a:t>
            </a:r>
            <a:r>
              <a:rPr lang="en-US" altLang="fr-FR" sz="9600" dirty="0"/>
              <a:t>, </a:t>
            </a:r>
            <a:r>
              <a:rPr lang="en-US" altLang="fr-FR" sz="9600" dirty="0" err="1"/>
              <a:t>document</a:t>
            </a:r>
            <a:r>
              <a:rPr lang="en-US" altLang="en-US" sz="9600" dirty="0" err="1"/>
              <a:t>é</a:t>
            </a:r>
            <a:r>
              <a:rPr lang="en-US" altLang="fr-FR" sz="9600" dirty="0" err="1"/>
              <a:t>s</a:t>
            </a:r>
            <a:r>
              <a:rPr lang="en-US" altLang="fr-FR" sz="9600" dirty="0"/>
              <a:t> et </a:t>
            </a:r>
            <a:r>
              <a:rPr lang="en-US" altLang="fr-FR" sz="9600" dirty="0" err="1"/>
              <a:t>suivis</a:t>
            </a:r>
            <a:r>
              <a:rPr lang="en-US" altLang="fr-FR" sz="9600" dirty="0"/>
              <a:t> gr</a:t>
            </a:r>
            <a:r>
              <a:rPr lang="en-US" altLang="en-US" sz="9600" dirty="0"/>
              <a:t>â</a:t>
            </a:r>
            <a:r>
              <a:rPr lang="en-US" altLang="fr-FR" sz="9600" dirty="0"/>
              <a:t>ce au </a:t>
            </a:r>
            <a:r>
              <a:rPr lang="en-US" altLang="fr-FR" sz="9600" dirty="0" err="1"/>
              <a:t>soutien</a:t>
            </a:r>
            <a:r>
              <a:rPr lang="en-US" altLang="fr-FR" sz="9600" dirty="0"/>
              <a:t> de la </a:t>
            </a:r>
            <a:r>
              <a:rPr lang="en-US" altLang="fr-FR" sz="9600" dirty="0" err="1"/>
              <a:t>plateforme</a:t>
            </a:r>
            <a:r>
              <a:rPr lang="en-US" altLang="fr-FR" sz="9600" dirty="0"/>
              <a:t> et au </a:t>
            </a:r>
            <a:r>
              <a:rPr lang="en-US" altLang="fr-FR" sz="9600" dirty="0" err="1"/>
              <a:t>cofinancement</a:t>
            </a:r>
            <a:r>
              <a:rPr lang="en-US" altLang="fr-FR" sz="9600" dirty="0"/>
              <a:t> </a:t>
            </a:r>
            <a:r>
              <a:rPr lang="en-US" altLang="fr-FR" sz="9600" dirty="0" err="1"/>
              <a:t>obtenu</a:t>
            </a:r>
            <a:r>
              <a:rPr lang="en-US" altLang="en-US" sz="9600" dirty="0"/>
              <a:t> </a:t>
            </a:r>
            <a:r>
              <a:rPr lang="en-US" altLang="fr-FR" sz="9600" dirty="0"/>
              <a:t>;</a:t>
            </a:r>
            <a:endParaRPr lang="en-US" altLang="fr-FR" sz="9600" dirty="0"/>
          </a:p>
          <a:p>
            <a:pPr algn="just">
              <a:lnSpc>
                <a:spcPct val="120000"/>
              </a:lnSpc>
            </a:pPr>
            <a:r>
              <a:rPr lang="en-US" altLang="fr-FR" sz="9600" dirty="0"/>
              <a:t>-Au </a:t>
            </a:r>
            <a:r>
              <a:rPr lang="en-US" altLang="fr-FR" sz="9600" dirty="0" err="1"/>
              <a:t>moins</a:t>
            </a:r>
            <a:r>
              <a:rPr lang="en-US" altLang="fr-FR" sz="9600" dirty="0"/>
              <a:t> 2 000 </a:t>
            </a:r>
            <a:r>
              <a:rPr lang="en-US" altLang="fr-FR" sz="9600" dirty="0" err="1"/>
              <a:t>b</a:t>
            </a:r>
            <a:r>
              <a:rPr lang="en-US" altLang="en-US" sz="9600" dirty="0" err="1"/>
              <a:t>é</a:t>
            </a:r>
            <a:r>
              <a:rPr lang="en-US" altLang="fr-FR" sz="9600" dirty="0" err="1"/>
              <a:t>n</a:t>
            </a:r>
            <a:r>
              <a:rPr lang="en-US" altLang="en-US" sz="9600" dirty="0" err="1"/>
              <a:t>é</a:t>
            </a:r>
            <a:r>
              <a:rPr lang="en-US" altLang="fr-FR" sz="9600" dirty="0" err="1"/>
              <a:t>ficiaires</a:t>
            </a:r>
            <a:r>
              <a:rPr lang="en-US" altLang="fr-FR" sz="9600" dirty="0"/>
              <a:t> directs des subventions de restauration de la </a:t>
            </a:r>
            <a:r>
              <a:rPr lang="en-US" altLang="fr-FR" sz="9600" dirty="0" err="1"/>
              <a:t>Plateforme</a:t>
            </a:r>
            <a:r>
              <a:rPr lang="en-US" altLang="fr-FR" sz="9600" dirty="0"/>
              <a:t>, hommes et femmes</a:t>
            </a:r>
            <a:r>
              <a:rPr lang="en-US" altLang="en-US" sz="9600" dirty="0"/>
              <a:t> </a:t>
            </a:r>
            <a:r>
              <a:rPr lang="en-US" altLang="fr-FR" sz="9600" dirty="0"/>
              <a:t>;</a:t>
            </a:r>
            <a:endParaRPr lang="en-US" altLang="fr-FR" sz="9600" dirty="0"/>
          </a:p>
          <a:p>
            <a:pPr algn="just">
              <a:lnSpc>
                <a:spcPct val="120000"/>
              </a:lnSpc>
            </a:pPr>
            <a:r>
              <a:rPr lang="en-US" altLang="fr-FR" sz="9600" dirty="0"/>
              <a:t>-Au </a:t>
            </a:r>
            <a:r>
              <a:rPr lang="en-US" altLang="fr-FR" sz="9600" dirty="0" err="1"/>
              <a:t>moins</a:t>
            </a:r>
            <a:r>
              <a:rPr lang="en-US" altLang="fr-FR" sz="9600" dirty="0"/>
              <a:t> 2 500 ha de </a:t>
            </a:r>
            <a:r>
              <a:rPr lang="en-US" altLang="fr-FR" sz="9600" dirty="0" err="1"/>
              <a:t>terres</a:t>
            </a:r>
            <a:r>
              <a:rPr lang="en-US" altLang="fr-FR" sz="9600" dirty="0"/>
              <a:t> </a:t>
            </a:r>
            <a:r>
              <a:rPr lang="en-US" altLang="fr-FR" sz="9600" dirty="0" err="1"/>
              <a:t>en</a:t>
            </a:r>
            <a:r>
              <a:rPr lang="en-US" altLang="fr-FR" sz="9600" dirty="0"/>
              <a:t> </a:t>
            </a:r>
            <a:r>
              <a:rPr lang="en-US" altLang="fr-FR" sz="9600" dirty="0" err="1"/>
              <a:t>cours</a:t>
            </a:r>
            <a:r>
              <a:rPr lang="en-US" altLang="fr-FR" sz="9600" dirty="0"/>
              <a:t> de restauration ; </a:t>
            </a:r>
            <a:endParaRPr lang="en-US" altLang="fr-FR" sz="9600" dirty="0"/>
          </a:p>
          <a:p>
            <a:pPr algn="just">
              <a:lnSpc>
                <a:spcPct val="120000"/>
              </a:lnSpc>
            </a:pPr>
            <a:r>
              <a:rPr lang="en-US" altLang="fr-FR" sz="9600" dirty="0"/>
              <a:t>-Au </a:t>
            </a:r>
            <a:r>
              <a:rPr lang="en-US" altLang="fr-FR" sz="9600" dirty="0" err="1"/>
              <a:t>moins</a:t>
            </a:r>
            <a:r>
              <a:rPr lang="en-US" altLang="fr-FR" sz="9600" dirty="0"/>
              <a:t> 2 500 ha de </a:t>
            </a:r>
            <a:r>
              <a:rPr lang="en-US" altLang="fr-FR" sz="9600" dirty="0" err="1"/>
              <a:t>terres</a:t>
            </a:r>
            <a:r>
              <a:rPr lang="en-US" altLang="fr-FR" sz="9600" dirty="0"/>
              <a:t> </a:t>
            </a:r>
            <a:r>
              <a:rPr lang="en-US" altLang="fr-FR" sz="9600" dirty="0" err="1"/>
              <a:t>en</a:t>
            </a:r>
            <a:r>
              <a:rPr lang="en-US" altLang="fr-FR" sz="9600" dirty="0"/>
              <a:t> </a:t>
            </a:r>
            <a:r>
              <a:rPr lang="en-US" altLang="fr-FR" sz="9600" dirty="0" err="1"/>
              <a:t>cours</a:t>
            </a:r>
            <a:r>
              <a:rPr lang="en-US" altLang="fr-FR" sz="9600" dirty="0"/>
              <a:t> de </a:t>
            </a:r>
            <a:r>
              <a:rPr lang="en-US" altLang="fr-FR" sz="9600" dirty="0" err="1"/>
              <a:t>pratiques</a:t>
            </a:r>
            <a:r>
              <a:rPr lang="en-US" altLang="fr-FR" sz="9600" dirty="0"/>
              <a:t> </a:t>
            </a:r>
            <a:r>
              <a:rPr lang="en-US" altLang="fr-FR" sz="9600" dirty="0" err="1"/>
              <a:t>am</a:t>
            </a:r>
            <a:r>
              <a:rPr lang="en-US" altLang="en-US" sz="9600" dirty="0" err="1"/>
              <a:t>é</a:t>
            </a:r>
            <a:r>
              <a:rPr lang="en-US" altLang="fr-FR" sz="9600" dirty="0" err="1"/>
              <a:t>lior</a:t>
            </a:r>
            <a:r>
              <a:rPr lang="en-US" altLang="en-US" sz="9600" dirty="0" err="1"/>
              <a:t>é</a:t>
            </a:r>
            <a:r>
              <a:rPr lang="en-US" altLang="fr-FR" sz="9600" dirty="0" err="1"/>
              <a:t>es</a:t>
            </a:r>
            <a:r>
              <a:rPr lang="en-US" altLang="en-US" sz="9600" dirty="0"/>
              <a:t> </a:t>
            </a:r>
            <a:r>
              <a:rPr lang="en-US" altLang="fr-FR" sz="9600" dirty="0"/>
              <a:t>;</a:t>
            </a:r>
            <a:endParaRPr lang="en-US" altLang="fr-FR" sz="9600" dirty="0"/>
          </a:p>
          <a:p>
            <a:pPr algn="just">
              <a:lnSpc>
                <a:spcPct val="120000"/>
              </a:lnSpc>
            </a:pPr>
            <a:r>
              <a:rPr lang="en-US" altLang="fr-FR" sz="9600" dirty="0"/>
              <a:t>-Au </a:t>
            </a:r>
            <a:r>
              <a:rPr lang="en-US" altLang="fr-FR" sz="9600" dirty="0" err="1"/>
              <a:t>moins</a:t>
            </a:r>
            <a:r>
              <a:rPr lang="en-US" altLang="fr-FR" sz="9600" dirty="0"/>
              <a:t> 500 </a:t>
            </a:r>
            <a:r>
              <a:rPr lang="en-US" altLang="fr-FR" sz="9600" dirty="0" err="1"/>
              <a:t>partenaires</a:t>
            </a:r>
            <a:r>
              <a:rPr lang="en-US" altLang="fr-FR" sz="9600" dirty="0"/>
              <a:t> de restauration et 13 entrepreneurs </a:t>
            </a:r>
            <a:r>
              <a:rPr lang="en-US" altLang="fr-FR" sz="9600" dirty="0" err="1"/>
              <a:t>communautaires</a:t>
            </a:r>
            <a:r>
              <a:rPr lang="en-US" altLang="fr-FR" sz="9600" dirty="0"/>
              <a:t> </a:t>
            </a:r>
            <a:r>
              <a:rPr lang="en-US" altLang="fr-FR" sz="9600" dirty="0" err="1"/>
              <a:t>enregistr</a:t>
            </a:r>
            <a:r>
              <a:rPr lang="en-US" altLang="en-US" sz="9600" dirty="0" err="1"/>
              <a:t>é</a:t>
            </a:r>
            <a:r>
              <a:rPr lang="en-US" altLang="fr-FR" sz="9600" dirty="0" err="1"/>
              <a:t>s</a:t>
            </a:r>
            <a:r>
              <a:rPr lang="en-US" altLang="fr-FR" sz="9600" dirty="0"/>
              <a:t> </a:t>
            </a:r>
            <a:r>
              <a:rPr lang="en-US" altLang="fr-FR" sz="9600" dirty="0" err="1"/>
              <a:t>aupr</a:t>
            </a:r>
            <a:r>
              <a:rPr lang="en-US" altLang="en-US" sz="9600" dirty="0"/>
              <a:t>è</a:t>
            </a:r>
            <a:r>
              <a:rPr lang="en-US" altLang="fr-FR" sz="9600" dirty="0"/>
              <a:t>s de la </a:t>
            </a:r>
            <a:r>
              <a:rPr lang="en-US" altLang="fr-FR" sz="9600" dirty="0" err="1"/>
              <a:t>plateforme</a:t>
            </a:r>
            <a:r>
              <a:rPr lang="en-US" altLang="en-US" sz="9600" dirty="0"/>
              <a:t> </a:t>
            </a:r>
            <a:r>
              <a:rPr lang="en-US" altLang="fr-FR" sz="9600" dirty="0"/>
              <a:t>;</a:t>
            </a:r>
            <a:endParaRPr lang="en-US" altLang="fr-FR" sz="9600" dirty="0"/>
          </a:p>
          <a:p>
            <a:pPr algn="just">
              <a:lnSpc>
                <a:spcPct val="120000"/>
              </a:lnSpc>
            </a:pPr>
            <a:r>
              <a:rPr lang="en-US" altLang="en-US" sz="9600" dirty="0"/>
              <a:t>Une a</a:t>
            </a:r>
            <a:r>
              <a:rPr lang="en-US" altLang="fr-FR" sz="9600" dirty="0" err="1"/>
              <a:t>pplication</a:t>
            </a:r>
            <a:r>
              <a:rPr lang="en-US" altLang="fr-FR" sz="9600" dirty="0"/>
              <a:t> mobile con</a:t>
            </a:r>
            <a:r>
              <a:rPr lang="en-US" altLang="en-US" sz="9600" dirty="0"/>
              <a:t>ç</a:t>
            </a:r>
            <a:r>
              <a:rPr lang="en-US" altLang="fr-FR" sz="9600" dirty="0" err="1"/>
              <a:t>ue</a:t>
            </a:r>
            <a:r>
              <a:rPr lang="en-US" altLang="fr-FR" sz="9600" dirty="0"/>
              <a:t> </a:t>
            </a:r>
            <a:r>
              <a:rPr lang="en-US" altLang="fr-FR" sz="9600" dirty="0" err="1"/>
              <a:t>en</a:t>
            </a:r>
            <a:r>
              <a:rPr lang="en-US" altLang="fr-FR" sz="9600" dirty="0"/>
              <a:t> collaboration avec les </a:t>
            </a:r>
            <a:r>
              <a:rPr lang="en-US" altLang="fr-FR" sz="9600" dirty="0" err="1"/>
              <a:t>utilisateurs</a:t>
            </a:r>
            <a:r>
              <a:rPr lang="en-US" altLang="fr-FR" sz="9600" dirty="0"/>
              <a:t> et </a:t>
            </a:r>
            <a:r>
              <a:rPr lang="en-US" altLang="fr-FR" sz="9600" dirty="0" err="1"/>
              <a:t>test</a:t>
            </a:r>
            <a:r>
              <a:rPr lang="en-US" altLang="en-US" sz="9600" dirty="0" err="1"/>
              <a:t>é</a:t>
            </a:r>
            <a:r>
              <a:rPr lang="en-US" altLang="fr-FR" sz="9600" dirty="0" err="1"/>
              <a:t>e</a:t>
            </a:r>
            <a:r>
              <a:rPr lang="en-US" altLang="fr-FR" sz="9600" dirty="0"/>
              <a:t> </a:t>
            </a:r>
            <a:r>
              <a:rPr lang="en-US" altLang="fr-FR" sz="9600" dirty="0" err="1"/>
              <a:t>dans</a:t>
            </a:r>
            <a:r>
              <a:rPr lang="en-US" altLang="fr-FR" sz="9600" dirty="0"/>
              <a:t> </a:t>
            </a:r>
            <a:r>
              <a:rPr lang="en-US" altLang="fr-FR" sz="9600" dirty="0" err="1"/>
              <a:t>plusieurs</a:t>
            </a:r>
            <a:r>
              <a:rPr lang="en-US" altLang="fr-FR" sz="9600" dirty="0"/>
              <a:t> </a:t>
            </a:r>
            <a:r>
              <a:rPr lang="en-US" altLang="fr-FR" sz="9600" dirty="0" err="1"/>
              <a:t>endroits</a:t>
            </a:r>
            <a:r>
              <a:rPr lang="en-US" altLang="fr-FR" sz="9600" dirty="0"/>
              <a:t>.</a:t>
            </a:r>
            <a:endParaRPr lang="en-US" altLang="fr-FR" sz="9600" dirty="0"/>
          </a:p>
          <a:p>
            <a:pPr algn="just">
              <a:lnSpc>
                <a:spcPct val="120000"/>
              </a:lnSpc>
            </a:pPr>
            <a:r>
              <a:rPr lang="en-US" altLang="en-US" sz="9600" dirty="0" err="1">
                <a:sym typeface="+mn-ea"/>
              </a:rPr>
              <a:t>Une</a:t>
            </a:r>
            <a:r>
              <a:rPr lang="en-US" altLang="en-US" sz="9600" dirty="0">
                <a:sym typeface="+mn-ea"/>
              </a:rPr>
              <a:t> </a:t>
            </a:r>
            <a:r>
              <a:rPr lang="en-US" altLang="en-US" sz="9600" dirty="0" err="1">
                <a:sym typeface="+mn-ea"/>
              </a:rPr>
              <a:t>p</a:t>
            </a:r>
            <a:r>
              <a:rPr lang="en-US" altLang="fr-FR" sz="9600" dirty="0" err="1">
                <a:sym typeface="+mn-ea"/>
              </a:rPr>
              <a:t>lateforme</a:t>
            </a:r>
            <a:r>
              <a:rPr lang="en-US" altLang="fr-FR" sz="9600" dirty="0">
                <a:sym typeface="+mn-ea"/>
              </a:rPr>
              <a:t> avec </a:t>
            </a:r>
            <a:r>
              <a:rPr lang="en-US" altLang="en-US" sz="9600" dirty="0" err="1">
                <a:sym typeface="+mn-ea"/>
              </a:rPr>
              <a:t>une</a:t>
            </a:r>
            <a:r>
              <a:rPr lang="en-US" altLang="en-US" sz="9600" dirty="0">
                <a:sym typeface="+mn-ea"/>
              </a:rPr>
              <a:t> </a:t>
            </a:r>
            <a:r>
              <a:rPr lang="en-US" altLang="fr-FR" sz="9600" dirty="0">
                <a:sym typeface="+mn-ea"/>
              </a:rPr>
              <a:t>application mobile </a:t>
            </a:r>
            <a:r>
              <a:rPr lang="en-US" altLang="fr-FR" sz="9600" dirty="0" err="1">
                <a:sym typeface="+mn-ea"/>
              </a:rPr>
              <a:t>int</a:t>
            </a:r>
            <a:r>
              <a:rPr lang="en-US" altLang="en-US" sz="9600" dirty="0" err="1">
                <a:sym typeface="+mn-ea"/>
              </a:rPr>
              <a:t>é</a:t>
            </a:r>
            <a:r>
              <a:rPr lang="en-US" altLang="fr-FR" sz="9600" dirty="0" err="1">
                <a:sym typeface="+mn-ea"/>
              </a:rPr>
              <a:t>gr</a:t>
            </a:r>
            <a:r>
              <a:rPr lang="en-US" altLang="en-US" sz="9600" dirty="0" err="1">
                <a:sym typeface="+mn-ea"/>
              </a:rPr>
              <a:t>é</a:t>
            </a:r>
            <a:r>
              <a:rPr lang="en-US" altLang="fr-FR" sz="9600" dirty="0" err="1">
                <a:sym typeface="+mn-ea"/>
              </a:rPr>
              <a:t>e</a:t>
            </a:r>
            <a:r>
              <a:rPr lang="en-US" altLang="fr-FR" sz="9600" dirty="0">
                <a:sym typeface="+mn-ea"/>
              </a:rPr>
              <a:t> pour </a:t>
            </a:r>
            <a:r>
              <a:rPr lang="en-US" altLang="fr-FR" sz="9600" dirty="0" err="1">
                <a:sym typeface="+mn-ea"/>
              </a:rPr>
              <a:t>permettre</a:t>
            </a:r>
            <a:r>
              <a:rPr lang="en-US" altLang="fr-FR" sz="9600" dirty="0">
                <a:sym typeface="+mn-ea"/>
              </a:rPr>
              <a:t> la </a:t>
            </a:r>
            <a:r>
              <a:rPr lang="en-US" altLang="fr-FR" sz="9600" dirty="0" err="1">
                <a:sym typeface="+mn-ea"/>
              </a:rPr>
              <a:t>v</a:t>
            </a:r>
            <a:r>
              <a:rPr lang="en-US" altLang="en-US" sz="9600" dirty="0" err="1">
                <a:sym typeface="+mn-ea"/>
              </a:rPr>
              <a:t>é</a:t>
            </a:r>
            <a:r>
              <a:rPr lang="en-US" altLang="fr-FR" sz="9600" dirty="0" err="1">
                <a:sym typeface="+mn-ea"/>
              </a:rPr>
              <a:t>rification</a:t>
            </a:r>
            <a:r>
              <a:rPr lang="en-US" altLang="fr-FR" sz="9600" dirty="0">
                <a:sym typeface="+mn-ea"/>
              </a:rPr>
              <a:t> et le </a:t>
            </a:r>
            <a:r>
              <a:rPr lang="en-US" altLang="fr-FR" sz="9600" dirty="0" err="1">
                <a:sym typeface="+mn-ea"/>
              </a:rPr>
              <a:t>transfert</a:t>
            </a:r>
            <a:r>
              <a:rPr lang="en-US" altLang="fr-FR" sz="9600" dirty="0">
                <a:sym typeface="+mn-ea"/>
              </a:rPr>
              <a:t> des </a:t>
            </a:r>
            <a:r>
              <a:rPr lang="en-US" altLang="fr-FR" sz="9600" dirty="0" err="1">
                <a:sym typeface="+mn-ea"/>
              </a:rPr>
              <a:t>paiements</a:t>
            </a:r>
            <a:r>
              <a:rPr lang="en-US" altLang="en-US" sz="9600" dirty="0">
                <a:sym typeface="+mn-ea"/>
              </a:rPr>
              <a:t> </a:t>
            </a:r>
            <a:r>
              <a:rPr lang="en-US" altLang="fr-FR" sz="9600" dirty="0">
                <a:sym typeface="+mn-ea"/>
              </a:rPr>
              <a:t>;</a:t>
            </a:r>
            <a:endParaRPr lang="en-US" altLang="fr-FR" sz="1066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42555"/>
            <a:ext cx="10515600" cy="517775"/>
          </a:xfrm>
        </p:spPr>
        <p:txBody>
          <a:bodyPr/>
          <a:lstStyle/>
          <a:p>
            <a:r>
              <a:rPr lang="fr-FR" sz="2800" b="1" dirty="0"/>
              <a:t>1. </a:t>
            </a:r>
            <a:r>
              <a:rPr lang="fr-FR" sz="2800" b="1" dirty="0" smtClean="0"/>
              <a:t>PRESENTATION GENERALE DU PROJET (Suite)</a:t>
            </a:r>
            <a:endParaRPr lang="en-US" sz="2800" dirty="0"/>
          </a:p>
        </p:txBody>
      </p:sp>
      <p:sp>
        <p:nvSpPr>
          <p:cNvPr id="5" name="Text Placeholder 4"/>
          <p:cNvSpPr>
            <a:spLocks noGrp="1"/>
          </p:cNvSpPr>
          <p:nvPr>
            <p:ph type="body" idx="1"/>
          </p:nvPr>
        </p:nvSpPr>
        <p:spPr>
          <a:xfrm>
            <a:off x="839788" y="1115110"/>
            <a:ext cx="5157787" cy="823912"/>
          </a:xfrm>
        </p:spPr>
        <p:txBody>
          <a:bodyPr/>
          <a:lstStyle/>
          <a:p>
            <a:endParaRPr lang="fr-FR" dirty="0"/>
          </a:p>
          <a:p>
            <a:endParaRPr lang="en-US" dirty="0"/>
          </a:p>
        </p:txBody>
      </p:sp>
      <p:graphicFrame>
        <p:nvGraphicFramePr>
          <p:cNvPr id="2" name="Espace réservé du contenu 1"/>
          <p:cNvGraphicFramePr>
            <a:graphicFrameLocks noGrp="1"/>
          </p:cNvGraphicFramePr>
          <p:nvPr>
            <p:ph sz="half" idx="2"/>
          </p:nvPr>
        </p:nvGraphicFramePr>
        <p:xfrm>
          <a:off x="839788" y="2155370"/>
          <a:ext cx="5256213" cy="4114800"/>
        </p:xfrm>
        <a:graphic>
          <a:graphicData uri="http://schemas.openxmlformats.org/drawingml/2006/table">
            <a:tbl>
              <a:tblPr firstRow="1" bandRow="1">
                <a:tableStyleId>{5C22544A-7EE6-4342-B048-85BDC9FD1C3A}</a:tableStyleId>
              </a:tblPr>
              <a:tblGrid>
                <a:gridCol w="1752071"/>
                <a:gridCol w="1752071"/>
                <a:gridCol w="1752071"/>
              </a:tblGrid>
              <a:tr h="1028700">
                <a:tc>
                  <a:txBody>
                    <a:bodyPr/>
                    <a:lstStyle/>
                    <a:p>
                      <a:r>
                        <a:rPr lang="fr-FR" dirty="0" smtClean="0"/>
                        <a:t>REGIONS</a:t>
                      </a:r>
                      <a:endParaRPr lang="fr-FR" dirty="0"/>
                    </a:p>
                  </a:txBody>
                  <a:tcPr/>
                </a:tc>
                <a:tc>
                  <a:txBody>
                    <a:bodyPr/>
                    <a:lstStyle/>
                    <a:p>
                      <a:r>
                        <a:rPr lang="fr-FR" dirty="0" smtClean="0"/>
                        <a:t>DEPARTEMENTS</a:t>
                      </a:r>
                      <a:endParaRPr lang="fr-FR" dirty="0"/>
                    </a:p>
                  </a:txBody>
                  <a:tcPr/>
                </a:tc>
                <a:tc>
                  <a:txBody>
                    <a:bodyPr/>
                    <a:lstStyle/>
                    <a:p>
                      <a:r>
                        <a:rPr lang="fr-FR" dirty="0" smtClean="0"/>
                        <a:t>COMMUNES</a:t>
                      </a:r>
                      <a:endParaRPr lang="fr-FR" dirty="0"/>
                    </a:p>
                  </a:txBody>
                  <a:tcPr/>
                </a:tc>
              </a:tr>
              <a:tr h="1028700">
                <a:tc>
                  <a:txBody>
                    <a:bodyPr/>
                    <a:lstStyle/>
                    <a:p>
                      <a:r>
                        <a:rPr lang="fr-FR" dirty="0" smtClean="0"/>
                        <a:t>Ouest </a:t>
                      </a:r>
                      <a:endParaRPr lang="fr-FR" dirty="0"/>
                    </a:p>
                  </a:txBody>
                  <a:tcPr/>
                </a:tc>
                <a:tc>
                  <a:txBody>
                    <a:bodyPr/>
                    <a:lstStyle/>
                    <a:p>
                      <a:r>
                        <a:rPr lang="fr-FR" dirty="0" smtClean="0"/>
                        <a:t>Hauts Plateaux</a:t>
                      </a:r>
                      <a:endParaRPr lang="fr-FR" dirty="0"/>
                    </a:p>
                  </a:txBody>
                  <a:tcPr/>
                </a:tc>
                <a:tc>
                  <a:txBody>
                    <a:bodyPr/>
                    <a:lstStyle/>
                    <a:p>
                      <a:r>
                        <a:rPr lang="fr-FR" dirty="0" err="1" smtClean="0"/>
                        <a:t>Bangou</a:t>
                      </a:r>
                      <a:endParaRPr lang="fr-FR" dirty="0" smtClean="0"/>
                    </a:p>
                    <a:p>
                      <a:r>
                        <a:rPr lang="fr-FR" dirty="0" err="1" smtClean="0"/>
                        <a:t>Baham</a:t>
                      </a:r>
                      <a:endParaRPr lang="fr-FR" dirty="0"/>
                    </a:p>
                  </a:txBody>
                  <a:tcPr/>
                </a:tc>
              </a:tr>
              <a:tr h="1028700">
                <a:tc>
                  <a:txBody>
                    <a:bodyPr/>
                    <a:lstStyle/>
                    <a:p>
                      <a:r>
                        <a:rPr lang="fr-FR" dirty="0" smtClean="0"/>
                        <a:t>Centre</a:t>
                      </a:r>
                      <a:endParaRPr lang="fr-FR" dirty="0"/>
                    </a:p>
                  </a:txBody>
                  <a:tcPr/>
                </a:tc>
                <a:tc>
                  <a:txBody>
                    <a:bodyPr/>
                    <a:lstStyle/>
                    <a:p>
                      <a:r>
                        <a:rPr lang="fr-FR" dirty="0" smtClean="0"/>
                        <a:t>Nyong</a:t>
                      </a:r>
                      <a:r>
                        <a:rPr lang="fr-FR" baseline="0" dirty="0" smtClean="0"/>
                        <a:t> et </a:t>
                      </a:r>
                      <a:r>
                        <a:rPr lang="fr-FR" baseline="0" dirty="0" err="1" smtClean="0"/>
                        <a:t>So’o</a:t>
                      </a:r>
                      <a:endParaRPr lang="fr-FR" dirty="0"/>
                    </a:p>
                  </a:txBody>
                  <a:tcPr/>
                </a:tc>
                <a:tc>
                  <a:txBody>
                    <a:bodyPr/>
                    <a:lstStyle/>
                    <a:p>
                      <a:r>
                        <a:rPr lang="fr-FR" dirty="0" err="1" smtClean="0"/>
                        <a:t>Mbalmayo</a:t>
                      </a:r>
                      <a:endParaRPr lang="fr-FR" dirty="0"/>
                    </a:p>
                  </a:txBody>
                  <a:tcPr/>
                </a:tc>
              </a:tr>
              <a:tr h="1028700">
                <a:tc>
                  <a:txBody>
                    <a:bodyPr/>
                    <a:lstStyle/>
                    <a:p>
                      <a:r>
                        <a:rPr lang="fr-FR" dirty="0" smtClean="0"/>
                        <a:t>Extrême-Nord</a:t>
                      </a:r>
                      <a:endParaRPr lang="fr-FR" dirty="0"/>
                    </a:p>
                  </a:txBody>
                  <a:tcPr/>
                </a:tc>
                <a:tc>
                  <a:txBody>
                    <a:bodyPr/>
                    <a:lstStyle/>
                    <a:p>
                      <a:r>
                        <a:rPr lang="fr-FR" dirty="0" smtClean="0"/>
                        <a:t>Mayo-</a:t>
                      </a:r>
                      <a:r>
                        <a:rPr lang="fr-FR" dirty="0" err="1" smtClean="0"/>
                        <a:t>Kani</a:t>
                      </a:r>
                      <a:endParaRPr lang="fr-FR" dirty="0"/>
                    </a:p>
                  </a:txBody>
                  <a:tcPr/>
                </a:tc>
                <a:tc>
                  <a:txBody>
                    <a:bodyPr/>
                    <a:lstStyle/>
                    <a:p>
                      <a:r>
                        <a:rPr lang="fr-FR" dirty="0" err="1" smtClean="0"/>
                        <a:t>Moutourwa</a:t>
                      </a:r>
                      <a:endParaRPr lang="fr-FR" dirty="0" smtClean="0"/>
                    </a:p>
                    <a:p>
                      <a:r>
                        <a:rPr lang="fr-FR" dirty="0" err="1" smtClean="0"/>
                        <a:t>Kaélé</a:t>
                      </a:r>
                      <a:endParaRPr lang="fr-FR" dirty="0"/>
                    </a:p>
                  </a:txBody>
                  <a:tcPr/>
                </a:tc>
              </a:tr>
            </a:tbl>
          </a:graphicData>
        </a:graphic>
      </p:graphicFrame>
      <p:sp>
        <p:nvSpPr>
          <p:cNvPr id="7" name="Text Placeholder 6"/>
          <p:cNvSpPr>
            <a:spLocks noGrp="1"/>
          </p:cNvSpPr>
          <p:nvPr>
            <p:ph type="body" sz="quarter" idx="3"/>
          </p:nvPr>
        </p:nvSpPr>
        <p:spPr>
          <a:xfrm>
            <a:off x="838200" y="1309877"/>
            <a:ext cx="5257800" cy="629145"/>
          </a:xfrm>
        </p:spPr>
        <p:txBody>
          <a:bodyPr>
            <a:normAutofit/>
          </a:bodyPr>
          <a:lstStyle/>
          <a:p>
            <a:r>
              <a:rPr lang="en-US" dirty="0" smtClean="0"/>
              <a:t>Zones </a:t>
            </a:r>
            <a:r>
              <a:rPr lang="en-US" dirty="0" err="1" smtClean="0"/>
              <a:t>d’intervention</a:t>
            </a:r>
            <a:r>
              <a:rPr lang="en-US" dirty="0" smtClean="0"/>
              <a:t> au Cameroun</a:t>
            </a:r>
            <a:endParaRPr lang="en-US" dirty="0"/>
          </a:p>
        </p:txBody>
      </p:sp>
      <p:grpSp>
        <p:nvGrpSpPr>
          <p:cNvPr id="19" name="Group 18"/>
          <p:cNvGrpSpPr/>
          <p:nvPr/>
        </p:nvGrpSpPr>
        <p:grpSpPr>
          <a:xfrm>
            <a:off x="7110139" y="1309877"/>
            <a:ext cx="3655289" cy="4960293"/>
            <a:chOff x="408718" y="766051"/>
            <a:chExt cx="4634278" cy="5609282"/>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718" y="766051"/>
              <a:ext cx="4634278" cy="5609282"/>
            </a:xfrm>
            <a:prstGeom prst="rect">
              <a:avLst/>
            </a:prstGeom>
          </p:spPr>
        </p:pic>
        <p:sp>
          <p:nvSpPr>
            <p:cNvPr id="21" name="Oval 20"/>
            <p:cNvSpPr/>
            <p:nvPr/>
          </p:nvSpPr>
          <p:spPr>
            <a:xfrm>
              <a:off x="3151594" y="1721817"/>
              <a:ext cx="1272012" cy="8660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49073" y="4163793"/>
              <a:ext cx="710460" cy="747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100977" y="4563265"/>
              <a:ext cx="1050617" cy="8164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577555"/>
          </a:xfrm>
        </p:spPr>
        <p:txBody>
          <a:bodyPr>
            <a:normAutofit/>
          </a:bodyPr>
          <a:lstStyle/>
          <a:p>
            <a:r>
              <a:rPr lang="fr-FR" sz="2800" b="1" dirty="0" smtClean="0"/>
              <a:t>1. PRESENTATION </a:t>
            </a:r>
            <a:r>
              <a:rPr lang="fr-FR" sz="2800" b="1" dirty="0"/>
              <a:t>GENERALE DU PROJET (Suite)</a:t>
            </a:r>
            <a:endParaRPr lang="fr-FR" sz="2800" dirty="0"/>
          </a:p>
        </p:txBody>
      </p:sp>
      <p:sp>
        <p:nvSpPr>
          <p:cNvPr id="3" name="Espace réservé du contenu 2"/>
          <p:cNvSpPr>
            <a:spLocks noGrp="1"/>
          </p:cNvSpPr>
          <p:nvPr>
            <p:ph idx="1"/>
          </p:nvPr>
        </p:nvSpPr>
        <p:spPr>
          <a:xfrm>
            <a:off x="640237" y="1123809"/>
            <a:ext cx="10515600" cy="4544106"/>
          </a:xfrm>
        </p:spPr>
        <p:txBody>
          <a:bodyPr>
            <a:normAutofit/>
          </a:bodyPr>
          <a:lstStyle/>
          <a:p>
            <a:pPr>
              <a:buFont typeface="Wingdings" panose="05000000000000000000" pitchFamily="2" charset="2"/>
              <a:buChar char="v"/>
            </a:pPr>
            <a:r>
              <a:rPr lang="fr-FR" dirty="0" smtClean="0"/>
              <a:t> </a:t>
            </a:r>
            <a:r>
              <a:rPr lang="fr-FR" sz="3200" b="1" dirty="0" smtClean="0"/>
              <a:t>Partenaires de mise en œuvre et d’exécution</a:t>
            </a:r>
            <a:endParaRPr lang="fr-FR" sz="3200" b="1" dirty="0" smtClean="0"/>
          </a:p>
          <a:p>
            <a:pPr marL="0" indent="0">
              <a:buNone/>
            </a:pPr>
            <a:endParaRPr lang="fr-FR" sz="1400" b="1" dirty="0" smtClean="0"/>
          </a:p>
          <a:p>
            <a:pPr algn="just"/>
            <a:r>
              <a:rPr lang="fr-FR" dirty="0" smtClean="0"/>
              <a:t>Projet </a:t>
            </a:r>
            <a:r>
              <a:rPr lang="fr-FR" dirty="0"/>
              <a:t>FEM de taille Moyenne: </a:t>
            </a:r>
            <a:r>
              <a:rPr lang="en-US" dirty="0"/>
              <a:t>USD 2 millions  + 850 million de co-financement</a:t>
            </a:r>
            <a:endParaRPr lang="en-GB" dirty="0"/>
          </a:p>
          <a:p>
            <a:pPr algn="just"/>
            <a:r>
              <a:rPr lang="fr-FR" dirty="0"/>
              <a:t>Pays cibles : Cameroun et Kenya</a:t>
            </a:r>
            <a:endParaRPr lang="en-US" dirty="0"/>
          </a:p>
          <a:p>
            <a:pPr algn="just"/>
            <a:r>
              <a:rPr lang="fr-FR" dirty="0"/>
              <a:t>Cibles: Priorité aux petits exploitants et aux communautés</a:t>
            </a:r>
            <a:endParaRPr lang="en-US" dirty="0"/>
          </a:p>
          <a:p>
            <a:pPr algn="just"/>
            <a:r>
              <a:rPr lang="fr-FR" dirty="0"/>
              <a:t>Agence GEF : UICN</a:t>
            </a:r>
            <a:endParaRPr lang="en-US" dirty="0"/>
          </a:p>
          <a:p>
            <a:pPr algn="just"/>
            <a:r>
              <a:rPr lang="fr-FR" dirty="0"/>
              <a:t>Agence d'exécution : Alliance </a:t>
            </a:r>
            <a:r>
              <a:rPr lang="fr-FR" dirty="0" err="1"/>
              <a:t>Bioversity</a:t>
            </a:r>
            <a:r>
              <a:rPr lang="fr-FR" dirty="0"/>
              <a:t> International-CIAT</a:t>
            </a:r>
            <a:endParaRPr lang="en-US" dirty="0"/>
          </a:p>
          <a:p>
            <a:pPr algn="just"/>
            <a:r>
              <a:rPr lang="fr-FR" dirty="0"/>
              <a:t>Durée </a:t>
            </a:r>
            <a:r>
              <a:rPr lang="fr-FR" dirty="0" smtClean="0"/>
              <a:t>du Projet </a:t>
            </a:r>
            <a:r>
              <a:rPr lang="fr-FR" dirty="0"/>
              <a:t>pilote: Mai </a:t>
            </a:r>
            <a:r>
              <a:rPr lang="fr-FR" dirty="0" smtClean="0"/>
              <a:t>2022 à Décembre 2025.</a:t>
            </a:r>
            <a:endParaRPr lang="en-US" dirty="0"/>
          </a:p>
          <a:p>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1454" y="871763"/>
            <a:ext cx="6382732" cy="530421"/>
          </a:xfrm>
        </p:spPr>
        <p:txBody>
          <a:bodyPr>
            <a:normAutofit/>
          </a:bodyPr>
          <a:lstStyle/>
          <a:p>
            <a:pPr marL="457200" lvl="0" indent="-457200">
              <a:spcBef>
                <a:spcPts val="1000"/>
              </a:spcBef>
              <a:buFont typeface="Wingdings" panose="05000000000000000000" pitchFamily="2" charset="2"/>
              <a:buChar char="v"/>
            </a:pPr>
            <a:r>
              <a:rPr lang="en-US" sz="2800" b="1" dirty="0" err="1">
                <a:sym typeface="+mn-ea"/>
              </a:rPr>
              <a:t>Mécanisme</a:t>
            </a:r>
            <a:r>
              <a:rPr lang="en-US" sz="2800" b="1" dirty="0">
                <a:sym typeface="+mn-ea"/>
              </a:rPr>
              <a:t> de coordination et de </a:t>
            </a:r>
            <a:r>
              <a:rPr lang="en-US" sz="2800" b="1" dirty="0" err="1" smtClean="0">
                <a:sym typeface="+mn-ea"/>
              </a:rPr>
              <a:t>suivi</a:t>
            </a:r>
            <a:endParaRPr lang="fr-FR" sz="2800" dirty="0"/>
          </a:p>
        </p:txBody>
      </p:sp>
      <p:sp>
        <p:nvSpPr>
          <p:cNvPr id="3" name="Espace réservé du contenu 2"/>
          <p:cNvSpPr>
            <a:spLocks noGrp="1"/>
          </p:cNvSpPr>
          <p:nvPr>
            <p:ph sz="half" idx="1"/>
          </p:nvPr>
        </p:nvSpPr>
        <p:spPr>
          <a:xfrm>
            <a:off x="838200" y="1534795"/>
            <a:ext cx="5166995" cy="5062220"/>
          </a:xfrm>
        </p:spPr>
        <p:txBody>
          <a:bodyPr>
            <a:normAutofit/>
          </a:bodyPr>
          <a:lstStyle/>
          <a:p>
            <a:pPr>
              <a:buFont typeface="Wingdings" panose="05000000000000000000" pitchFamily="2" charset="2"/>
              <a:buChar char="Ø"/>
            </a:pPr>
            <a:r>
              <a:rPr lang="en-US" sz="2400" b="1" dirty="0"/>
              <a:t>Conseil d’Administration (CA) </a:t>
            </a:r>
            <a:r>
              <a:rPr lang="en-US" sz="2400" b="1" dirty="0" smtClean="0"/>
              <a:t>unique</a:t>
            </a:r>
            <a:endParaRPr lang="en-US" sz="2400" b="1" dirty="0" smtClean="0"/>
          </a:p>
          <a:p>
            <a:pPr marL="514350" indent="-514350">
              <a:buFont typeface="+mj-lt"/>
              <a:buAutoNum type="arabicPeriod"/>
            </a:pPr>
            <a:r>
              <a:rPr lang="en-US" dirty="0" smtClean="0"/>
              <a:t>DN au MINEPDED (Cameroun)</a:t>
            </a:r>
            <a:endParaRPr lang="en-US" dirty="0"/>
          </a:p>
          <a:p>
            <a:pPr marL="514350" indent="-514350">
              <a:buFont typeface="+mj-lt"/>
              <a:buAutoNum type="arabicPeriod"/>
            </a:pPr>
            <a:r>
              <a:rPr lang="en-US" dirty="0" smtClean="0"/>
              <a:t>DN au </a:t>
            </a:r>
            <a:r>
              <a:rPr lang="en-US" dirty="0" err="1" smtClean="0"/>
              <a:t>Ministère</a:t>
            </a:r>
            <a:r>
              <a:rPr lang="en-US" dirty="0" smtClean="0"/>
              <a:t> de </a:t>
            </a:r>
            <a:r>
              <a:rPr lang="en-US" dirty="0" err="1" smtClean="0"/>
              <a:t>l’Environment</a:t>
            </a:r>
            <a:r>
              <a:rPr lang="en-US" dirty="0" smtClean="0"/>
              <a:t> </a:t>
            </a:r>
            <a:r>
              <a:rPr lang="en-US" dirty="0"/>
              <a:t>(Kenya)</a:t>
            </a:r>
            <a:endParaRPr lang="en-US" dirty="0"/>
          </a:p>
          <a:p>
            <a:pPr marL="514350" indent="-514350">
              <a:buFont typeface="+mj-lt"/>
              <a:buAutoNum type="arabicPeriod"/>
            </a:pPr>
            <a:r>
              <a:rPr lang="en-US" dirty="0" smtClean="0"/>
              <a:t>Secretariat du GEF </a:t>
            </a:r>
            <a:endParaRPr lang="en-US" dirty="0"/>
          </a:p>
          <a:p>
            <a:pPr marL="514350" indent="-514350">
              <a:buFont typeface="+mj-lt"/>
              <a:buAutoNum type="arabicPeriod"/>
            </a:pPr>
            <a:r>
              <a:rPr lang="en-US" dirty="0"/>
              <a:t>U</a:t>
            </a:r>
            <a:r>
              <a:rPr lang="en-US" altLang="en-US" dirty="0"/>
              <a:t>I</a:t>
            </a:r>
            <a:r>
              <a:rPr lang="en-US" dirty="0"/>
              <a:t>CN </a:t>
            </a:r>
            <a:r>
              <a:rPr lang="en-US" dirty="0" smtClean="0"/>
              <a:t>(</a:t>
            </a:r>
            <a:r>
              <a:rPr lang="en-US" dirty="0" err="1" smtClean="0"/>
              <a:t>siège</a:t>
            </a:r>
            <a:r>
              <a:rPr lang="en-US" dirty="0" smtClean="0"/>
              <a:t>)</a:t>
            </a:r>
            <a:endParaRPr lang="en-US" dirty="0"/>
          </a:p>
          <a:p>
            <a:pPr marL="514350" indent="-514350">
              <a:buFont typeface="+mj-lt"/>
              <a:buAutoNum type="arabicPeriod"/>
            </a:pPr>
            <a:r>
              <a:rPr lang="en-US" dirty="0" err="1"/>
              <a:t>Rabobank</a:t>
            </a:r>
            <a:endParaRPr lang="en-US" dirty="0"/>
          </a:p>
          <a:p>
            <a:pPr marL="514350" indent="-514350">
              <a:buFont typeface="+mj-lt"/>
              <a:buAutoNum type="arabicPeriod"/>
            </a:pPr>
            <a:r>
              <a:rPr lang="en-US" dirty="0"/>
              <a:t>Alliance </a:t>
            </a:r>
            <a:r>
              <a:rPr lang="en-US" dirty="0" err="1"/>
              <a:t>Bioversity</a:t>
            </a:r>
            <a:r>
              <a:rPr lang="en-US" dirty="0"/>
              <a:t>-CIAT</a:t>
            </a:r>
            <a:r>
              <a:rPr lang="en-US" altLang="en-US" dirty="0" smtClean="0"/>
              <a:t>.</a:t>
            </a:r>
            <a:endParaRPr lang="en-US" altLang="en-US" dirty="0" smtClean="0"/>
          </a:p>
          <a:p>
            <a:pPr marL="0" indent="0">
              <a:buNone/>
            </a:pPr>
            <a:endParaRPr lang="en-US" dirty="0"/>
          </a:p>
          <a:p>
            <a:pPr>
              <a:buFont typeface="Wingdings" panose="05000000000000000000" pitchFamily="2" charset="2"/>
              <a:buChar char="Ø"/>
            </a:pPr>
            <a:r>
              <a:rPr lang="en-US" altLang="fr-FR" sz="2400" b="1" dirty="0"/>
              <a:t>Missions de suivi conjoint.</a:t>
            </a:r>
            <a:endParaRPr lang="en-US" altLang="fr-FR" sz="2400" b="1" dirty="0"/>
          </a:p>
        </p:txBody>
      </p:sp>
      <p:sp>
        <p:nvSpPr>
          <p:cNvPr id="4" name="Espace réservé du contenu 3"/>
          <p:cNvSpPr>
            <a:spLocks noGrp="1"/>
          </p:cNvSpPr>
          <p:nvPr>
            <p:ph sz="half" idx="2"/>
          </p:nvPr>
        </p:nvSpPr>
        <p:spPr>
          <a:xfrm>
            <a:off x="6259718" y="1533047"/>
            <a:ext cx="5718175" cy="5061585"/>
          </a:xfrm>
        </p:spPr>
        <p:txBody>
          <a:bodyPr>
            <a:noAutofit/>
          </a:bodyPr>
          <a:lstStyle/>
          <a:p>
            <a:pPr>
              <a:buFont typeface="Wingdings" panose="05000000000000000000" pitchFamily="2" charset="2"/>
              <a:buChar char="Ø"/>
            </a:pPr>
            <a:r>
              <a:rPr lang="en-US" sz="2400" b="1" dirty="0" err="1">
                <a:sym typeface="+mn-ea"/>
              </a:rPr>
              <a:t>Comité</a:t>
            </a:r>
            <a:r>
              <a:rPr lang="en-US" sz="2400" b="1" dirty="0">
                <a:sym typeface="+mn-ea"/>
              </a:rPr>
              <a:t> Technique National (Cameroun</a:t>
            </a:r>
            <a:r>
              <a:rPr lang="en-US" b="1" dirty="0">
                <a:sym typeface="+mn-ea"/>
              </a:rPr>
              <a:t>)</a:t>
            </a:r>
            <a:endParaRPr lang="en-US" b="1" dirty="0">
              <a:sym typeface="+mn-ea"/>
            </a:endParaRPr>
          </a:p>
          <a:p>
            <a:pPr marL="0" indent="0">
              <a:buNone/>
            </a:pPr>
            <a:endParaRPr lang="en-US" sz="2000" b="1" dirty="0"/>
          </a:p>
          <a:p>
            <a:pPr lvl="1"/>
            <a:r>
              <a:rPr lang="en-US" dirty="0">
                <a:sym typeface="+mn-ea"/>
              </a:rPr>
              <a:t> </a:t>
            </a:r>
            <a:r>
              <a:rPr lang="en-US" sz="3200" dirty="0">
                <a:sym typeface="+mn-ea"/>
              </a:rPr>
              <a:t>Membres </a:t>
            </a:r>
            <a:endParaRPr lang="en-US" sz="3200" dirty="0"/>
          </a:p>
          <a:p>
            <a:pPr lvl="1"/>
            <a:r>
              <a:rPr lang="en-US" sz="3200" dirty="0">
                <a:sym typeface="+mn-ea"/>
              </a:rPr>
              <a:t>Presid</a:t>
            </a:r>
            <a:r>
              <a:rPr lang="en-US" altLang="en-US" sz="3200" dirty="0">
                <a:sym typeface="+mn-ea"/>
              </a:rPr>
              <a:t>é</a:t>
            </a:r>
            <a:r>
              <a:rPr lang="en-US" sz="3200" dirty="0">
                <a:sym typeface="+mn-ea"/>
              </a:rPr>
              <a:t> par le MINEPDED</a:t>
            </a:r>
            <a:endParaRPr lang="en-US" sz="3200" dirty="0"/>
          </a:p>
          <a:p>
            <a:pPr lvl="1"/>
            <a:r>
              <a:rPr lang="en-US" sz="3200" dirty="0">
                <a:sym typeface="+mn-ea"/>
              </a:rPr>
              <a:t>13 membres de 7 </a:t>
            </a:r>
            <a:r>
              <a:rPr lang="en-US" sz="3200" dirty="0" err="1">
                <a:sym typeface="+mn-ea"/>
              </a:rPr>
              <a:t>ministères</a:t>
            </a:r>
            <a:r>
              <a:rPr lang="en-US" sz="3200" dirty="0">
                <a:sym typeface="+mn-ea"/>
              </a:rPr>
              <a:t> et </a:t>
            </a:r>
            <a:r>
              <a:rPr lang="en-US" sz="3200" dirty="0" err="1">
                <a:sym typeface="+mn-ea"/>
              </a:rPr>
              <a:t>autres</a:t>
            </a:r>
            <a:r>
              <a:rPr lang="en-US" sz="3200" dirty="0">
                <a:sym typeface="+mn-ea"/>
              </a:rPr>
              <a:t> </a:t>
            </a:r>
            <a:r>
              <a:rPr lang="en-US" altLang="en-US" sz="3200" dirty="0">
                <a:sym typeface="+mn-ea"/>
              </a:rPr>
              <a:t>organisations</a:t>
            </a:r>
            <a:r>
              <a:rPr lang="en-US" sz="3200" dirty="0">
                <a:sym typeface="+mn-ea"/>
              </a:rPr>
              <a:t> </a:t>
            </a:r>
            <a:r>
              <a:rPr lang="en-US" altLang="en-US" sz="3200" dirty="0">
                <a:sym typeface="+mn-ea"/>
              </a:rPr>
              <a:t>t</a:t>
            </a:r>
            <a:r>
              <a:rPr lang="en-US" sz="3200" dirty="0">
                <a:sym typeface="+mn-ea"/>
              </a:rPr>
              <a:t>echniques </a:t>
            </a:r>
            <a:endParaRPr lang="en-US" sz="3200" dirty="0"/>
          </a:p>
          <a:p>
            <a:pPr lvl="1"/>
            <a:r>
              <a:rPr lang="en-US" sz="3200" dirty="0">
                <a:sym typeface="+mn-ea"/>
              </a:rPr>
              <a:t>Alliance Bioversity-CIAT, IUCN-Cameroo</a:t>
            </a:r>
            <a:r>
              <a:rPr lang="en-US" sz="2800" dirty="0">
                <a:sym typeface="+mn-ea"/>
              </a:rPr>
              <a:t>n</a:t>
            </a:r>
            <a:endParaRPr lang="en-US" sz="2800" dirty="0"/>
          </a:p>
          <a:p>
            <a:pPr marL="0" indent="0">
              <a:buNone/>
            </a:pPr>
            <a:endParaRPr lang="en-US" sz="1800" dirty="0">
              <a:sym typeface="+mn-ea"/>
            </a:endParaRPr>
          </a:p>
          <a:p>
            <a:endParaRPr lang="en-US" sz="1800" dirty="0">
              <a:sym typeface="+mn-ea"/>
            </a:endParaRPr>
          </a:p>
        </p:txBody>
      </p:sp>
      <p:sp>
        <p:nvSpPr>
          <p:cNvPr id="5" name="Titre 1"/>
          <p:cNvSpPr txBox="1"/>
          <p:nvPr/>
        </p:nvSpPr>
        <p:spPr>
          <a:xfrm>
            <a:off x="838200" y="365125"/>
            <a:ext cx="10515600" cy="577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smtClean="0"/>
              <a:t>1. PRESENTATION GENERALE DU PROJET (Suite)</a:t>
            </a:r>
            <a:endParaRPr lang="fr-F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91135"/>
            <a:ext cx="10515600" cy="553583"/>
          </a:xfrm>
        </p:spPr>
        <p:txBody>
          <a:bodyPr>
            <a:normAutofit/>
          </a:bodyPr>
          <a:lstStyle/>
          <a:p>
            <a:r>
              <a:rPr lang="en-US" sz="3200" b="1" dirty="0">
                <a:solidFill>
                  <a:srgbClr val="002060"/>
                </a:solidFill>
              </a:rPr>
              <a:t>2. </a:t>
            </a:r>
            <a:r>
              <a:rPr lang="en-US" sz="3200" b="1" dirty="0" err="1">
                <a:solidFill>
                  <a:srgbClr val="002060"/>
                </a:solidFill>
              </a:rPr>
              <a:t>Contexte</a:t>
            </a:r>
            <a:r>
              <a:rPr lang="en-US" sz="3200" b="1" dirty="0">
                <a:solidFill>
                  <a:srgbClr val="002060"/>
                </a:solidFill>
              </a:rPr>
              <a:t> et justification</a:t>
            </a:r>
            <a:endParaRPr lang="en-US" sz="3200" dirty="0">
              <a:solidFill>
                <a:srgbClr val="002060"/>
              </a:solidFill>
            </a:endParaRPr>
          </a:p>
        </p:txBody>
      </p:sp>
      <p:sp>
        <p:nvSpPr>
          <p:cNvPr id="6" name="Content Placeholder 5"/>
          <p:cNvSpPr>
            <a:spLocks noGrp="1"/>
          </p:cNvSpPr>
          <p:nvPr>
            <p:ph idx="1"/>
          </p:nvPr>
        </p:nvSpPr>
        <p:spPr>
          <a:xfrm>
            <a:off x="385713" y="943387"/>
            <a:ext cx="11558047" cy="4654550"/>
          </a:xfrm>
        </p:spPr>
        <p:txBody>
          <a:bodyPr>
            <a:normAutofit/>
          </a:bodyPr>
          <a:lstStyle/>
          <a:p>
            <a:pPr algn="just"/>
            <a:r>
              <a:rPr lang="en-US" dirty="0"/>
              <a:t>Manque de </a:t>
            </a:r>
            <a:r>
              <a:rPr lang="en-US" dirty="0" err="1"/>
              <a:t>prise</a:t>
            </a:r>
            <a:r>
              <a:rPr lang="en-US" dirty="0"/>
              <a:t> </a:t>
            </a:r>
            <a:r>
              <a:rPr lang="en-US" dirty="0" err="1"/>
              <a:t>en</a:t>
            </a:r>
            <a:r>
              <a:rPr lang="en-US" dirty="0"/>
              <a:t> </a:t>
            </a:r>
            <a:r>
              <a:rPr lang="en-US" dirty="0" err="1"/>
              <a:t>compte</a:t>
            </a:r>
            <a:r>
              <a:rPr lang="en-US" dirty="0"/>
              <a:t> de la </a:t>
            </a:r>
            <a:r>
              <a:rPr lang="en-US" b="1" dirty="0" err="1"/>
              <a:t>vaste</a:t>
            </a:r>
            <a:r>
              <a:rPr lang="en-US" b="1" dirty="0"/>
              <a:t> </a:t>
            </a:r>
            <a:r>
              <a:rPr lang="en-US" b="1" dirty="0" err="1"/>
              <a:t>diversité</a:t>
            </a:r>
            <a:r>
              <a:rPr lang="en-US" b="1" dirty="0"/>
              <a:t> des </a:t>
            </a:r>
            <a:r>
              <a:rPr lang="en-US" b="1" dirty="0" err="1"/>
              <a:t>ressources</a:t>
            </a:r>
            <a:r>
              <a:rPr lang="en-US" b="1" dirty="0"/>
              <a:t> </a:t>
            </a:r>
            <a:r>
              <a:rPr lang="en-US" b="1" dirty="0" err="1"/>
              <a:t>génétiques</a:t>
            </a:r>
            <a:r>
              <a:rPr lang="en-US" b="1" dirty="0"/>
              <a:t> des </a:t>
            </a:r>
            <a:r>
              <a:rPr lang="en-US" b="1" dirty="0" err="1"/>
              <a:t>arbres</a:t>
            </a:r>
            <a:r>
              <a:rPr lang="en-US" b="1" dirty="0"/>
              <a:t> </a:t>
            </a:r>
            <a:r>
              <a:rPr lang="en-US" dirty="0"/>
              <a:t>dans la restauration des </a:t>
            </a:r>
            <a:r>
              <a:rPr lang="en-US" dirty="0" err="1"/>
              <a:t>paysages</a:t>
            </a:r>
            <a:r>
              <a:rPr lang="en-US" dirty="0"/>
              <a:t> </a:t>
            </a:r>
            <a:r>
              <a:rPr lang="en-US" dirty="0" err="1"/>
              <a:t>dégradées</a:t>
            </a:r>
            <a:endParaRPr lang="en-US" dirty="0"/>
          </a:p>
          <a:p>
            <a:pPr algn="just"/>
            <a:r>
              <a:rPr lang="en-US" altLang="en-US" b="1" dirty="0"/>
              <a:t>Les </a:t>
            </a:r>
            <a:r>
              <a:rPr lang="en-US" b="1" dirty="0" err="1" smtClean="0"/>
              <a:t>Paysages</a:t>
            </a:r>
            <a:r>
              <a:rPr lang="en-US" b="1" dirty="0" smtClean="0"/>
              <a:t> </a:t>
            </a:r>
            <a:r>
              <a:rPr lang="en-US" b="1" dirty="0" err="1"/>
              <a:t>restaurés</a:t>
            </a:r>
            <a:r>
              <a:rPr lang="en-US" b="1" dirty="0"/>
              <a:t> </a:t>
            </a:r>
            <a:r>
              <a:rPr lang="en-US" dirty="0"/>
              <a:t>ne </a:t>
            </a:r>
            <a:r>
              <a:rPr lang="en-US" dirty="0" err="1"/>
              <a:t>sont</a:t>
            </a:r>
            <a:r>
              <a:rPr lang="en-US" dirty="0"/>
              <a:t> pas </a:t>
            </a:r>
            <a:r>
              <a:rPr lang="en-US" dirty="0" err="1"/>
              <a:t>résilients</a:t>
            </a:r>
            <a:r>
              <a:rPr lang="en-US" dirty="0"/>
              <a:t> aux </a:t>
            </a:r>
            <a:r>
              <a:rPr lang="en-US" dirty="0" err="1"/>
              <a:t>changement</a:t>
            </a:r>
            <a:r>
              <a:rPr lang="en-US" altLang="en-US" dirty="0" err="1"/>
              <a:t>s</a:t>
            </a:r>
            <a:r>
              <a:rPr lang="en-US" dirty="0"/>
              <a:t> </a:t>
            </a:r>
            <a:r>
              <a:rPr lang="en-US" dirty="0" err="1"/>
              <a:t>climatique</a:t>
            </a:r>
            <a:r>
              <a:rPr lang="en-US" altLang="en-US" dirty="0" err="1"/>
              <a:t>s </a:t>
            </a:r>
            <a:r>
              <a:rPr lang="en-US" dirty="0"/>
              <a:t>(on ne </a:t>
            </a:r>
            <a:r>
              <a:rPr lang="en-US" dirty="0" err="1"/>
              <a:t>plante</a:t>
            </a:r>
            <a:r>
              <a:rPr lang="en-US" dirty="0"/>
              <a:t> pas </a:t>
            </a:r>
            <a:r>
              <a:rPr lang="en-US" dirty="0" err="1"/>
              <a:t>l’arbre</a:t>
            </a:r>
            <a:r>
              <a:rPr lang="en-US" dirty="0"/>
              <a:t> </a:t>
            </a:r>
            <a:r>
              <a:rPr lang="en-US" dirty="0" err="1"/>
              <a:t>qu’il</a:t>
            </a:r>
            <a:r>
              <a:rPr lang="en-US" dirty="0"/>
              <a:t> faut à la place </a:t>
            </a:r>
            <a:r>
              <a:rPr lang="en-US" dirty="0" err="1"/>
              <a:t>qu’il</a:t>
            </a:r>
            <a:r>
              <a:rPr lang="en-US" dirty="0"/>
              <a:t> faut)</a:t>
            </a:r>
            <a:endParaRPr lang="en-US" dirty="0"/>
          </a:p>
          <a:p>
            <a:pPr algn="just"/>
            <a:r>
              <a:rPr lang="en-US" b="1" dirty="0" err="1"/>
              <a:t>Système</a:t>
            </a:r>
            <a:r>
              <a:rPr lang="en-US" b="1" dirty="0"/>
              <a:t> </a:t>
            </a:r>
            <a:r>
              <a:rPr lang="en-US" b="1" dirty="0" err="1"/>
              <a:t>semencier</a:t>
            </a:r>
            <a:r>
              <a:rPr lang="en-US" b="1" dirty="0"/>
              <a:t> des </a:t>
            </a:r>
            <a:r>
              <a:rPr lang="en-US" b="1" dirty="0" err="1"/>
              <a:t>arbres</a:t>
            </a:r>
            <a:r>
              <a:rPr lang="en-US" b="1" dirty="0"/>
              <a:t> natives </a:t>
            </a:r>
            <a:r>
              <a:rPr lang="en-US" dirty="0" err="1"/>
              <a:t>est</a:t>
            </a:r>
            <a:r>
              <a:rPr lang="en-US" dirty="0"/>
              <a:t> </a:t>
            </a:r>
            <a:r>
              <a:rPr lang="en-US" dirty="0" err="1"/>
              <a:t>faible</a:t>
            </a:r>
            <a:r>
              <a:rPr lang="en-US" dirty="0"/>
              <a:t> </a:t>
            </a:r>
            <a:r>
              <a:rPr lang="en-US" dirty="0" err="1"/>
              <a:t>ou</a:t>
            </a:r>
            <a:r>
              <a:rPr lang="en-US" dirty="0"/>
              <a:t> quasi-inexistant pour </a:t>
            </a:r>
            <a:r>
              <a:rPr lang="en-US" dirty="0" err="1"/>
              <a:t>répondre</a:t>
            </a:r>
            <a:r>
              <a:rPr lang="en-US" dirty="0"/>
              <a:t> aux </a:t>
            </a:r>
            <a:r>
              <a:rPr lang="en-US" dirty="0" err="1"/>
              <a:t>besoins</a:t>
            </a:r>
            <a:endParaRPr lang="en-US" dirty="0"/>
          </a:p>
          <a:p>
            <a:pPr algn="just"/>
            <a:r>
              <a:rPr lang="en-US" b="1" dirty="0" err="1"/>
              <a:t>Aucun</a:t>
            </a:r>
            <a:r>
              <a:rPr lang="en-US" b="1" dirty="0"/>
              <a:t> </a:t>
            </a:r>
            <a:r>
              <a:rPr lang="en-US" b="1" dirty="0" err="1"/>
              <a:t>outil</a:t>
            </a:r>
            <a:r>
              <a:rPr lang="en-US" b="1" dirty="0"/>
              <a:t> de </a:t>
            </a:r>
            <a:r>
              <a:rPr lang="en-US" b="1" dirty="0" err="1"/>
              <a:t>suivi-évaluation</a:t>
            </a:r>
            <a:r>
              <a:rPr lang="en-US" b="1" dirty="0"/>
              <a:t> </a:t>
            </a:r>
            <a:r>
              <a:rPr lang="en-US" dirty="0"/>
              <a:t>des </a:t>
            </a:r>
            <a:r>
              <a:rPr lang="en-US" dirty="0" err="1"/>
              <a:t>espaces</a:t>
            </a:r>
            <a:r>
              <a:rPr lang="en-US" dirty="0"/>
              <a:t> </a:t>
            </a:r>
            <a:r>
              <a:rPr lang="en-US" dirty="0" err="1"/>
              <a:t>reboisées</a:t>
            </a:r>
            <a:r>
              <a:rPr lang="en-US" dirty="0"/>
              <a:t> après la plantation</a:t>
            </a:r>
            <a:endParaRPr lang="en-US" dirty="0"/>
          </a:p>
          <a:p>
            <a:pPr algn="just"/>
            <a:r>
              <a:rPr lang="en-US" b="1" dirty="0" err="1"/>
              <a:t>Manques</a:t>
            </a:r>
            <a:r>
              <a:rPr lang="en-US" b="1" dirty="0"/>
              <a:t> de </a:t>
            </a:r>
            <a:r>
              <a:rPr lang="en-US" b="1" dirty="0" err="1"/>
              <a:t>mesure</a:t>
            </a:r>
            <a:r>
              <a:rPr lang="en-US" b="1" dirty="0"/>
              <a:t> </a:t>
            </a:r>
            <a:r>
              <a:rPr lang="en-US" b="1" dirty="0" err="1"/>
              <a:t>incitatives</a:t>
            </a:r>
            <a:r>
              <a:rPr lang="en-US" b="1" dirty="0"/>
              <a:t> </a:t>
            </a:r>
            <a:r>
              <a:rPr lang="en-US" dirty="0"/>
              <a:t>(e.g. </a:t>
            </a:r>
            <a:r>
              <a:rPr lang="en-US" dirty="0" err="1"/>
              <a:t>paiements</a:t>
            </a:r>
            <a:r>
              <a:rPr lang="en-US" dirty="0"/>
              <a:t> pour services </a:t>
            </a:r>
            <a:r>
              <a:rPr lang="en-US" dirty="0" err="1"/>
              <a:t>environnementales</a:t>
            </a:r>
            <a:r>
              <a:rPr lang="en-US" dirty="0"/>
              <a:t>) aux </a:t>
            </a:r>
            <a:r>
              <a:rPr lang="en-US" dirty="0" err="1"/>
              <a:t>ácteurs</a:t>
            </a:r>
            <a:r>
              <a:rPr lang="en-US" dirty="0"/>
              <a:t> de la restauration</a:t>
            </a:r>
            <a:endParaRPr lang="en-US" dirty="0"/>
          </a:p>
          <a:p>
            <a:pPr marL="0" indent="0" algn="just">
              <a:buNone/>
            </a:pPr>
            <a:endParaRPr lang="fr-FR" dirty="0"/>
          </a:p>
          <a:p>
            <a:endParaRPr lang="en-US" dirty="0"/>
          </a:p>
          <a:p>
            <a:endParaRPr lang="en-US" dirty="0"/>
          </a:p>
        </p:txBody>
      </p:sp>
      <p:pic>
        <p:nvPicPr>
          <p:cNvPr id="9" name="Picture 8" descr="GEF Logo | GEF"/>
          <p:cNvPicPr>
            <a:picLocks noChangeAspect="1" noChangeArrowheads="1"/>
          </p:cNvPicPr>
          <p:nvPr/>
        </p:nvPicPr>
        <p:blipFill>
          <a:blip r:embed="rId1">
            <a:alphaModFix amt="35000"/>
            <a:extLst>
              <a:ext uri="{28A0092B-C50C-407E-A947-70E740481C1C}">
                <a14:useLocalDpi xmlns:a14="http://schemas.microsoft.com/office/drawing/2010/main" val="0"/>
              </a:ext>
            </a:extLst>
          </a:blip>
          <a:srcRect/>
          <a:stretch>
            <a:fillRect/>
          </a:stretch>
        </p:blipFill>
        <p:spPr bwMode="auto">
          <a:xfrm>
            <a:off x="0" y="604333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9919" y="1100416"/>
            <a:ext cx="10515600" cy="662397"/>
          </a:xfrm>
        </p:spPr>
        <p:txBody>
          <a:bodyPr>
            <a:normAutofit/>
          </a:bodyPr>
          <a:lstStyle/>
          <a:p>
            <a:pPr marL="457200" indent="-457200">
              <a:buFont typeface="Wingdings" panose="05000000000000000000" pitchFamily="2" charset="2"/>
              <a:buChar char="v"/>
            </a:pPr>
            <a:r>
              <a:rPr lang="en-US" altLang="fr-FR" sz="3200" b="1" dirty="0" err="1"/>
              <a:t>Domaines</a:t>
            </a:r>
            <a:r>
              <a:rPr lang="en-US" altLang="fr-FR" sz="3200" b="1" dirty="0"/>
              <a:t> </a:t>
            </a:r>
            <a:r>
              <a:rPr lang="en-US" altLang="fr-FR" sz="3200" b="1" dirty="0" err="1"/>
              <a:t>thématiques</a:t>
            </a:r>
            <a:r>
              <a:rPr lang="en-US" altLang="fr-FR" sz="3200" b="1" dirty="0"/>
              <a:t> </a:t>
            </a:r>
            <a:r>
              <a:rPr lang="en-US" altLang="fr-FR" sz="3200" b="1" dirty="0" err="1"/>
              <a:t>d’intervention</a:t>
            </a:r>
            <a:r>
              <a:rPr lang="en-US" altLang="fr-FR" sz="3200" b="1" dirty="0"/>
              <a:t> du FEM </a:t>
            </a:r>
            <a:r>
              <a:rPr lang="en-US" altLang="fr-FR" sz="3200" b="1" dirty="0" err="1"/>
              <a:t>adressées</a:t>
            </a:r>
            <a:endParaRPr lang="en-US" altLang="fr-FR" sz="3200" b="1" dirty="0"/>
          </a:p>
        </p:txBody>
      </p:sp>
      <p:sp>
        <p:nvSpPr>
          <p:cNvPr id="3" name="Espace réservé du contenu 2"/>
          <p:cNvSpPr>
            <a:spLocks noGrp="1"/>
          </p:cNvSpPr>
          <p:nvPr>
            <p:ph idx="1"/>
          </p:nvPr>
        </p:nvSpPr>
        <p:spPr>
          <a:xfrm>
            <a:off x="677945" y="1985880"/>
            <a:ext cx="10515600" cy="4351338"/>
          </a:xfrm>
        </p:spPr>
        <p:txBody>
          <a:bodyPr/>
          <a:lstStyle/>
          <a:p>
            <a:r>
              <a:rPr lang="en-US" altLang="fr-FR" dirty="0"/>
              <a:t> </a:t>
            </a:r>
            <a:r>
              <a:rPr lang="en-US" altLang="fr-FR" sz="3600" dirty="0"/>
              <a:t>La </a:t>
            </a:r>
            <a:r>
              <a:rPr lang="en-US" altLang="fr-FR" sz="3600" dirty="0" err="1"/>
              <a:t>biodiversité</a:t>
            </a:r>
            <a:r>
              <a:rPr lang="en-US" altLang="fr-FR" sz="3600" dirty="0"/>
              <a:t>;</a:t>
            </a:r>
            <a:endParaRPr lang="en-US" altLang="fr-FR" sz="3600" dirty="0"/>
          </a:p>
          <a:p>
            <a:r>
              <a:rPr lang="en-US" altLang="fr-FR" sz="3600" dirty="0"/>
              <a:t>les </a:t>
            </a:r>
            <a:r>
              <a:rPr lang="en-US" altLang="fr-FR" sz="3600" dirty="0" err="1"/>
              <a:t>changements</a:t>
            </a:r>
            <a:r>
              <a:rPr lang="en-US" altLang="fr-FR" sz="3600" dirty="0"/>
              <a:t> </a:t>
            </a:r>
            <a:r>
              <a:rPr lang="en-US" altLang="fr-FR" sz="3600" dirty="0" err="1"/>
              <a:t>climatiques</a:t>
            </a:r>
            <a:endParaRPr lang="en-US" altLang="fr-FR" sz="3600" dirty="0"/>
          </a:p>
          <a:p>
            <a:r>
              <a:rPr lang="en-US" altLang="fr-FR" sz="3600" dirty="0"/>
              <a:t>la </a:t>
            </a:r>
            <a:r>
              <a:rPr lang="en-US" altLang="fr-FR" sz="3600" dirty="0" err="1"/>
              <a:t>dégradation</a:t>
            </a:r>
            <a:r>
              <a:rPr lang="en-US" altLang="fr-FR" sz="3600" dirty="0"/>
              <a:t> des </a:t>
            </a:r>
            <a:r>
              <a:rPr lang="en-US" altLang="fr-FR" sz="3600" dirty="0" err="1"/>
              <a:t>terres</a:t>
            </a:r>
            <a:r>
              <a:rPr lang="en-US" altLang="fr-FR" sz="3600" dirty="0"/>
              <a:t>.</a:t>
            </a:r>
            <a:endParaRPr lang="en-US" altLang="fr-FR" sz="3600" dirty="0"/>
          </a:p>
          <a:p>
            <a:endParaRPr lang="en-US" altLang="fr-FR" b="1" dirty="0">
              <a:sym typeface="+mn-ea"/>
            </a:endParaRPr>
          </a:p>
          <a:p>
            <a:pPr marL="0" indent="0">
              <a:buNone/>
            </a:pPr>
            <a:endParaRPr lang="en-US" altLang="fr-FR" dirty="0"/>
          </a:p>
          <a:p>
            <a:pPr marL="0" indent="0">
              <a:buNone/>
            </a:pPr>
            <a:endParaRPr lang="en-US" altLang="fr-FR" dirty="0"/>
          </a:p>
        </p:txBody>
      </p:sp>
      <p:sp>
        <p:nvSpPr>
          <p:cNvPr id="4" name="Title 4"/>
          <p:cNvSpPr txBox="1"/>
          <p:nvPr/>
        </p:nvSpPr>
        <p:spPr>
          <a:xfrm>
            <a:off x="677945" y="407019"/>
            <a:ext cx="10515600" cy="5535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2060"/>
                </a:solidFill>
              </a:rPr>
              <a:t>2. </a:t>
            </a:r>
            <a:r>
              <a:rPr lang="en-US" sz="3200" b="1" dirty="0" err="1" smtClean="0">
                <a:solidFill>
                  <a:srgbClr val="002060"/>
                </a:solidFill>
              </a:rPr>
              <a:t>Contexte</a:t>
            </a:r>
            <a:r>
              <a:rPr lang="en-US" sz="3200" b="1" dirty="0" smtClean="0">
                <a:solidFill>
                  <a:srgbClr val="002060"/>
                </a:solidFill>
              </a:rPr>
              <a:t> et justification (Suite)</a:t>
            </a:r>
            <a:endParaRPr lang="en-US" sz="3200" dirty="0">
              <a:solidFill>
                <a:srgbClr val="00206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arlow SemiBold"/>
        <a:ea typeface=""/>
        <a:cs typeface=""/>
      </a:majorFont>
      <a:minorFont>
        <a:latin typeface="Barlow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12552</Words>
  <Application>WPS Presentation</Application>
  <PresentationFormat>Grand écran</PresentationFormat>
  <Paragraphs>381</Paragraphs>
  <Slides>31</Slides>
  <Notes>6</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31</vt:i4>
      </vt:variant>
    </vt:vector>
  </HeadingPairs>
  <TitlesOfParts>
    <vt:vector size="49" baseType="lpstr">
      <vt:lpstr>Arial</vt:lpstr>
      <vt:lpstr>SimSun</vt:lpstr>
      <vt:lpstr>Wingdings</vt:lpstr>
      <vt:lpstr>Arial Narrow</vt:lpstr>
      <vt:lpstr>Calibri</vt:lpstr>
      <vt:lpstr>Barlow SemiBold</vt:lpstr>
      <vt:lpstr>Segoe Print</vt:lpstr>
      <vt:lpstr>Arial</vt:lpstr>
      <vt:lpstr>Wingdings</vt:lpstr>
      <vt:lpstr>Times New Roman</vt:lpstr>
      <vt:lpstr>Calibri Light</vt:lpstr>
      <vt:lpstr>Microsoft YaHei</vt:lpstr>
      <vt:lpstr>Arial Unicode MS</vt:lpstr>
      <vt:lpstr>Calibri</vt:lpstr>
      <vt:lpstr>Barlow Condensed</vt:lpstr>
      <vt:lpstr>Barlow SemiBold</vt:lpstr>
      <vt:lpstr>Office Theme</vt:lpstr>
      <vt:lpstr>1_Office Theme</vt:lpstr>
      <vt:lpstr>Plateforme d'aide à la restauration pour les petits exploitants et les communautés, avec un système de crowdfunding basé sur la blockchain  « La Plateforme » ou « My Farm Trees»  GEF IDN: 10635</vt:lpstr>
      <vt:lpstr>PowerPoint 演示文稿</vt:lpstr>
      <vt:lpstr>1. PRESENTATION GENERALE DU PROJET</vt:lpstr>
      <vt:lpstr>PRESENTATION GENERALE DU PROJET (Suite)</vt:lpstr>
      <vt:lpstr>1. PRESENTATION GENERALE DU PROJET (Suite)</vt:lpstr>
      <vt:lpstr>1. PRESENTATION GENERALE DU PROJET (Suite)</vt:lpstr>
      <vt:lpstr>Mécanisme de coordination et de suivi</vt:lpstr>
      <vt:lpstr>2. Contexte et justification</vt:lpstr>
      <vt:lpstr>Domaines thématiques d’intervention du FEM adressées</vt:lpstr>
      <vt:lpstr>PowerPoint 演示文稿</vt:lpstr>
      <vt:lpstr>PowerPoint 演示文稿</vt:lpstr>
      <vt:lpstr>3. Résultats clés atteints (suite)</vt:lpstr>
      <vt:lpstr>Résultat 2: Renforcement des capacités de restauration des petits exploitants et des communautés dans les paysages ciblés </vt:lpstr>
      <vt:lpstr>Résultats  1 et 2 Augmentation de la mise en œuvre de la restauration des forêts et des paysages par les acteurs des communautés locales, avec des avantages pour les terres, l'eau, le climat, la biodiversité et les personnes</vt:lpstr>
      <vt:lpstr>PowerPoint 演示文稿</vt:lpstr>
      <vt:lpstr>3. Résultats clés atteints (suite)</vt:lpstr>
      <vt:lpstr>a) Evaluation du système semencier des arbres (1) Macro Indicateurs</vt:lpstr>
      <vt:lpstr>c)Progrès dans la réalisation du projet </vt:lpstr>
      <vt:lpstr>PowerPoint 演示文稿</vt:lpstr>
      <vt:lpstr>PowerPoint 演示文稿</vt:lpstr>
      <vt:lpstr>Champs individuels + Forest Sacrées + Ecoles: Bangou</vt:lpstr>
      <vt:lpstr>Pépinières </vt:lpstr>
      <vt:lpstr>Semenciers des arbres natives: 125 espèces et plus de 8 500 arbres ...</vt:lpstr>
      <vt:lpstr>Environ 20 000 plants produits à partir de grains collectées par le projet et documentés dans MFT Nursery</vt:lpstr>
      <vt:lpstr>PowerPoint 演示文稿</vt:lpstr>
      <vt:lpstr>5. Partenariats et collaboration</vt:lpstr>
      <vt:lpstr>Communication</vt:lpstr>
      <vt:lpstr>PowerPoint 演示文稿</vt:lpstr>
      <vt:lpstr>7. Recommandations et perspectives  </vt:lpstr>
      <vt:lpstr>7. Recommandations et perspectives (Suites)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Plateforme d'aide à la restauration pour les petits exploitants et les communautés, avec un système de crowdfunding basé sur la blockchain  « La Plateforme » ou « My Farm Trees»  GEF IDN: 10635</dc:title>
  <dc:creator>Ekue, Marius (Alliance Bioversity-CIAT)</dc:creator>
  <cp:lastModifiedBy>aziekine</cp:lastModifiedBy>
  <cp:revision>46</cp:revision>
  <dcterms:created xsi:type="dcterms:W3CDTF">2025-08-06T04:40:00Z</dcterms:created>
  <dcterms:modified xsi:type="dcterms:W3CDTF">2025-08-07T12:54:25Z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8A05FB84CF1343B180F16D383D5A7C28_13</vt:lpwstr>
  </property>
  <property fmtid="{D5CDD505-2E9C-101B-9397-08002B2CF9AE}" pid="3" name="KSOProductBuildVer">
    <vt:lpwstr>1036-12.2.0.21931</vt:lpwstr>
  </property>
</Properties>
</file>