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294" r:id="rId3"/>
    <p:sldId id="295" r:id="rId4"/>
    <p:sldId id="293" r:id="rId5"/>
    <p:sldId id="292" r:id="rId6"/>
    <p:sldId id="297" r:id="rId7"/>
    <p:sldId id="296" r:id="rId8"/>
    <p:sldId id="291" r:id="rId9"/>
    <p:sldId id="289" r:id="rId10"/>
    <p:sldId id="259" r:id="rId11"/>
    <p:sldId id="282" r:id="rId12"/>
    <p:sldId id="283" r:id="rId13"/>
    <p:sldId id="269" r:id="rId14"/>
    <p:sldId id="285" r:id="rId15"/>
    <p:sldId id="286" r:id="rId16"/>
    <p:sldId id="261" r:id="rId17"/>
    <p:sldId id="262" r:id="rId18"/>
    <p:sldId id="287" r:id="rId19"/>
    <p:sldId id="264" r:id="rId20"/>
    <p:sldId id="288" r:id="rId21"/>
    <p:sldId id="29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ekine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8"/>
    <p:restoredTop sz="87324"/>
  </p:normalViewPr>
  <p:slideViewPr>
    <p:cSldViewPr snapToGrid="0" snapToObjects="1" showGuides="1">
      <p:cViewPr varScale="1">
        <p:scale>
          <a:sx n="56" d="100"/>
          <a:sy n="56" d="100"/>
        </p:scale>
        <p:origin x="145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7-30T10:30:53.550" idx="2">
    <p:pos x="4798" y="183"/>
    <p:text>la coordoination existe déjà plus haut, raison pour laquelle je propose collaboration à ce niveau.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DB7E3-BF24-304A-B093-35FA3C209055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05656-CF58-B545-860D-FE5AB31293A3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5656-CF58-B545-860D-FE5AB31293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054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5656-CF58-B545-860D-FE5AB31293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94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5656-CF58-B545-860D-FE5AB31293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53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5656-CF58-B545-860D-FE5AB31293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353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5656-CF58-B545-860D-FE5AB31293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71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5656-CF58-B545-860D-FE5AB31293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97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62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7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DEDED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4510" y="6457950"/>
            <a:ext cx="1076628" cy="3429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jp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" y="2695847"/>
            <a:ext cx="9143999" cy="1164772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Présentation synthétique </a:t>
            </a:r>
            <a:r>
              <a:rPr lang="fr-FR" sz="3200" b="1" dirty="0"/>
              <a:t>Projet APA GEF </a:t>
            </a:r>
            <a:r>
              <a:rPr lang="fr-FR" sz="3200" b="1" dirty="0" smtClean="0"/>
              <a:t>IDN</a:t>
            </a:r>
            <a:r>
              <a:rPr lang="fr-FR" sz="3200" dirty="0" smtClean="0"/>
              <a:t> : </a:t>
            </a:r>
            <a:r>
              <a:rPr lang="en-GB" sz="3200" b="1" dirty="0" smtClean="0"/>
              <a:t>10850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8790" y="4931228"/>
            <a:ext cx="6880859" cy="1629591"/>
          </a:xfrm>
        </p:spPr>
        <p:txBody>
          <a:bodyPr>
            <a:normAutofit fontScale="47500" lnSpcReduction="20000"/>
          </a:bodyPr>
          <a:lstStyle/>
          <a:p>
            <a:r>
              <a:rPr sz="2500" dirty="0" smtClean="0"/>
              <a:t>| </a:t>
            </a:r>
            <a:r>
              <a:rPr lang="fr-FR" sz="7000" dirty="0" smtClean="0"/>
              <a:t>Dr DINGOM Aurélie Taylor </a:t>
            </a:r>
            <a:r>
              <a:rPr lang="fr-FR" sz="7000" dirty="0" smtClean="0"/>
              <a:t>Patience     </a:t>
            </a:r>
            <a:endParaRPr lang="fr-FR" sz="7000" dirty="0" smtClean="0"/>
          </a:p>
          <a:p>
            <a:r>
              <a:rPr lang="fr-FR" sz="7000" dirty="0"/>
              <a:t>dingom25@gmail.com </a:t>
            </a:r>
            <a:r>
              <a:rPr lang="fr-FR" sz="7000" dirty="0" smtClean="0"/>
              <a:t>, 699 </a:t>
            </a:r>
            <a:r>
              <a:rPr lang="fr-FR" sz="7000" dirty="0"/>
              <a:t>73 88 42</a:t>
            </a:r>
            <a:endParaRPr lang="fr-FR" sz="7000" dirty="0" smtClean="0"/>
          </a:p>
          <a:p>
            <a:r>
              <a:rPr lang="fr-FR" sz="7400" dirty="0" smtClean="0"/>
              <a:t>Directeur National du Projet</a:t>
            </a:r>
            <a:endParaRPr sz="7000" dirty="0"/>
          </a:p>
        </p:txBody>
      </p:sp>
      <p:pic>
        <p:nvPicPr>
          <p:cNvPr id="1026" name="Picture 2" descr="Ministère de l'Environnement, de la Protection de la Nature et du  Développement Durable (Cameroun) | ReS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76" y="292551"/>
            <a:ext cx="1204184" cy="1364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EF Logo | GE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991" y="292551"/>
            <a:ext cx="2945944" cy="1319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478168" y="2253343"/>
            <a:ext cx="6958261" cy="838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5503" y="1706278"/>
            <a:ext cx="8412479" cy="968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 smtClean="0"/>
              <a:t>TABLE RONDE NATIONALE DES PROJETS EN COURS FINANCES PAR LE FEM AU CAMEROUN</a:t>
            </a:r>
            <a:endParaRPr lang="fr-FR" sz="2800" dirty="0"/>
          </a:p>
        </p:txBody>
      </p:sp>
      <p:sp>
        <p:nvSpPr>
          <p:cNvPr id="9" name="Espace réservé du contenu 6"/>
          <p:cNvSpPr txBox="1">
            <a:spLocks/>
          </p:cNvSpPr>
          <p:nvPr/>
        </p:nvSpPr>
        <p:spPr>
          <a:xfrm>
            <a:off x="332128" y="3563983"/>
            <a:ext cx="8719227" cy="11337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FR" sz="2600" b="1" dirty="0" smtClean="0"/>
              <a:t>« </a:t>
            </a:r>
            <a:r>
              <a:rPr lang="fr-FR" sz="2000" b="1" i="1" dirty="0" smtClean="0"/>
              <a:t>Appui </a:t>
            </a:r>
            <a:r>
              <a:rPr lang="fr-FR" sz="2000" b="1" i="1" dirty="0"/>
              <a:t>à la mise en œuvre du Protocole de Nagoya et à la recherche-développement sur la chaîne de valeur de la biodiversité pour les petits exploitants dans les Régions du Sud-Ouest et de l'Extrême-Nord, du </a:t>
            </a:r>
            <a:r>
              <a:rPr lang="fr-FR" sz="2000" b="1" i="1" dirty="0" smtClean="0"/>
              <a:t>Cameroun »</a:t>
            </a:r>
            <a:endParaRPr lang="fr-FR" sz="2600" b="1" i="1" dirty="0"/>
          </a:p>
        </p:txBody>
      </p:sp>
      <p:graphicFrame>
        <p:nvGraphicFramePr>
          <p:cNvPr id="7" name="Obje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3283321"/>
              </p:ext>
            </p:extLst>
          </p:nvPr>
        </p:nvGraphicFramePr>
        <p:xfrm>
          <a:off x="190276" y="6054317"/>
          <a:ext cx="1371600" cy="668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Photo" r:id="rId5" imgW="0" imgH="0" progId="StaticMetafile">
                  <p:embed/>
                </p:oleObj>
              </mc:Choice>
              <mc:Fallback>
                <p:oleObj name="Photo" r:id="rId5" imgW="0" imgH="0" progId="StaticMetafile">
                  <p:embed/>
                  <p:pic>
                    <p:nvPicPr>
                      <p:cNvPr id="0" name="Object 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276" y="6054317"/>
                        <a:ext cx="1371600" cy="66802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Image 8" descr="E:\CELSUIVI MINEPDED 2023\logo officiel minepded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55" y="4812892"/>
            <a:ext cx="1306513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706"/>
            <a:ext cx="6537960" cy="903288"/>
          </a:xfrm>
        </p:spPr>
        <p:txBody>
          <a:bodyPr/>
          <a:lstStyle/>
          <a:p>
            <a:r>
              <a:rPr dirty="0"/>
              <a:t>3. </a:t>
            </a:r>
            <a:r>
              <a:rPr lang="fr-FR" b="1" dirty="0" smtClean="0"/>
              <a:t>Résultats</a:t>
            </a:r>
            <a:r>
              <a:rPr b="1" dirty="0" smtClean="0"/>
              <a:t> </a:t>
            </a:r>
            <a:r>
              <a:rPr lang="nl-NL" b="1" dirty="0"/>
              <a:t>c</a:t>
            </a:r>
            <a:r>
              <a:rPr lang="fr-FR" b="1" dirty="0" smtClean="0"/>
              <a:t>lés</a:t>
            </a:r>
            <a:r>
              <a:rPr b="1" dirty="0" smtClean="0"/>
              <a:t> </a:t>
            </a:r>
            <a:r>
              <a:rPr lang="fr-FR" b="1" dirty="0" smtClean="0"/>
              <a:t>atteints</a:t>
            </a:r>
            <a:endParaRPr lang="fr-FR" b="1" dirty="0"/>
          </a:p>
        </p:txBody>
      </p:sp>
      <p:pic>
        <p:nvPicPr>
          <p:cNvPr id="7" name="Picture 6" descr="GEF Logo | GEF"/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93839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855670"/>
              </p:ext>
            </p:extLst>
          </p:nvPr>
        </p:nvGraphicFramePr>
        <p:xfrm>
          <a:off x="354331" y="931704"/>
          <a:ext cx="8789670" cy="12857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829299">
                  <a:extLst>
                    <a:ext uri="{9D8B030D-6E8A-4147-A177-3AD203B41FA5}">
                      <a16:colId xmlns:a16="http://schemas.microsoft.com/office/drawing/2014/main" val="1840559842"/>
                    </a:ext>
                  </a:extLst>
                </a:gridCol>
                <a:gridCol w="2960371">
                  <a:extLst>
                    <a:ext uri="{9D8B030D-6E8A-4147-A177-3AD203B41FA5}">
                      <a16:colId xmlns:a16="http://schemas.microsoft.com/office/drawing/2014/main" val="489720044"/>
                    </a:ext>
                  </a:extLst>
                </a:gridCol>
              </a:tblGrid>
              <a:tr h="1285716">
                <a:tc>
                  <a:txBody>
                    <a:bodyPr/>
                    <a:lstStyle/>
                    <a:p>
                      <a:r>
                        <a:rPr lang="fr-FR" sz="2600" dirty="0" smtClean="0"/>
                        <a:t>Composante 1 : Mise en œuvre du cadre législatif, réglementaire, politique et institutionnel relatif à l'APA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600" dirty="0" smtClean="0"/>
                        <a:t>Taux d’exécution: 69,16 %</a:t>
                      </a:r>
                      <a:endParaRPr lang="fr-FR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38896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7161" y="2551837"/>
            <a:ext cx="890397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>
              <a:buFont typeface="Arial" panose="020B0604020202020204" pitchFamily="34" charset="0"/>
              <a:buChar char="•"/>
            </a:pPr>
            <a:r>
              <a:rPr lang="fr-FR" sz="3200" dirty="0"/>
              <a:t>Nouvelle stratégie </a:t>
            </a:r>
            <a:r>
              <a:rPr lang="fr-FR" sz="3200" dirty="0" smtClean="0"/>
              <a:t>APA et son plan </a:t>
            </a:r>
            <a:r>
              <a:rPr lang="fr-FR" sz="3200" dirty="0"/>
              <a:t>d'action </a:t>
            </a:r>
            <a:r>
              <a:rPr lang="fr-FR" sz="3200" dirty="0" smtClean="0"/>
              <a:t>élaborés</a:t>
            </a:r>
          </a:p>
          <a:p>
            <a:pPr marL="268288" indent="-268288">
              <a:buFont typeface="Arial" panose="020B0604020202020204" pitchFamily="34" charset="0"/>
              <a:buChar char="•"/>
            </a:pPr>
            <a:r>
              <a:rPr lang="fr-FR" sz="3200" dirty="0" smtClean="0"/>
              <a:t>Guide </a:t>
            </a:r>
            <a:r>
              <a:rPr lang="fr-FR" sz="3200" dirty="0"/>
              <a:t>pour l'élaboration </a:t>
            </a:r>
            <a:r>
              <a:rPr lang="fr-FR" sz="3200" dirty="0" smtClean="0"/>
              <a:t>des protocoles </a:t>
            </a:r>
            <a:r>
              <a:rPr lang="fr-FR" sz="3200" dirty="0" err="1" smtClean="0"/>
              <a:t>bioculturels</a:t>
            </a:r>
            <a:r>
              <a:rPr lang="fr-FR" sz="3200" dirty="0" smtClean="0"/>
              <a:t> communautaires (PBC) élaboré</a:t>
            </a:r>
          </a:p>
          <a:p>
            <a:pPr marL="268288" indent="-268288">
              <a:buFont typeface="Arial" panose="020B0604020202020204" pitchFamily="34" charset="0"/>
              <a:buChar char="•"/>
            </a:pPr>
            <a:r>
              <a:rPr lang="fr-FR" sz="3200" dirty="0" smtClean="0"/>
              <a:t>Modèle </a:t>
            </a:r>
            <a:r>
              <a:rPr lang="fr-FR" sz="3200" dirty="0"/>
              <a:t>de </a:t>
            </a:r>
            <a:r>
              <a:rPr lang="fr-FR" sz="3200" dirty="0" smtClean="0"/>
              <a:t>formulaire de rapport de CCCA élaboré</a:t>
            </a:r>
          </a:p>
          <a:p>
            <a:pPr marL="268288" indent="-268288">
              <a:buFont typeface="Arial" panose="020B0604020202020204" pitchFamily="34" charset="0"/>
              <a:buChar char="•"/>
            </a:pPr>
            <a:r>
              <a:rPr lang="fr-FR" sz="3200" dirty="0" smtClean="0"/>
              <a:t>Base </a:t>
            </a:r>
            <a:r>
              <a:rPr lang="fr-FR" sz="3200" dirty="0"/>
              <a:t>de données sur les ressources génétiques et les </a:t>
            </a:r>
            <a:r>
              <a:rPr lang="fr-FR" sz="3200" dirty="0" smtClean="0"/>
              <a:t>connaissances </a:t>
            </a:r>
            <a:r>
              <a:rPr lang="fr-FR" sz="3200" dirty="0"/>
              <a:t>traditionnels </a:t>
            </a:r>
            <a:r>
              <a:rPr lang="fr-FR" sz="3200" dirty="0" smtClean="0"/>
              <a:t>associées </a:t>
            </a:r>
            <a:r>
              <a:rPr lang="fr-FR" sz="3200" dirty="0"/>
              <a:t>élaborée.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706"/>
            <a:ext cx="6537960" cy="717997"/>
          </a:xfrm>
        </p:spPr>
        <p:txBody>
          <a:bodyPr>
            <a:normAutofit fontScale="90000"/>
          </a:bodyPr>
          <a:lstStyle/>
          <a:p>
            <a:r>
              <a:rPr dirty="0"/>
              <a:t>3. </a:t>
            </a:r>
            <a:r>
              <a:rPr lang="fr-FR" b="1" dirty="0" smtClean="0"/>
              <a:t>Résultats</a:t>
            </a:r>
            <a:r>
              <a:rPr b="1" dirty="0" smtClean="0"/>
              <a:t> </a:t>
            </a:r>
            <a:r>
              <a:rPr lang="nl-NL" b="1" dirty="0"/>
              <a:t>c</a:t>
            </a:r>
            <a:r>
              <a:rPr lang="fr-FR" b="1" dirty="0" smtClean="0"/>
              <a:t>lés</a:t>
            </a:r>
            <a:r>
              <a:rPr b="1" dirty="0" smtClean="0"/>
              <a:t> </a:t>
            </a:r>
            <a:r>
              <a:rPr lang="fr-FR" b="1" dirty="0" smtClean="0"/>
              <a:t>atteints</a:t>
            </a:r>
            <a:endParaRPr lang="fr-FR" b="1" dirty="0"/>
          </a:p>
        </p:txBody>
      </p:sp>
      <p:pic>
        <p:nvPicPr>
          <p:cNvPr id="7" name="Picture 6" descr="GEF Logo | GEF"/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93839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518894"/>
              </p:ext>
            </p:extLst>
          </p:nvPr>
        </p:nvGraphicFramePr>
        <p:xfrm>
          <a:off x="354331" y="732205"/>
          <a:ext cx="8629649" cy="12801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6709409">
                  <a:extLst>
                    <a:ext uri="{9D8B030D-6E8A-4147-A177-3AD203B41FA5}">
                      <a16:colId xmlns:a16="http://schemas.microsoft.com/office/drawing/2014/main" val="1840559842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489720044"/>
                    </a:ext>
                  </a:extLst>
                </a:gridCol>
              </a:tblGrid>
              <a:tr h="12285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smtClean="0">
                          <a:latin typeface="+mn-lt"/>
                        </a:rPr>
                        <a:t>Composante 2 : Renforcement des capacités et sensibilisation des principales parties prenantes à la mise en œuvre du cadre national d'APA</a:t>
                      </a:r>
                      <a:endParaRPr lang="fr-FR" sz="2400" b="1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600" dirty="0" smtClean="0"/>
                        <a:t>Taux d’exécution: 58,3%</a:t>
                      </a:r>
                      <a:endParaRPr lang="fr-FR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38896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82880" y="1963867"/>
            <a:ext cx="88011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5"/>
              </a:spcAft>
              <a:buFont typeface="Arial" panose="020B0604020202020204" pitchFamily="34" charset="0"/>
              <a:buChar char="•"/>
            </a:pP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Ateliers de sensibilisation et renforcement de capacités des acteurs aux niveau national et régional sur l’APA </a:t>
            </a:r>
          </a:p>
          <a:p>
            <a:pPr marL="285750" indent="-285750">
              <a:spcAft>
                <a:spcPts val="5"/>
              </a:spcAft>
              <a:buFont typeface="Arial" panose="020B0604020202020204" pitchFamily="34" charset="0"/>
              <a:buChar char="•"/>
            </a:pP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03 plateformes des acteurs (PACL, secteur privé, chercheurs) mise en place pour partage d’information et d’expériences</a:t>
            </a:r>
          </a:p>
          <a:p>
            <a:pPr marL="285750" indent="-285750">
              <a:spcAft>
                <a:spcPts val="5"/>
              </a:spcAft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Calibri" panose="020F0502020204030204" pitchFamily="34" charset="0"/>
                <a:ea typeface="Calibri" panose="020F0502020204030204" pitchFamily="34" charset="0"/>
              </a:rPr>
              <a:t>Cartographie des changement d’utilisation </a:t>
            </a: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des terres et </a:t>
            </a:r>
            <a:r>
              <a:rPr lang="fr-FR" sz="2600" dirty="0" smtClean="0">
                <a:latin typeface="Calibri" panose="020F0502020204030204" pitchFamily="34" charset="0"/>
                <a:ea typeface="Calibri" panose="020F0502020204030204" pitchFamily="34" charset="0"/>
              </a:rPr>
              <a:t>des </a:t>
            </a: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habitats dégradés dans la zone du </a:t>
            </a:r>
            <a:r>
              <a:rPr lang="fr-FR" sz="2600" dirty="0" smtClean="0">
                <a:latin typeface="Calibri" panose="020F0502020204030204" pitchFamily="34" charset="0"/>
                <a:ea typeface="Calibri" panose="020F0502020204030204" pitchFamily="34" charset="0"/>
              </a:rPr>
              <a:t>projet, </a:t>
            </a: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et sensibilisation des communautés bénéficiaires aux facteurs de perte </a:t>
            </a:r>
            <a:r>
              <a:rPr lang="fr-FR" sz="2600" dirty="0" smtClean="0">
                <a:latin typeface="Calibri" panose="020F0502020204030204" pitchFamily="34" charset="0"/>
                <a:ea typeface="Calibri" panose="020F0502020204030204" pitchFamily="34" charset="0"/>
              </a:rPr>
              <a:t>d'habitat</a:t>
            </a:r>
          </a:p>
          <a:p>
            <a:pPr marL="285750" indent="-285750">
              <a:spcAft>
                <a:spcPts val="5"/>
              </a:spcAft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Calibri" panose="020F0502020204030204" pitchFamily="34" charset="0"/>
                <a:ea typeface="Calibri" panose="020F0502020204030204" pitchFamily="34" charset="0"/>
              </a:rPr>
              <a:t>Pépinières </a:t>
            </a: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pour la régénération de Balanites </a:t>
            </a:r>
            <a:r>
              <a:rPr lang="fr-FR" sz="2600" dirty="0" err="1">
                <a:latin typeface="Calibri" panose="020F0502020204030204" pitchFamily="34" charset="0"/>
                <a:ea typeface="Calibri" panose="020F0502020204030204" pitchFamily="34" charset="0"/>
              </a:rPr>
              <a:t>aegyptiaca</a:t>
            </a: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 et Acacia </a:t>
            </a:r>
            <a:r>
              <a:rPr lang="fr-FR" sz="2600" dirty="0" err="1">
                <a:latin typeface="Calibri" panose="020F0502020204030204" pitchFamily="34" charset="0"/>
                <a:ea typeface="Calibri" panose="020F0502020204030204" pitchFamily="34" charset="0"/>
              </a:rPr>
              <a:t>nilotica</a:t>
            </a: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600" dirty="0" smtClean="0">
                <a:latin typeface="Calibri" panose="020F0502020204030204" pitchFamily="34" charset="0"/>
                <a:ea typeface="Calibri" panose="020F0502020204030204" pitchFamily="34" charset="0"/>
              </a:rPr>
              <a:t>mises en place dans le Département Mayo </a:t>
            </a: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Kani et plus de </a:t>
            </a:r>
            <a:r>
              <a:rPr lang="fr-FR" sz="2600" dirty="0" smtClean="0">
                <a:latin typeface="Calibri" panose="020F0502020204030204" pitchFamily="34" charset="0"/>
                <a:ea typeface="Calibri" panose="020F0502020204030204" pitchFamily="34" charset="0"/>
              </a:rPr>
              <a:t>8000 </a:t>
            </a:r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plants </a:t>
            </a:r>
            <a:r>
              <a:rPr lang="fr-FR" sz="2600" dirty="0" smtClean="0">
                <a:latin typeface="Calibri" panose="020F0502020204030204" pitchFamily="34" charset="0"/>
                <a:ea typeface="Calibri" panose="020F0502020204030204" pitchFamily="34" charset="0"/>
              </a:rPr>
              <a:t>produits en cours de transplantation</a:t>
            </a:r>
          </a:p>
        </p:txBody>
      </p:sp>
    </p:spTree>
    <p:extLst>
      <p:ext uri="{BB962C8B-B14F-4D97-AF65-F5344CB8AC3E}">
        <p14:creationId xmlns:p14="http://schemas.microsoft.com/office/powerpoint/2010/main" val="194148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706"/>
            <a:ext cx="6537960" cy="588804"/>
          </a:xfrm>
        </p:spPr>
        <p:txBody>
          <a:bodyPr>
            <a:normAutofit fontScale="90000"/>
          </a:bodyPr>
          <a:lstStyle/>
          <a:p>
            <a:r>
              <a:rPr dirty="0"/>
              <a:t>3. </a:t>
            </a:r>
            <a:r>
              <a:rPr lang="fr-FR" b="1" dirty="0" smtClean="0"/>
              <a:t>Résultats</a:t>
            </a:r>
            <a:r>
              <a:rPr b="1" dirty="0" smtClean="0"/>
              <a:t> </a:t>
            </a:r>
            <a:r>
              <a:rPr lang="nl-NL" b="1" dirty="0"/>
              <a:t>c</a:t>
            </a:r>
            <a:r>
              <a:rPr lang="fr-FR" b="1" dirty="0" smtClean="0"/>
              <a:t>lés</a:t>
            </a:r>
            <a:r>
              <a:rPr b="1" dirty="0" smtClean="0"/>
              <a:t> </a:t>
            </a:r>
            <a:r>
              <a:rPr lang="fr-FR" b="1" dirty="0" smtClean="0"/>
              <a:t>atteints</a:t>
            </a:r>
            <a:endParaRPr lang="fr-FR" b="1" dirty="0"/>
          </a:p>
        </p:txBody>
      </p:sp>
      <p:pic>
        <p:nvPicPr>
          <p:cNvPr id="7" name="Picture 6" descr="GEF Logo | GEF"/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93839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24230"/>
              </p:ext>
            </p:extLst>
          </p:nvPr>
        </p:nvGraphicFramePr>
        <p:xfrm>
          <a:off x="354331" y="669200"/>
          <a:ext cx="8789670" cy="1554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6972299">
                  <a:extLst>
                    <a:ext uri="{9D8B030D-6E8A-4147-A177-3AD203B41FA5}">
                      <a16:colId xmlns:a16="http://schemas.microsoft.com/office/drawing/2014/main" val="1840559842"/>
                    </a:ext>
                  </a:extLst>
                </a:gridCol>
                <a:gridCol w="1817371">
                  <a:extLst>
                    <a:ext uri="{9D8B030D-6E8A-4147-A177-3AD203B41FA5}">
                      <a16:colId xmlns:a16="http://schemas.microsoft.com/office/drawing/2014/main" val="489720044"/>
                    </a:ext>
                  </a:extLst>
                </a:gridCol>
              </a:tblGrid>
              <a:tr h="9999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Composante 3 : Pilotage de contrats APA qui illustrent les meilleures pratiques en matière de PIC, de MAT et de permis APA, y compris le partage juste et équitable des avantages.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400" dirty="0" smtClean="0"/>
                        <a:t>Taux d’exécution: 45,26%%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38896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5730" y="2219635"/>
            <a:ext cx="89382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2400" dirty="0"/>
              <a:t>Organisation de </a:t>
            </a:r>
            <a:r>
              <a:rPr lang="fr-FR" sz="2400" dirty="0" smtClean="0"/>
              <a:t>la </a:t>
            </a:r>
            <a:r>
              <a:rPr lang="fr-FR" sz="2400" dirty="0"/>
              <a:t>première édition du Forum national sur les ressources génétiques </a:t>
            </a:r>
            <a:r>
              <a:rPr lang="fr-FR" sz="2400" dirty="0" smtClean="0"/>
              <a:t>les </a:t>
            </a:r>
            <a:r>
              <a:rPr lang="fr-FR" sz="2400" dirty="0"/>
              <a:t>16 et 17 janvier </a:t>
            </a:r>
            <a:r>
              <a:rPr lang="fr-FR" sz="2400" dirty="0" smtClean="0"/>
              <a:t>2025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2400" dirty="0" smtClean="0"/>
              <a:t>Deux </a:t>
            </a:r>
            <a:r>
              <a:rPr lang="fr-FR" sz="2400" dirty="0"/>
              <a:t>clusters regroupant les communautés </a:t>
            </a:r>
            <a:r>
              <a:rPr lang="fr-FR" sz="2400" dirty="0" smtClean="0"/>
              <a:t>locales, </a:t>
            </a:r>
            <a:r>
              <a:rPr lang="fr-FR" sz="2400" dirty="0"/>
              <a:t>les petites et moyennes entreprises et les </a:t>
            </a:r>
            <a:r>
              <a:rPr lang="fr-FR" sz="2400" dirty="0" smtClean="0"/>
              <a:t>institutions </a:t>
            </a:r>
            <a:r>
              <a:rPr lang="fr-FR" sz="2400" dirty="0"/>
              <a:t>de </a:t>
            </a:r>
            <a:r>
              <a:rPr lang="fr-FR" sz="2400" dirty="0" smtClean="0"/>
              <a:t>recherche, </a:t>
            </a:r>
            <a:r>
              <a:rPr lang="fr-FR" sz="2400" dirty="0"/>
              <a:t>sont mis en place pour </a:t>
            </a:r>
            <a:r>
              <a:rPr lang="fr-FR" sz="2400" dirty="0" smtClean="0"/>
              <a:t>tester les chaines de valeurs pilotes conformes à l’APA</a:t>
            </a: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fr-FR" sz="2400" dirty="0" smtClean="0"/>
              <a:t>Protocoles </a:t>
            </a:r>
            <a:r>
              <a:rPr lang="fr-FR" sz="2400" dirty="0"/>
              <a:t>de recherche </a:t>
            </a:r>
            <a:r>
              <a:rPr lang="fr-FR" sz="2400" dirty="0" smtClean="0"/>
              <a:t>finalisés </a:t>
            </a:r>
            <a:r>
              <a:rPr lang="fr-FR" sz="2400" dirty="0"/>
              <a:t>avec </a:t>
            </a:r>
            <a:r>
              <a:rPr lang="fr-FR" sz="2400" dirty="0" smtClean="0"/>
              <a:t>IMPM, Université de </a:t>
            </a:r>
            <a:r>
              <a:rPr lang="fr-FR" sz="2400" dirty="0" err="1" smtClean="0"/>
              <a:t>Buéa</a:t>
            </a:r>
            <a:r>
              <a:rPr lang="fr-FR" sz="2400" dirty="0" smtClean="0"/>
              <a:t>, Université de Yaoundé 1, IRAD pour des recherches sur les espèces cibles</a:t>
            </a: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fr-FR" sz="2400" dirty="0" smtClean="0"/>
              <a:t>Besoins en équipement des laboratoires (IMPM, Universités Yaoundé 1, Maroua, Buea), identifiés et procédure d’acquisition en cours</a:t>
            </a:r>
            <a:endParaRPr lang="fr-FR" sz="2400" dirty="0"/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fr-FR" sz="2400" dirty="0" smtClean="0"/>
              <a:t>05 manifestations d’intérêt pour la signature de contrats </a:t>
            </a:r>
            <a:r>
              <a:rPr lang="fr-FR" sz="2400" dirty="0"/>
              <a:t>APA </a:t>
            </a:r>
            <a:r>
              <a:rPr lang="fr-FR" sz="2400" dirty="0" smtClean="0"/>
              <a:t>enregistrées</a:t>
            </a:r>
          </a:p>
        </p:txBody>
      </p:sp>
    </p:spTree>
    <p:extLst>
      <p:ext uri="{BB962C8B-B14F-4D97-AF65-F5344CB8AC3E}">
        <p14:creationId xmlns:p14="http://schemas.microsoft.com/office/powerpoint/2010/main" val="77487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9"/>
          <p:cNvSpPr/>
          <p:nvPr/>
        </p:nvSpPr>
        <p:spPr>
          <a:xfrm>
            <a:off x="4482927" y="1839664"/>
            <a:ext cx="178073" cy="22257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1375"/>
              </a:lnSpc>
            </a:pPr>
            <a:endParaRPr lang="en-US" sz="1375" dirty="0"/>
          </a:p>
        </p:txBody>
      </p:sp>
      <p:sp>
        <p:nvSpPr>
          <p:cNvPr id="22" name="Title 1"/>
          <p:cNvSpPr txBox="1"/>
          <p:nvPr/>
        </p:nvSpPr>
        <p:spPr>
          <a:xfrm>
            <a:off x="-214131" y="135738"/>
            <a:ext cx="6974756" cy="41355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/>
              <a:t>4. </a:t>
            </a:r>
            <a:r>
              <a:rPr lang="en-GB" sz="2800" b="1" dirty="0" err="1" smtClean="0"/>
              <a:t>Résultats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clés</a:t>
            </a:r>
            <a:r>
              <a:rPr lang="en-GB" sz="2800" b="1" dirty="0" smtClean="0"/>
              <a:t> et impacts </a:t>
            </a:r>
            <a:r>
              <a:rPr lang="en-GB" sz="2800" b="1" dirty="0"/>
              <a:t>sur le Terrain</a:t>
            </a:r>
          </a:p>
        </p:txBody>
      </p:sp>
      <p:pic>
        <p:nvPicPr>
          <p:cNvPr id="23" name="Picture 22" descr="GEF Logo | GEF"/>
          <p:cNvPicPr>
            <a:picLocks noChangeAspect="1" noChangeArrowheads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" y="6128129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9795" y="6156614"/>
            <a:ext cx="1666569" cy="61724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47" y="2062237"/>
            <a:ext cx="4961790" cy="4031602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5039360" y="1581217"/>
            <a:ext cx="39943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>
              <a:buFont typeface="Wingdings" panose="05000000000000000000" pitchFamily="2" charset="2"/>
              <a:buChar char="§"/>
            </a:pPr>
            <a:r>
              <a:rPr lang="fr-FR" sz="2700" dirty="0"/>
              <a:t>Régénération </a:t>
            </a:r>
            <a:r>
              <a:rPr lang="fr-FR" sz="2700" dirty="0" smtClean="0"/>
              <a:t>de </a:t>
            </a:r>
            <a:r>
              <a:rPr lang="fr-FR" sz="2700" dirty="0"/>
              <a:t>8000 plants des </a:t>
            </a:r>
            <a:r>
              <a:rPr lang="fr-FR" sz="2700" dirty="0" smtClean="0"/>
              <a:t>espèces Acacia </a:t>
            </a:r>
            <a:r>
              <a:rPr lang="fr-FR" sz="2700" dirty="0" err="1" smtClean="0"/>
              <a:t>nilotica</a:t>
            </a:r>
            <a:r>
              <a:rPr lang="fr-FR" sz="2700" dirty="0" smtClean="0"/>
              <a:t> et Balanites </a:t>
            </a:r>
            <a:r>
              <a:rPr lang="fr-FR" sz="2700" dirty="0" err="1" smtClean="0"/>
              <a:t>aegyptiaca</a:t>
            </a:r>
            <a:r>
              <a:rPr lang="fr-FR" sz="2700" dirty="0" smtClean="0"/>
              <a:t> pour la restauration de 20 ha de terres dégradées dans le département du Mayo Kani</a:t>
            </a:r>
          </a:p>
          <a:p>
            <a:pPr marL="263525" indent="-263525">
              <a:buFont typeface="Wingdings" panose="05000000000000000000" pitchFamily="2" charset="2"/>
              <a:buChar char="§"/>
            </a:pPr>
            <a:r>
              <a:rPr lang="fr-FR" sz="2700" dirty="0" smtClean="0"/>
              <a:t>Mesures de conservation contenues dans les CCCA en cours de négociation</a:t>
            </a:r>
            <a:endParaRPr lang="fr-FR" sz="2700" dirty="0"/>
          </a:p>
        </p:txBody>
      </p:sp>
      <p:sp>
        <p:nvSpPr>
          <p:cNvPr id="9" name="Text 3"/>
          <p:cNvSpPr/>
          <p:nvPr/>
        </p:nvSpPr>
        <p:spPr>
          <a:xfrm>
            <a:off x="394198" y="1026070"/>
            <a:ext cx="4246382" cy="5593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1375"/>
              </a:lnSpc>
            </a:pPr>
            <a:r>
              <a:rPr lang="fr-FR" sz="2400" b="1" dirty="0" smtClean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  </a:t>
            </a:r>
          </a:p>
          <a:p>
            <a:pPr algn="ctr">
              <a:lnSpc>
                <a:spcPts val="1375"/>
              </a:lnSpc>
            </a:pPr>
            <a:r>
              <a:rPr lang="fr-FR" sz="2400" b="1" dirty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</a:t>
            </a:r>
            <a:r>
              <a:rPr lang="fr-FR" sz="2400" b="1" dirty="0" smtClean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  </a:t>
            </a:r>
            <a:r>
              <a:rPr lang="fr-FR" sz="2400" b="1" u="sng" dirty="0" smtClean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Indicateurs environnementaux</a:t>
            </a:r>
            <a:endParaRPr lang="fr-FR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/>
          <p:cNvSpPr/>
          <p:nvPr/>
        </p:nvSpPr>
        <p:spPr>
          <a:xfrm>
            <a:off x="1022848" y="1026070"/>
            <a:ext cx="4246382" cy="5593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1375"/>
              </a:lnSpc>
            </a:pPr>
            <a:r>
              <a:rPr lang="fr-FR" sz="2400" b="1" dirty="0" smtClean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  </a:t>
            </a:r>
          </a:p>
          <a:p>
            <a:pPr algn="ctr">
              <a:lnSpc>
                <a:spcPts val="1375"/>
              </a:lnSpc>
            </a:pPr>
            <a:r>
              <a:rPr lang="fr-FR" sz="2400" b="1" dirty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</a:t>
            </a:r>
            <a:r>
              <a:rPr lang="fr-FR" sz="2400" b="1" dirty="0" smtClean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  </a:t>
            </a:r>
            <a:r>
              <a:rPr lang="fr-FR" sz="2400" b="1" u="sng" dirty="0" smtClean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Bénéficiaires directs et indirects</a:t>
            </a:r>
            <a:endParaRPr lang="fr-FR" sz="2400" u="sng" dirty="0">
              <a:solidFill>
                <a:srgbClr val="002060"/>
              </a:solidFill>
            </a:endParaRPr>
          </a:p>
          <a:p>
            <a:pPr algn="ctr">
              <a:lnSpc>
                <a:spcPts val="1375"/>
              </a:lnSpc>
            </a:pPr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4482927" y="1839664"/>
            <a:ext cx="178073" cy="22257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1375"/>
              </a:lnSpc>
            </a:pPr>
            <a:endParaRPr lang="en-US" sz="1375" dirty="0"/>
          </a:p>
        </p:txBody>
      </p:sp>
      <p:sp>
        <p:nvSpPr>
          <p:cNvPr id="22" name="Title 1"/>
          <p:cNvSpPr txBox="1"/>
          <p:nvPr/>
        </p:nvSpPr>
        <p:spPr>
          <a:xfrm>
            <a:off x="457200" y="274638"/>
            <a:ext cx="6974756" cy="671686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/>
              <a:t>4. </a:t>
            </a:r>
            <a:r>
              <a:rPr lang="en-GB" sz="2800" b="1" dirty="0" err="1" smtClean="0"/>
              <a:t>Résultas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clés</a:t>
            </a:r>
            <a:r>
              <a:rPr lang="en-GB" sz="2800" b="1" dirty="0" smtClean="0"/>
              <a:t> et impacts </a:t>
            </a:r>
            <a:r>
              <a:rPr lang="en-GB" sz="2800" b="1" dirty="0"/>
              <a:t>sur le Terrain</a:t>
            </a:r>
          </a:p>
        </p:txBody>
      </p:sp>
      <p:pic>
        <p:nvPicPr>
          <p:cNvPr id="23" name="Picture 22" descr="GEF Logo | GEF"/>
          <p:cNvPicPr>
            <a:picLocks noChangeAspect="1" noChangeArrowheads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93839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9795" y="6156614"/>
            <a:ext cx="1666569" cy="61724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57200" y="1669049"/>
            <a:ext cx="72809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Le projet vise à toucher 7 000 bénéficiaires directs (3 500 femmes et 3 500 hommes) et 100 000 bénéficiaires </a:t>
            </a:r>
            <a:r>
              <a:rPr lang="fr-FR" sz="2800" dirty="0" smtClean="0"/>
              <a:t>indirects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1 </a:t>
            </a:r>
            <a:r>
              <a:rPr lang="fr-FR" sz="2800" dirty="0"/>
              <a:t>015 </a:t>
            </a:r>
            <a:r>
              <a:rPr lang="fr-FR" sz="2800" dirty="0" smtClean="0"/>
              <a:t>bénéficiaires </a:t>
            </a:r>
            <a:r>
              <a:rPr lang="fr-FR" sz="2800" dirty="0"/>
              <a:t>directs ont déjà bénéficié des interventions du projet.</a:t>
            </a:r>
          </a:p>
        </p:txBody>
      </p:sp>
    </p:spTree>
    <p:extLst>
      <p:ext uri="{BB962C8B-B14F-4D97-AF65-F5344CB8AC3E}">
        <p14:creationId xmlns:p14="http://schemas.microsoft.com/office/powerpoint/2010/main" val="257781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/>
          <p:cNvSpPr/>
          <p:nvPr/>
        </p:nvSpPr>
        <p:spPr>
          <a:xfrm>
            <a:off x="1022848" y="1026070"/>
            <a:ext cx="4246382" cy="5593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1375"/>
              </a:lnSpc>
            </a:pPr>
            <a:r>
              <a:rPr lang="fr-FR" sz="2400" b="1" dirty="0" smtClean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  </a:t>
            </a:r>
          </a:p>
          <a:p>
            <a:pPr algn="ctr">
              <a:lnSpc>
                <a:spcPts val="2625"/>
              </a:lnSpc>
            </a:pPr>
            <a:r>
              <a:rPr lang="fr-FR" sz="2400" b="1" dirty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</a:t>
            </a:r>
            <a:r>
              <a:rPr lang="fr-FR" sz="2400" b="1" dirty="0" smtClean="0">
                <a:solidFill>
                  <a:srgbClr val="00206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  </a:t>
            </a:r>
            <a:r>
              <a:rPr lang="en-US" sz="3200" b="1" dirty="0" err="1">
                <a:solidFill>
                  <a:srgbClr val="000000"/>
                </a:solidFill>
                <a:ea typeface="Montserrat Bold" pitchFamily="34" charset="-122"/>
                <a:cs typeface="Montserrat Bold" pitchFamily="34" charset="-120"/>
              </a:rPr>
              <a:t>Indicateurs</a:t>
            </a:r>
            <a:r>
              <a:rPr lang="en-US" sz="3200" b="1" dirty="0">
                <a:solidFill>
                  <a:srgbClr val="000000"/>
                </a:solidFill>
                <a:ea typeface="Montserrat Bold" pitchFamily="34" charset="-122"/>
                <a:cs typeface="Montserrat Bold" pitchFamily="34" charset="-12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Montserrat Bold" pitchFamily="34" charset="-122"/>
                <a:cs typeface="Montserrat Bold" pitchFamily="34" charset="-120"/>
              </a:rPr>
              <a:t>sociaux</a:t>
            </a:r>
            <a:endParaRPr lang="en-US" sz="2400" b="1" dirty="0"/>
          </a:p>
          <a:p>
            <a:pPr algn="ctr">
              <a:lnSpc>
                <a:spcPts val="1375"/>
              </a:lnSpc>
            </a:pPr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4482927" y="1839664"/>
            <a:ext cx="178073" cy="22257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1375"/>
              </a:lnSpc>
            </a:pPr>
            <a:endParaRPr lang="en-US" sz="1375" dirty="0"/>
          </a:p>
        </p:txBody>
      </p:sp>
      <p:sp>
        <p:nvSpPr>
          <p:cNvPr id="22" name="Title 1"/>
          <p:cNvSpPr txBox="1"/>
          <p:nvPr/>
        </p:nvSpPr>
        <p:spPr>
          <a:xfrm>
            <a:off x="457200" y="274638"/>
            <a:ext cx="6974756" cy="671686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/>
              <a:t>4. </a:t>
            </a:r>
            <a:r>
              <a:rPr lang="en-GB" sz="2800" b="1" dirty="0" err="1" smtClean="0"/>
              <a:t>Résultas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clés</a:t>
            </a:r>
            <a:r>
              <a:rPr lang="en-GB" sz="2800" b="1" dirty="0" smtClean="0"/>
              <a:t> et impacts </a:t>
            </a:r>
            <a:r>
              <a:rPr lang="en-GB" sz="2800" b="1" dirty="0"/>
              <a:t>sur le Terrain</a:t>
            </a:r>
          </a:p>
        </p:txBody>
      </p:sp>
      <p:pic>
        <p:nvPicPr>
          <p:cNvPr id="23" name="Picture 22" descr="GEF Logo | GEF"/>
          <p:cNvPicPr>
            <a:picLocks noChangeAspect="1" noChangeArrowheads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93839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9795" y="6156614"/>
            <a:ext cx="1666569" cy="61724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674478" y="1704198"/>
            <a:ext cx="84518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2800" dirty="0" smtClean="0"/>
              <a:t>Renforcement des capacités des bénéficiaires majoritairement les femmes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 smtClean="0"/>
              <a:t>Esprit de travail communautaire 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 smtClean="0"/>
              <a:t>La mise en œuvre des CCCA en cours de négociation, le soutien aux organisations paysannes impliquées dans la transformation produits issus des espèces cible  va créer la valeur ajoutée et impacter </a:t>
            </a:r>
            <a:r>
              <a:rPr lang="fr-FR" sz="2800" dirty="0"/>
              <a:t>sur </a:t>
            </a:r>
            <a:r>
              <a:rPr lang="fr-FR" sz="2800" dirty="0" smtClean="0"/>
              <a:t>le </a:t>
            </a:r>
            <a:r>
              <a:rPr lang="fr-FR" sz="2800" dirty="0"/>
              <a:t>niveau de revenu des </a:t>
            </a:r>
            <a:r>
              <a:rPr lang="fr-FR" sz="2800" dirty="0" smtClean="0"/>
              <a:t>bénéficiaires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18183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43750" cy="834072"/>
          </a:xfrm>
        </p:spPr>
        <p:txBody>
          <a:bodyPr>
            <a:normAutofit/>
          </a:bodyPr>
          <a:lstStyle/>
          <a:p>
            <a:r>
              <a:rPr b="1" dirty="0"/>
              <a:t>5. </a:t>
            </a:r>
            <a:r>
              <a:rPr lang="fr-FR" b="1" dirty="0" smtClean="0"/>
              <a:t>Partenariats</a:t>
            </a:r>
            <a:endParaRPr lang="" altLang="fr-FR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371600"/>
            <a:ext cx="8743950" cy="425369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sz="2800" dirty="0" smtClean="0"/>
              <a:t>MINEPDED</a:t>
            </a:r>
            <a:r>
              <a:rPr lang="fr-FR" sz="2800" dirty="0" smtClean="0"/>
              <a:t>: agence d’exécution</a:t>
            </a:r>
            <a:endParaRPr lang="fr-FR" sz="2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800" dirty="0" smtClean="0"/>
              <a:t> </a:t>
            </a:r>
            <a:r>
              <a:rPr lang="" sz="2800" dirty="0"/>
              <a:t>Communautés Locales </a:t>
            </a:r>
            <a:r>
              <a:rPr lang="" sz="2800" dirty="0" smtClean="0"/>
              <a:t>dans les zones cibles: principaux bénéficiaires du projet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800" dirty="0" smtClean="0"/>
              <a:t>Plateforme d’échange et de </a:t>
            </a:r>
            <a:r>
              <a:rPr sz="2800" dirty="0" smtClean="0"/>
              <a:t>Collaboration</a:t>
            </a:r>
            <a:r>
              <a:rPr lang="fr-FR" sz="2800" dirty="0" smtClean="0"/>
              <a:t> avec les</a:t>
            </a:r>
            <a:r>
              <a:rPr sz="2800" dirty="0" smtClean="0"/>
              <a:t> OSC, </a:t>
            </a:r>
            <a:r>
              <a:rPr lang="" sz="2800" dirty="0" smtClean="0"/>
              <a:t>Autorités Locales, Secteur Privé, les laboratoires de recherche</a:t>
            </a:r>
            <a:endParaRPr lang="fr-FR" sz="2800" dirty="0"/>
          </a:p>
        </p:txBody>
      </p:sp>
      <p:pic>
        <p:nvPicPr>
          <p:cNvPr id="8" name="Picture 7" descr="GEF Logo | GEF"/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93839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11769"/>
            <a:ext cx="8583930" cy="946914"/>
          </a:xfrm>
        </p:spPr>
        <p:txBody>
          <a:bodyPr>
            <a:normAutofit fontScale="90000"/>
          </a:bodyPr>
          <a:lstStyle/>
          <a:p>
            <a:r>
              <a:rPr b="1" dirty="0"/>
              <a:t>6. </a:t>
            </a:r>
            <a:r>
              <a:rPr lang="fr-FR" sz="3100" b="1" dirty="0" smtClean="0"/>
              <a:t>Difficultés</a:t>
            </a:r>
            <a:r>
              <a:rPr sz="3100" b="1" dirty="0" smtClean="0"/>
              <a:t> </a:t>
            </a:r>
            <a:r>
              <a:rPr lang="fr-FR" sz="3100" b="1" dirty="0" smtClean="0"/>
              <a:t>rencontrées et capitalisation des acquis</a:t>
            </a:r>
            <a:endParaRPr lang="fr-FR" sz="3100" b="1" dirty="0"/>
          </a:p>
        </p:txBody>
      </p:sp>
      <p:pic>
        <p:nvPicPr>
          <p:cNvPr id="8" name="Picture 7" descr="GEF Logo | GEF"/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93839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962658"/>
              </p:ext>
            </p:extLst>
          </p:nvPr>
        </p:nvGraphicFramePr>
        <p:xfrm>
          <a:off x="365760" y="1394460"/>
          <a:ext cx="8686800" cy="48577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960620">
                  <a:extLst>
                    <a:ext uri="{9D8B030D-6E8A-4147-A177-3AD203B41FA5}">
                      <a16:colId xmlns:a16="http://schemas.microsoft.com/office/drawing/2014/main" val="1368008917"/>
                    </a:ext>
                  </a:extLst>
                </a:gridCol>
                <a:gridCol w="3726180">
                  <a:extLst>
                    <a:ext uri="{9D8B030D-6E8A-4147-A177-3AD203B41FA5}">
                      <a16:colId xmlns:a16="http://schemas.microsoft.com/office/drawing/2014/main" val="2279378621"/>
                    </a:ext>
                  </a:extLst>
                </a:gridCol>
              </a:tblGrid>
              <a:tr h="539750"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Contraintes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Mesures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6710"/>
                  </a:ext>
                </a:extLst>
              </a:tr>
              <a:tr h="174625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solidFill>
                            <a:schemeClr val="tx1"/>
                          </a:solidFill>
                        </a:rPr>
                        <a:t>Rareté des compétences sur la thématique</a:t>
                      </a:r>
                      <a:r>
                        <a:rPr lang="fr-FR" sz="2600" baseline="0" dirty="0" smtClean="0">
                          <a:solidFill>
                            <a:schemeClr val="tx1"/>
                          </a:solidFill>
                        </a:rPr>
                        <a:t> APA, résultant en des appels à candidature infructueux</a:t>
                      </a:r>
                      <a:endParaRPr lang="fr-FR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solidFill>
                            <a:schemeClr val="tx1"/>
                          </a:solidFill>
                        </a:rPr>
                        <a:t>Recrutement au gré à gré après non objection reçue de l’agence d’implémentation</a:t>
                      </a:r>
                      <a:endParaRPr lang="fr-FR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91247"/>
                  </a:ext>
                </a:extLst>
              </a:tr>
              <a:tr h="2571750"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fr-FR" sz="2600" dirty="0" smtClean="0">
                          <a:solidFill>
                            <a:schemeClr val="tx1"/>
                          </a:solidFill>
                        </a:rPr>
                        <a:t>Aléas liés au lancement du projet, 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fr-FR" sz="2600" dirty="0" smtClean="0">
                          <a:solidFill>
                            <a:schemeClr val="tx1"/>
                          </a:solidFill>
                        </a:rPr>
                        <a:t>procédure</a:t>
                      </a:r>
                      <a:r>
                        <a:rPr lang="fr-FR" sz="2600" baseline="0" dirty="0" smtClean="0">
                          <a:solidFill>
                            <a:schemeClr val="tx1"/>
                          </a:solidFill>
                        </a:rPr>
                        <a:t> d’achat des équipements de laboratoires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endParaRPr lang="fr-FR" sz="2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fr-FR" sz="2600" baseline="0" dirty="0" smtClean="0">
                          <a:solidFill>
                            <a:schemeClr val="tx1"/>
                          </a:solidFill>
                        </a:rPr>
                        <a:t>Des retards dans les activités de </a:t>
                      </a:r>
                      <a:r>
                        <a:rPr lang="fr-FR" sz="2600" baseline="0" dirty="0" err="1" smtClean="0">
                          <a:solidFill>
                            <a:schemeClr val="tx1"/>
                          </a:solidFill>
                        </a:rPr>
                        <a:t>bioprospection</a:t>
                      </a:r>
                      <a:r>
                        <a:rPr lang="fr-FR" sz="2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solidFill>
                            <a:schemeClr val="tx1"/>
                          </a:solidFill>
                        </a:rPr>
                        <a:t>Mise en œuvre de l’état des lieux des connaissances pour orienter les premières valorisations</a:t>
                      </a:r>
                      <a:endParaRPr lang="fr-FR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835752"/>
                  </a:ext>
                </a:extLst>
              </a:tr>
            </a:tbl>
          </a:graphicData>
        </a:graphic>
      </p:graphicFrame>
      <p:sp>
        <p:nvSpPr>
          <p:cNvPr id="3" name="Flèche vers le bas 2"/>
          <p:cNvSpPr/>
          <p:nvPr/>
        </p:nvSpPr>
        <p:spPr>
          <a:xfrm>
            <a:off x="2320290" y="4857301"/>
            <a:ext cx="868680" cy="618869"/>
          </a:xfrm>
          <a:prstGeom prst="down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30" y="520379"/>
            <a:ext cx="8183880" cy="946914"/>
          </a:xfrm>
        </p:spPr>
        <p:txBody>
          <a:bodyPr>
            <a:normAutofit fontScale="90000"/>
          </a:bodyPr>
          <a:lstStyle/>
          <a:p>
            <a:r>
              <a:rPr b="1" dirty="0"/>
              <a:t>6. </a:t>
            </a:r>
            <a:r>
              <a:rPr lang="fr-FR" sz="3100" b="1" dirty="0" smtClean="0"/>
              <a:t>Difficultés</a:t>
            </a:r>
            <a:r>
              <a:rPr sz="3100" b="1" dirty="0" smtClean="0"/>
              <a:t> </a:t>
            </a:r>
            <a:r>
              <a:rPr lang="fr-FR" sz="3100" b="1" dirty="0" smtClean="0"/>
              <a:t>rencontrées et capitalisation des acquis</a:t>
            </a:r>
            <a:endParaRPr lang="fr-FR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45920"/>
            <a:ext cx="8583930" cy="417195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dirty="0" smtClean="0"/>
              <a:t>La principale leçon </a:t>
            </a:r>
            <a:r>
              <a:rPr lang="fr-FR" dirty="0"/>
              <a:t>tiré cette </a:t>
            </a:r>
            <a:r>
              <a:rPr lang="fr-FR" dirty="0" smtClean="0"/>
              <a:t>période de mise en </a:t>
            </a:r>
            <a:r>
              <a:rPr lang="fr-FR" dirty="0" err="1" smtClean="0"/>
              <a:t>oeuvre</a:t>
            </a:r>
            <a:r>
              <a:rPr lang="fr-FR" dirty="0" smtClean="0"/>
              <a:t> </a:t>
            </a:r>
            <a:r>
              <a:rPr lang="fr-FR" dirty="0"/>
              <a:t>est la demande toujours forte </a:t>
            </a:r>
            <a:r>
              <a:rPr lang="fr-FR" dirty="0" smtClean="0"/>
              <a:t>en matière d’informations </a:t>
            </a:r>
            <a:r>
              <a:rPr lang="fr-FR" dirty="0"/>
              <a:t>et de </a:t>
            </a:r>
            <a:r>
              <a:rPr lang="fr-FR" dirty="0" smtClean="0"/>
              <a:t>renforcement de capacités sur l’APA, </a:t>
            </a:r>
            <a:r>
              <a:rPr lang="fr-FR" dirty="0"/>
              <a:t>en particulier aux niveaux régional et </a:t>
            </a:r>
            <a:r>
              <a:rPr lang="fr-FR" dirty="0" smtClean="0"/>
              <a:t>communautaire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dirty="0" smtClean="0"/>
              <a:t>La </a:t>
            </a:r>
            <a:r>
              <a:rPr lang="fr-FR" dirty="0" err="1" smtClean="0"/>
              <a:t>bioprospection</a:t>
            </a:r>
            <a:r>
              <a:rPr lang="fr-FR" dirty="0" smtClean="0"/>
              <a:t> demande du temps pour arriver à l’isolement et à la caractérisation des molécules actives</a:t>
            </a:r>
          </a:p>
        </p:txBody>
      </p:sp>
      <p:pic>
        <p:nvPicPr>
          <p:cNvPr id="8" name="Picture 7" descr="GEF Logo | GEF"/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93839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03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310" y="174058"/>
            <a:ext cx="8195310" cy="523172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7</a:t>
            </a:r>
            <a:r>
              <a:rPr b="1" dirty="0" smtClean="0"/>
              <a:t>. </a:t>
            </a:r>
            <a:r>
              <a:rPr b="1" dirty="0"/>
              <a:t>Perspectives et </a:t>
            </a:r>
            <a:r>
              <a:rPr b="1" dirty="0" err="1" smtClean="0"/>
              <a:t>recomm</a:t>
            </a:r>
            <a:r>
              <a:rPr lang="fr-CA" b="1" dirty="0" smtClean="0"/>
              <a:t>a</a:t>
            </a:r>
            <a:r>
              <a:rPr b="1" dirty="0" err="1" smtClean="0"/>
              <a:t>ndations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10" y="788670"/>
            <a:ext cx="8652510" cy="593217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dirty="0" smtClean="0"/>
              <a:t>Finalisation </a:t>
            </a:r>
            <a:r>
              <a:rPr lang="fr-FR" dirty="0"/>
              <a:t>et édition des instruments de </a:t>
            </a:r>
            <a:r>
              <a:rPr lang="fr-FR" dirty="0" smtClean="0"/>
              <a:t>mise </a:t>
            </a:r>
            <a:r>
              <a:rPr lang="fr-FR" dirty="0"/>
              <a:t>en œuvre du cadre juridique </a:t>
            </a:r>
            <a:r>
              <a:rPr lang="fr-FR" dirty="0" smtClean="0"/>
              <a:t>produits</a:t>
            </a:r>
            <a:endParaRPr lang="fr-FR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altLang="fr-FR" dirty="0" smtClean="0"/>
              <a:t>Sensibilisation et renforcement des capacités des acteurs à tous les niveaux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altLang="fr-FR" dirty="0" smtClean="0"/>
              <a:t>F</a:t>
            </a:r>
            <a:r>
              <a:rPr lang="" altLang="fr-FR" dirty="0" smtClean="0"/>
              <a:t>inalisation des processus d’acquisition des équipements de laboratoire et réactifs pour la recherche sur les espèces cibles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altLang="fr-FR" dirty="0" smtClean="0"/>
              <a:t>Finalisation et o</a:t>
            </a:r>
            <a:r>
              <a:rPr lang="" altLang="fr-FR" dirty="0" smtClean="0"/>
              <a:t>pérationalisation du modèle d’affaire et facilitation des négociations des contrats APA pour la recherche et la valorisation des espèces cibles</a:t>
            </a:r>
          </a:p>
        </p:txBody>
      </p:sp>
      <p:pic>
        <p:nvPicPr>
          <p:cNvPr id="6" name="Picture 5" descr="GEF Logo | GEF"/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3050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182" y="384560"/>
            <a:ext cx="8524917" cy="780672"/>
          </a:xfrm>
        </p:spPr>
        <p:txBody>
          <a:bodyPr>
            <a:normAutofit/>
          </a:bodyPr>
          <a:lstStyle/>
          <a:p>
            <a:r>
              <a:rPr lang="fr-FR" b="1" dirty="0" smtClean="0"/>
              <a:t>Plan de présentation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862462"/>
            <a:ext cx="8355330" cy="48463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Informations générales sur le projet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Contexte – Objectifs – e Résultats attendus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Résultats clés atteints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Partenariats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Difficultés rencontrées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Pe</a:t>
            </a:r>
            <a:r>
              <a:rPr lang="fr-FR" dirty="0" smtClean="0"/>
              <a:t>rspective</a:t>
            </a:r>
            <a:r>
              <a:rPr lang="fr-FR" dirty="0" smtClean="0"/>
              <a:t>s et recommandations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739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310" y="174058"/>
            <a:ext cx="819531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7</a:t>
            </a:r>
            <a:r>
              <a:rPr b="1" dirty="0" smtClean="0"/>
              <a:t>. </a:t>
            </a:r>
            <a:r>
              <a:rPr b="1" dirty="0"/>
              <a:t>Perspectives et </a:t>
            </a:r>
            <a:r>
              <a:rPr b="1" dirty="0" err="1" smtClean="0"/>
              <a:t>recomm</a:t>
            </a:r>
            <a:r>
              <a:rPr lang="fr-CA" b="1" dirty="0" smtClean="0"/>
              <a:t>a</a:t>
            </a:r>
            <a:r>
              <a:rPr b="1" dirty="0" err="1" smtClean="0"/>
              <a:t>ndations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57650"/>
          </a:xfrm>
        </p:spPr>
        <p:txBody>
          <a:bodyPr/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" altLang="fr-FR" dirty="0"/>
              <a:t>F</a:t>
            </a:r>
            <a:r>
              <a:rPr lang="fr-FR" altLang="fr-FR" dirty="0"/>
              <a:t>i</a:t>
            </a:r>
            <a:r>
              <a:rPr lang="" altLang="fr-FR" dirty="0"/>
              <a:t>nalisation et opérationalisation des checkpoints et du système d’information sur le marché des ressources </a:t>
            </a:r>
            <a:r>
              <a:rPr lang="" altLang="fr-FR" dirty="0" smtClean="0"/>
              <a:t>génétiques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" altLang="fr-FR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" altLang="fr-FR" dirty="0"/>
              <a:t>Projection vers une seconde phase </a:t>
            </a:r>
            <a:r>
              <a:rPr lang="" altLang="fr-FR" dirty="0" smtClean="0"/>
              <a:t>/ </a:t>
            </a:r>
            <a:r>
              <a:rPr lang="fr-FR" altLang="fr-FR" dirty="0" smtClean="0"/>
              <a:t>Extension envisagée?: B</a:t>
            </a:r>
            <a:r>
              <a:rPr lang="" altLang="fr-FR" dirty="0" smtClean="0"/>
              <a:t>ioprospection longue et impact socioéconomiques pas perceptible en un temps court</a:t>
            </a:r>
          </a:p>
        </p:txBody>
      </p:sp>
      <p:pic>
        <p:nvPicPr>
          <p:cNvPr id="6" name="Picture 5" descr="GEF Logo | GEF"/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3050"/>
            <a:ext cx="1666569" cy="74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982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80009" y="2454018"/>
            <a:ext cx="8961121" cy="110789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 smtClean="0">
                <a:solidFill>
                  <a:srgbClr val="9A470E"/>
                </a:solidFill>
              </a:rPr>
              <a:t>MERCI</a:t>
            </a:r>
            <a:endParaRPr lang="fr-FR" b="1" dirty="0">
              <a:solidFill>
                <a:srgbClr val="9A470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0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182" y="384560"/>
            <a:ext cx="8524917" cy="780672"/>
          </a:xfrm>
        </p:spPr>
        <p:txBody>
          <a:bodyPr>
            <a:normAutofit fontScale="90000"/>
          </a:bodyPr>
          <a:lstStyle/>
          <a:p>
            <a:r>
              <a:rPr b="1" dirty="0"/>
              <a:t>1. </a:t>
            </a:r>
            <a:r>
              <a:rPr lang="fr-FR" b="1" dirty="0" smtClean="0"/>
              <a:t>Informations générales sur le </a:t>
            </a:r>
            <a:r>
              <a:rPr lang="nl-NL" b="1" dirty="0" smtClean="0"/>
              <a:t>P</a:t>
            </a:r>
            <a:r>
              <a:rPr lang="fr-FR" b="1" dirty="0" err="1" smtClean="0"/>
              <a:t>rojet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188092"/>
            <a:ext cx="8355330" cy="4846320"/>
          </a:xfrm>
        </p:spPr>
        <p:txBody>
          <a:bodyPr>
            <a:normAutofit lnSpcReduction="10000"/>
          </a:bodyPr>
          <a:lstStyle/>
          <a:p>
            <a:r>
              <a:rPr lang="fr-FR" b="1" dirty="0" smtClean="0"/>
              <a:t>Durée</a:t>
            </a:r>
            <a:r>
              <a:rPr lang="fr-FR" dirty="0" smtClean="0"/>
              <a:t>: 36 mois</a:t>
            </a:r>
          </a:p>
          <a:p>
            <a:r>
              <a:rPr lang="fr-FR" b="1" dirty="0" smtClean="0"/>
              <a:t>Date de démarrage</a:t>
            </a:r>
            <a:r>
              <a:rPr lang="fr-FR" dirty="0" smtClean="0"/>
              <a:t>: 01 juillet </a:t>
            </a:r>
            <a:r>
              <a:rPr lang="en-US" dirty="0" smtClean="0"/>
              <a:t>2023</a:t>
            </a:r>
          </a:p>
          <a:p>
            <a:r>
              <a:rPr lang="en-US" b="1" dirty="0" smtClean="0"/>
              <a:t>Atelier de </a:t>
            </a:r>
            <a:r>
              <a:rPr lang="en-US" b="1" dirty="0" err="1" smtClean="0"/>
              <a:t>lancement</a:t>
            </a:r>
            <a:r>
              <a:rPr lang="en-US" dirty="0" smtClean="0"/>
              <a:t>: 18 </a:t>
            </a:r>
            <a:r>
              <a:rPr lang="en-US" dirty="0" err="1" smtClean="0"/>
              <a:t>janvier</a:t>
            </a:r>
            <a:r>
              <a:rPr lang="en-US" dirty="0" smtClean="0"/>
              <a:t> 2024</a:t>
            </a:r>
            <a:endParaRPr lang="fr-FR" dirty="0" smtClean="0"/>
          </a:p>
          <a:p>
            <a:r>
              <a:rPr lang="fr-FR" b="1" dirty="0" smtClean="0"/>
              <a:t>Date de fin: </a:t>
            </a:r>
            <a:r>
              <a:rPr lang="fr-FR" dirty="0" smtClean="0"/>
              <a:t>31 aout 2026</a:t>
            </a:r>
          </a:p>
          <a:p>
            <a:r>
              <a:rPr lang="fr-FR" b="1" dirty="0" smtClean="0"/>
              <a:t>Phase actuelle</a:t>
            </a:r>
            <a:r>
              <a:rPr lang="fr-FR" dirty="0" smtClean="0"/>
              <a:t> : 1</a:t>
            </a:r>
            <a:r>
              <a:rPr lang="fr-FR" baseline="30000" dirty="0" smtClean="0"/>
              <a:t>er</a:t>
            </a:r>
            <a:r>
              <a:rPr lang="fr-FR" dirty="0" smtClean="0"/>
              <a:t> PIR</a:t>
            </a:r>
          </a:p>
          <a:p>
            <a:r>
              <a:rPr lang="fr-FR" b="1" dirty="0" smtClean="0"/>
              <a:t>Budget</a:t>
            </a:r>
            <a:r>
              <a:rPr lang="fr-FR" dirty="0" smtClean="0"/>
              <a:t>: 2 millions de dollars </a:t>
            </a:r>
            <a:r>
              <a:rPr lang="fr-FR" dirty="0" smtClean="0"/>
              <a:t>US, </a:t>
            </a:r>
            <a:r>
              <a:rPr lang="fr-FR" dirty="0" smtClean="0"/>
              <a:t>fonds GEF</a:t>
            </a:r>
          </a:p>
          <a:p>
            <a:r>
              <a:rPr lang="fr-FR" b="1" dirty="0" smtClean="0"/>
              <a:t>Cofinancement</a:t>
            </a:r>
            <a:r>
              <a:rPr lang="fr-FR" dirty="0" smtClean="0"/>
              <a:t>: </a:t>
            </a:r>
            <a:r>
              <a:rPr lang="en-US" dirty="0" smtClean="0"/>
              <a:t>19,732,000 de dollars </a:t>
            </a:r>
            <a:r>
              <a:rPr lang="fr-FR" dirty="0" smtClean="0"/>
              <a:t>(MINEPDED, GIZ, ERUDEF, GIC YAHKI, GICAN, NESK SANTE NATURE, MISPEG, AJESH)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112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42234" y="1563936"/>
            <a:ext cx="2184123" cy="336431"/>
          </a:xfrm>
        </p:spPr>
        <p:txBody>
          <a:bodyPr>
            <a:noAutofit/>
          </a:bodyPr>
          <a:lstStyle/>
          <a:p>
            <a:r>
              <a:rPr lang="en-US" sz="1800" dirty="0">
                <a:latin typeface="Arial Black" panose="020B0A04020102020204" pitchFamily="34" charset="0"/>
              </a:rPr>
              <a:t>GEF Secretariat</a:t>
            </a:r>
            <a:endParaRPr lang="en-US" sz="1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1622" y="5195679"/>
            <a:ext cx="1994038" cy="683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>
                <a:latin typeface="+mj-lt"/>
                <a:ea typeface="+mj-ea"/>
                <a:cs typeface="+mj-cs"/>
              </a:rPr>
              <a:t>Organisations</a:t>
            </a:r>
            <a:r>
              <a:rPr lang="en-US" sz="24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 smtClean="0">
                <a:latin typeface="+mj-lt"/>
                <a:ea typeface="+mj-ea"/>
                <a:cs typeface="+mj-cs"/>
              </a:rPr>
              <a:t>paysannes</a:t>
            </a:r>
            <a:r>
              <a:rPr lang="en-US" sz="2400" b="1" dirty="0" smtClean="0">
                <a:latin typeface="+mj-lt"/>
                <a:ea typeface="+mj-ea"/>
                <a:cs typeface="+mj-cs"/>
              </a:rPr>
              <a:t>. </a:t>
            </a:r>
            <a:endParaRPr lang="en-US" sz="2400" b="1" dirty="0">
              <a:latin typeface="+mj-lt"/>
              <a:ea typeface="+mj-ea"/>
              <a:cs typeface="+mj-cs"/>
            </a:endParaRPr>
          </a:p>
        </p:txBody>
      </p:sp>
      <p:sp>
        <p:nvSpPr>
          <p:cNvPr id="8" name="Flèche droite rayée 7"/>
          <p:cNvSpPr/>
          <p:nvPr/>
        </p:nvSpPr>
        <p:spPr>
          <a:xfrm rot="5400000">
            <a:off x="5519697" y="2068338"/>
            <a:ext cx="671386" cy="335444"/>
          </a:xfrm>
          <a:prstGeom prst="stripedRightArrow">
            <a:avLst>
              <a:gd name="adj1" fmla="val 50000"/>
              <a:gd name="adj2" fmla="val 5737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591985" y="2706696"/>
            <a:ext cx="2974284" cy="38140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latin typeface="Arial Black" panose="020B0A04020102020204" pitchFamily="34" charset="0"/>
              </a:rPr>
              <a:t>UNEP</a:t>
            </a:r>
          </a:p>
          <a:p>
            <a:pPr algn="ctr"/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Agence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d’implemention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338303" y="2412791"/>
            <a:ext cx="2974284" cy="4634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latin typeface="Arial Black" panose="020B0A04020102020204" pitchFamily="34" charset="0"/>
              </a:rPr>
              <a:t>MINEPDED</a:t>
            </a:r>
          </a:p>
          <a:p>
            <a:pPr algn="ctr"/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Agence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d’exécution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èche droite rayée 8"/>
          <p:cNvSpPr/>
          <p:nvPr/>
        </p:nvSpPr>
        <p:spPr>
          <a:xfrm rot="10800000">
            <a:off x="3048828" y="2513015"/>
            <a:ext cx="1587776" cy="193680"/>
          </a:xfrm>
          <a:prstGeom prst="stripedRightArrow">
            <a:avLst>
              <a:gd name="adj1" fmla="val 50000"/>
              <a:gd name="adj2" fmla="val 5737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0" name="Flèche droite rayée 9"/>
          <p:cNvSpPr/>
          <p:nvPr/>
        </p:nvSpPr>
        <p:spPr>
          <a:xfrm>
            <a:off x="3153189" y="2765561"/>
            <a:ext cx="1565413" cy="235393"/>
          </a:xfrm>
          <a:prstGeom prst="stripedRightArrow">
            <a:avLst>
              <a:gd name="adj1" fmla="val 50000"/>
              <a:gd name="adj2" fmla="val 5737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2814016" y="5225493"/>
            <a:ext cx="1638609" cy="65409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err="1" smtClean="0">
                <a:latin typeface="+mj-lt"/>
                <a:ea typeface="+mj-ea"/>
                <a:cs typeface="+mj-cs"/>
              </a:rPr>
              <a:t>Secteur</a:t>
            </a:r>
            <a:r>
              <a:rPr lang="en-US" sz="24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 smtClean="0">
                <a:latin typeface="+mj-lt"/>
                <a:ea typeface="+mj-ea"/>
                <a:cs typeface="+mj-cs"/>
              </a:rPr>
              <a:t>privé</a:t>
            </a:r>
            <a:endParaRPr lang="en-US" sz="2400" b="1" dirty="0">
              <a:latin typeface="+mj-lt"/>
              <a:ea typeface="+mj-ea"/>
              <a:cs typeface="+mj-cs"/>
            </a:endParaRPr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4516732" y="5281871"/>
            <a:ext cx="1983013" cy="68391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err="1" smtClean="0">
                <a:latin typeface="+mj-lt"/>
                <a:ea typeface="+mj-ea"/>
                <a:cs typeface="+mj-cs"/>
              </a:rPr>
              <a:t>Acteurs</a:t>
            </a:r>
            <a:r>
              <a:rPr lang="en-US" sz="2400" b="1" dirty="0" smtClean="0">
                <a:latin typeface="+mj-lt"/>
                <a:ea typeface="+mj-ea"/>
                <a:cs typeface="+mj-cs"/>
              </a:rPr>
              <a:t> de la </a:t>
            </a:r>
            <a:r>
              <a:rPr lang="en-US" sz="2400" b="1" dirty="0" err="1" smtClean="0">
                <a:latin typeface="+mj-lt"/>
                <a:ea typeface="+mj-ea"/>
                <a:cs typeface="+mj-cs"/>
              </a:rPr>
              <a:t>recherche</a:t>
            </a:r>
            <a:r>
              <a:rPr lang="en-US" sz="2400" b="1" dirty="0" smtClean="0">
                <a:latin typeface="+mj-lt"/>
                <a:ea typeface="+mj-ea"/>
                <a:cs typeface="+mj-cs"/>
              </a:rPr>
              <a:t> </a:t>
            </a:r>
            <a:endParaRPr lang="en-US" sz="2400" b="1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>
          <a:xfrm>
            <a:off x="6915646" y="5268330"/>
            <a:ext cx="2001104" cy="6112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latin typeface="+mj-lt"/>
                <a:ea typeface="+mj-ea"/>
                <a:cs typeface="+mj-cs"/>
              </a:rPr>
              <a:t>ONG locales </a:t>
            </a:r>
            <a:endParaRPr lang="en-US" sz="2400" b="1" dirty="0">
              <a:latin typeface="+mj-lt"/>
              <a:ea typeface="+mj-ea"/>
              <a:cs typeface="+mj-cs"/>
            </a:endParaRPr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2834390" y="4570282"/>
            <a:ext cx="4081256" cy="4634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 err="1" smtClean="0">
                <a:latin typeface="Arial Black" panose="020B0A04020102020204" pitchFamily="34" charset="0"/>
              </a:rPr>
              <a:t>Unité</a:t>
            </a:r>
            <a:r>
              <a:rPr lang="en-US" sz="1800" dirty="0" smtClean="0">
                <a:latin typeface="Arial Black" panose="020B0A04020102020204" pitchFamily="34" charset="0"/>
              </a:rPr>
              <a:t> de </a:t>
            </a:r>
            <a:r>
              <a:rPr lang="en-US" sz="1800" dirty="0" err="1" smtClean="0">
                <a:latin typeface="Arial Black" panose="020B0A04020102020204" pitchFamily="34" charset="0"/>
              </a:rPr>
              <a:t>Gestion</a:t>
            </a:r>
            <a:r>
              <a:rPr lang="en-US" sz="1800" dirty="0" smtClean="0">
                <a:latin typeface="Arial Black" panose="020B0A04020102020204" pitchFamily="34" charset="0"/>
              </a:rPr>
              <a:t> du </a:t>
            </a:r>
            <a:r>
              <a:rPr lang="en-US" sz="1800" dirty="0" err="1" smtClean="0">
                <a:latin typeface="Arial Black" panose="020B0A04020102020204" pitchFamily="34" charset="0"/>
              </a:rPr>
              <a:t>Projet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685544" y="3924343"/>
            <a:ext cx="4066115" cy="4634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 err="1" smtClean="0">
                <a:latin typeface="Arial Black" panose="020B0A04020102020204" pitchFamily="34" charset="0"/>
              </a:rPr>
              <a:t>Directeur</a:t>
            </a:r>
            <a:r>
              <a:rPr lang="en-US" sz="1800" dirty="0" smtClean="0">
                <a:latin typeface="Arial Black" panose="020B0A04020102020204" pitchFamily="34" charset="0"/>
              </a:rPr>
              <a:t> National du </a:t>
            </a:r>
            <a:r>
              <a:rPr lang="en-US" sz="1800" dirty="0" err="1" smtClean="0">
                <a:latin typeface="Arial Black" panose="020B0A04020102020204" pitchFamily="34" charset="0"/>
              </a:rPr>
              <a:t>Projet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2431852" y="3364986"/>
            <a:ext cx="2821727" cy="4634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 err="1" smtClean="0">
                <a:latin typeface="Arial Black" panose="020B0A04020102020204" pitchFamily="34" charset="0"/>
              </a:rPr>
              <a:t>Comité</a:t>
            </a:r>
            <a:r>
              <a:rPr lang="en-US" sz="1800" dirty="0" smtClean="0">
                <a:latin typeface="Arial Black" panose="020B0A04020102020204" pitchFamily="34" charset="0"/>
              </a:rPr>
              <a:t> de pilotage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lèche droite rayée 16"/>
          <p:cNvSpPr/>
          <p:nvPr/>
        </p:nvSpPr>
        <p:spPr>
          <a:xfrm rot="16028658">
            <a:off x="4611122" y="4342786"/>
            <a:ext cx="462737" cy="225003"/>
          </a:xfrm>
          <a:prstGeom prst="stripedRightArrow">
            <a:avLst>
              <a:gd name="adj1" fmla="val 50000"/>
              <a:gd name="adj2" fmla="val 5737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8" name="Flèche droite rayée 17"/>
          <p:cNvSpPr/>
          <p:nvPr/>
        </p:nvSpPr>
        <p:spPr>
          <a:xfrm rot="16028658">
            <a:off x="4602714" y="3739413"/>
            <a:ext cx="462737" cy="215311"/>
          </a:xfrm>
          <a:prstGeom prst="stripedRightArrow">
            <a:avLst>
              <a:gd name="adj1" fmla="val 50000"/>
              <a:gd name="adj2" fmla="val 5737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9" name="Flèche droite rayée 18"/>
          <p:cNvSpPr/>
          <p:nvPr/>
        </p:nvSpPr>
        <p:spPr>
          <a:xfrm rot="16028658">
            <a:off x="2576697" y="3088589"/>
            <a:ext cx="481571" cy="262109"/>
          </a:xfrm>
          <a:prstGeom prst="stripedRightArrow">
            <a:avLst>
              <a:gd name="adj1" fmla="val 50000"/>
              <a:gd name="adj2" fmla="val 5737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cxnSp>
        <p:nvCxnSpPr>
          <p:cNvPr id="20" name="Connecteur droit 19"/>
          <p:cNvCxnSpPr/>
          <p:nvPr/>
        </p:nvCxnSpPr>
        <p:spPr>
          <a:xfrm>
            <a:off x="615677" y="5225494"/>
            <a:ext cx="806863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Flèche droite rayée 22"/>
          <p:cNvSpPr/>
          <p:nvPr/>
        </p:nvSpPr>
        <p:spPr>
          <a:xfrm rot="16028658">
            <a:off x="4683046" y="4899565"/>
            <a:ext cx="341644" cy="208262"/>
          </a:xfrm>
          <a:prstGeom prst="stripedRightArrow">
            <a:avLst>
              <a:gd name="adj1" fmla="val 50000"/>
              <a:gd name="adj2" fmla="val 5737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87613" y="98810"/>
            <a:ext cx="7934632" cy="780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1. Informations générales sur le Projet</a:t>
            </a:r>
            <a:endParaRPr lang="fr-FR" b="1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4379103A-7E0F-A503-491C-874CA2A16BC0}"/>
              </a:ext>
            </a:extLst>
          </p:cNvPr>
          <p:cNvSpPr txBox="1">
            <a:spLocks/>
          </p:cNvSpPr>
          <p:nvPr/>
        </p:nvSpPr>
        <p:spPr>
          <a:xfrm>
            <a:off x="409493" y="788142"/>
            <a:ext cx="8200892" cy="528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700" b="1" dirty="0" err="1" smtClean="0">
                <a:solidFill>
                  <a:srgbClr val="00B050"/>
                </a:solidFill>
                <a:latin typeface="Arial Black" panose="020B0A04020102020204" pitchFamily="34" charset="0"/>
              </a:rPr>
              <a:t>Mécanisme</a:t>
            </a:r>
            <a:r>
              <a:rPr lang="en-US" sz="2700" b="1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de coordination</a:t>
            </a:r>
            <a:endParaRPr lang="en-US" sz="27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8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052" y="-68580"/>
            <a:ext cx="8422047" cy="780672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1. Informations générales sur le Projet</a:t>
            </a:r>
            <a:endParaRPr lang="fr-FR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2870" y="1543053"/>
            <a:ext cx="8802208" cy="502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536575" algn="l"/>
              </a:tabLst>
            </a:pPr>
            <a:r>
              <a:rPr lang="fr-FR" sz="2500" b="1" dirty="0" smtClean="0"/>
              <a:t>Domaines thématiques d’intervention du FEM </a:t>
            </a:r>
            <a:r>
              <a:rPr lang="fr-FR" sz="2500" dirty="0" smtClean="0"/>
              <a:t>: Biodiversité,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536575" algn="l"/>
              </a:tabLst>
            </a:pPr>
            <a:r>
              <a:rPr lang="fr-FR" sz="2500" b="1" dirty="0" smtClean="0"/>
              <a:t>Alignement au SND30</a:t>
            </a:r>
          </a:p>
          <a:p>
            <a:pPr marL="536575" lvl="1" indent="-273050">
              <a:spcBef>
                <a:spcPts val="0"/>
              </a:spcBef>
              <a:tabLst>
                <a:tab pos="536575" algn="l"/>
              </a:tabLst>
            </a:pPr>
            <a:r>
              <a:rPr lang="fr-FR" sz="2500" b="1" dirty="0"/>
              <a:t>P</a:t>
            </a:r>
            <a:r>
              <a:rPr lang="fr-FR" sz="2500" b="1" dirty="0" smtClean="0"/>
              <a:t>ilier 1: </a:t>
            </a:r>
            <a:r>
              <a:rPr lang="fr-FR" sz="2500" dirty="0" smtClean="0"/>
              <a:t>transformation structurelle de l’économie camerounaise à travers l’exploitation et la transformation des ressources naturelles dans les sous-secteurs moteurs de l’industrialisation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536575" algn="l"/>
              </a:tabLst>
            </a:pPr>
            <a:r>
              <a:rPr lang="fr-FR" sz="2500" b="1" dirty="0" smtClean="0"/>
              <a:t>Alignement au NBSAP II</a:t>
            </a:r>
          </a:p>
          <a:p>
            <a:pPr marL="536575" lvl="1" indent="-273050">
              <a:spcBef>
                <a:spcPts val="0"/>
              </a:spcBef>
              <a:tabLst>
                <a:tab pos="536575" algn="l"/>
              </a:tabLst>
            </a:pPr>
            <a:r>
              <a:rPr lang="fr-FR" sz="2500" b="1" dirty="0" smtClean="0"/>
              <a:t>Buts stratégiques B et C</a:t>
            </a:r>
            <a:endParaRPr lang="fr-FR" sz="2500" dirty="0" smtClean="0"/>
          </a:p>
          <a:p>
            <a:pPr marL="536575" lvl="1" indent="-273050">
              <a:spcBef>
                <a:spcPts val="0"/>
              </a:spcBef>
              <a:tabLst>
                <a:tab pos="536575" algn="l"/>
              </a:tabLst>
            </a:pPr>
            <a:r>
              <a:rPr lang="fr-FR" altLang="fr-FR" sz="2500" b="1" dirty="0" smtClean="0"/>
              <a:t>B </a:t>
            </a:r>
            <a:r>
              <a:rPr lang="" altLang="fr-FR" sz="2500" dirty="0" smtClean="0"/>
              <a:t>: </a:t>
            </a:r>
            <a:r>
              <a:rPr lang="fr-FR" sz="2500" dirty="0" smtClean="0"/>
              <a:t>conservation et amélioration de l'état de la biodiversité en préservant les écosystèmes, les habitats, les espèces et la diversité génétique</a:t>
            </a:r>
          </a:p>
          <a:p>
            <a:pPr marL="536575" lvl="1" indent="-273050">
              <a:spcBef>
                <a:spcPts val="0"/>
              </a:spcBef>
              <a:tabLst>
                <a:tab pos="536575" algn="l"/>
              </a:tabLst>
            </a:pPr>
            <a:r>
              <a:rPr lang="fr-FR" sz="2500" b="1" dirty="0" smtClean="0"/>
              <a:t>C</a:t>
            </a:r>
            <a:r>
              <a:rPr lang="fr-FR" sz="2500" dirty="0" smtClean="0"/>
              <a:t> : utilisation durable de la biodiversité comme instrument de la création des richesses et la réduction de la pauvreté</a:t>
            </a:r>
            <a:endParaRPr lang="fr-FR" sz="2500" b="1" dirty="0"/>
          </a:p>
        </p:txBody>
      </p:sp>
      <p:sp>
        <p:nvSpPr>
          <p:cNvPr id="8" name="Espace réservé du contenu 6"/>
          <p:cNvSpPr>
            <a:spLocks noGrp="1"/>
          </p:cNvSpPr>
          <p:nvPr>
            <p:ph idx="1"/>
          </p:nvPr>
        </p:nvSpPr>
        <p:spPr>
          <a:xfrm>
            <a:off x="379053" y="632083"/>
            <a:ext cx="8719227" cy="899538"/>
          </a:xfrm>
        </p:spPr>
        <p:txBody>
          <a:bodyPr>
            <a:no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sz="2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Alignement avec les domaines thématiques du FEM et les politiques nationales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9550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6</a:t>
            </a:fld>
            <a:endParaRPr lang="en-US" noProof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7A49E4-DCE3-62DE-B6D1-539EBFFFE689}"/>
              </a:ext>
            </a:extLst>
          </p:cNvPr>
          <p:cNvSpPr txBox="1">
            <a:spLocks/>
          </p:cNvSpPr>
          <p:nvPr/>
        </p:nvSpPr>
        <p:spPr>
          <a:xfrm>
            <a:off x="3231520" y="3953296"/>
            <a:ext cx="1873988" cy="5103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Meme, </a:t>
            </a:r>
            <a:r>
              <a:rPr lang="en-US" sz="1500" b="1" dirty="0" err="1"/>
              <a:t>Manyu</a:t>
            </a:r>
            <a:r>
              <a:rPr lang="en-US" sz="1500" b="1" dirty="0"/>
              <a:t> </a:t>
            </a:r>
          </a:p>
          <a:p>
            <a:pPr marL="0" indent="0">
              <a:buNone/>
            </a:pPr>
            <a:r>
              <a:rPr lang="en-US" sz="1500" b="1" dirty="0" err="1"/>
              <a:t>Kupe</a:t>
            </a:r>
            <a:r>
              <a:rPr lang="en-US" sz="1500" b="1" dirty="0"/>
              <a:t> </a:t>
            </a:r>
            <a:r>
              <a:rPr lang="en-US" sz="1500" b="1" dirty="0" err="1"/>
              <a:t>Muanenguba</a:t>
            </a:r>
            <a:endParaRPr lang="fr-FR" sz="15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79103A-7E0F-A503-491C-874CA2A16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493" y="639552"/>
            <a:ext cx="8200892" cy="528066"/>
          </a:xfrm>
        </p:spPr>
        <p:txBody>
          <a:bodyPr/>
          <a:lstStyle/>
          <a:p>
            <a:pPr algn="ctr"/>
            <a:r>
              <a:rPr lang="en-US" sz="2700" b="1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Zone administrative </a:t>
            </a:r>
            <a:r>
              <a:rPr lang="en-US" sz="2700" b="1" dirty="0" err="1" smtClean="0">
                <a:solidFill>
                  <a:srgbClr val="00B050"/>
                </a:solidFill>
                <a:latin typeface="Arial Black" panose="020B0A04020102020204" pitchFamily="34" charset="0"/>
              </a:rPr>
              <a:t>d’intervention</a:t>
            </a:r>
            <a:endParaRPr lang="en-US" sz="27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14" y="1914578"/>
            <a:ext cx="2752375" cy="3560828"/>
          </a:xfrm>
          <a:prstGeom prst="rect">
            <a:avLst/>
          </a:prstGeom>
        </p:spPr>
      </p:pic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A7A49E4-DCE3-62DE-B6D1-539EBFFFE689}"/>
              </a:ext>
            </a:extLst>
          </p:cNvPr>
          <p:cNvSpPr txBox="1">
            <a:spLocks/>
          </p:cNvSpPr>
          <p:nvPr/>
        </p:nvSpPr>
        <p:spPr>
          <a:xfrm>
            <a:off x="3733698" y="2696007"/>
            <a:ext cx="1102562" cy="3747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Mayo </a:t>
            </a:r>
            <a:r>
              <a:rPr lang="en-US" sz="1500" b="1" dirty="0" err="1"/>
              <a:t>Kani</a:t>
            </a:r>
            <a:endParaRPr lang="fr-FR" sz="15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057" y="1553337"/>
            <a:ext cx="1607344" cy="160734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8772" y="1553337"/>
            <a:ext cx="1471613" cy="17430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0" t="10843" r="9622" b="17296"/>
          <a:stretch/>
        </p:blipFill>
        <p:spPr>
          <a:xfrm>
            <a:off x="4746374" y="4047184"/>
            <a:ext cx="2031268" cy="134331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5428" y="3811923"/>
            <a:ext cx="2178572" cy="157857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DA7A49E4-DCE3-62DE-B6D1-539EBFFFE689}"/>
              </a:ext>
            </a:extLst>
          </p:cNvPr>
          <p:cNvSpPr txBox="1">
            <a:spLocks/>
          </p:cNvSpPr>
          <p:nvPr/>
        </p:nvSpPr>
        <p:spPr>
          <a:xfrm>
            <a:off x="4836259" y="2991973"/>
            <a:ext cx="2129170" cy="3747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i="1" dirty="0" err="1"/>
              <a:t>Balanites</a:t>
            </a:r>
            <a:r>
              <a:rPr lang="en-US" sz="1500" i="1" dirty="0"/>
              <a:t> </a:t>
            </a:r>
            <a:r>
              <a:rPr lang="en-US" sz="1500" i="1" dirty="0" err="1"/>
              <a:t>aegyptiaca</a:t>
            </a:r>
            <a:endParaRPr lang="fr-FR" sz="1500" i="1" dirty="0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DA7A49E4-DCE3-62DE-B6D1-539EBFFFE689}"/>
              </a:ext>
            </a:extLst>
          </p:cNvPr>
          <p:cNvSpPr txBox="1">
            <a:spLocks/>
          </p:cNvSpPr>
          <p:nvPr/>
        </p:nvSpPr>
        <p:spPr>
          <a:xfrm>
            <a:off x="7487979" y="3040677"/>
            <a:ext cx="1480499" cy="3747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i="1" dirty="0"/>
              <a:t>Acacia </a:t>
            </a:r>
            <a:r>
              <a:rPr lang="en-US" sz="1500" i="1" dirty="0" err="1"/>
              <a:t>nilotica</a:t>
            </a:r>
            <a:endParaRPr lang="fr-FR" sz="1500" i="1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DA7A49E4-DCE3-62DE-B6D1-539EBFFFE689}"/>
              </a:ext>
            </a:extLst>
          </p:cNvPr>
          <p:cNvSpPr txBox="1">
            <a:spLocks/>
          </p:cNvSpPr>
          <p:nvPr/>
        </p:nvSpPr>
        <p:spPr>
          <a:xfrm>
            <a:off x="4697422" y="5390495"/>
            <a:ext cx="1674139" cy="3747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i="1" dirty="0" err="1"/>
              <a:t>Irvingia</a:t>
            </a:r>
            <a:r>
              <a:rPr lang="en-US" sz="1500" i="1" dirty="0"/>
              <a:t> </a:t>
            </a:r>
            <a:r>
              <a:rPr lang="en-US" sz="1500" i="1" dirty="0" err="1"/>
              <a:t>wombolu</a:t>
            </a:r>
            <a:endParaRPr lang="fr-FR" sz="1500" i="1" dirty="0"/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DA7A49E4-DCE3-62DE-B6D1-539EBFFFE689}"/>
              </a:ext>
            </a:extLst>
          </p:cNvPr>
          <p:cNvSpPr txBox="1">
            <a:spLocks/>
          </p:cNvSpPr>
          <p:nvPr/>
        </p:nvSpPr>
        <p:spPr>
          <a:xfrm>
            <a:off x="7181834" y="5390494"/>
            <a:ext cx="1891490" cy="3747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i="1" dirty="0" err="1"/>
              <a:t>Monodora</a:t>
            </a:r>
            <a:r>
              <a:rPr lang="en-US" sz="1500" i="1" dirty="0"/>
              <a:t> </a:t>
            </a:r>
            <a:r>
              <a:rPr lang="en-US" sz="1500" i="1" dirty="0" err="1"/>
              <a:t>myristica</a:t>
            </a:r>
            <a:endParaRPr lang="fr-FR" sz="1500" i="1" dirty="0"/>
          </a:p>
        </p:txBody>
      </p:sp>
      <p:cxnSp>
        <p:nvCxnSpPr>
          <p:cNvPr id="16" name="Connecteur droit avec flèche 15"/>
          <p:cNvCxnSpPr/>
          <p:nvPr/>
        </p:nvCxnSpPr>
        <p:spPr>
          <a:xfrm flipV="1">
            <a:off x="2488019" y="2850854"/>
            <a:ext cx="1238750" cy="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1132368" y="4214479"/>
            <a:ext cx="2301008" cy="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87613" y="-72640"/>
            <a:ext cx="7934632" cy="780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1. Informations générales sur le Projet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84650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30"/>
            <a:ext cx="9006839" cy="780672"/>
          </a:xfrm>
        </p:spPr>
        <p:txBody>
          <a:bodyPr>
            <a:normAutofit/>
          </a:bodyPr>
          <a:lstStyle/>
          <a:p>
            <a:r>
              <a:rPr lang="fr-FR" sz="3600" b="1" dirty="0" smtClean="0"/>
              <a:t>2. Contexte – Objectifs – Résultats attendus</a:t>
            </a:r>
            <a:endParaRPr lang="fr-FR" sz="3600" b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287613" y="810902"/>
            <a:ext cx="8582067" cy="5761348"/>
          </a:xfrm>
        </p:spPr>
        <p:txBody>
          <a:bodyPr>
            <a:noAutofit/>
          </a:bodyPr>
          <a:lstStyle/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FR" b="1" dirty="0" smtClean="0"/>
              <a:t>Contexte et justification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FR" dirty="0" smtClean="0"/>
              <a:t>Cameroun</a:t>
            </a:r>
            <a:r>
              <a:rPr lang="fr-FR" dirty="0"/>
              <a:t>: un havre de ressources génétiques dont la valorisation ne tire pas le meilleur profit du régime </a:t>
            </a:r>
            <a:r>
              <a:rPr lang="fr-FR" dirty="0" smtClean="0"/>
              <a:t>APA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fr-FR" sz="1800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b="1" dirty="0" smtClean="0">
                <a:latin typeface="Arial" panose="020B0604020202020204" pitchFamily="34" charset="0"/>
                <a:ea typeface="Calibri" panose="020F0502020204030204" pitchFamily="34" charset="0"/>
              </a:rPr>
              <a:t>Objectif </a:t>
            </a:r>
            <a:r>
              <a:rPr lang="fr-FR" altLang="fr-FR" b="1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fr-FR" altLang="fr-FR" sz="18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Soutenir </a:t>
            </a:r>
            <a:r>
              <a:rPr lang="fr-FR" altLang="fr-FR" sz="2800" dirty="0">
                <a:latin typeface="Arial" panose="020B0604020202020204" pitchFamily="34" charset="0"/>
                <a:ea typeface="Calibri" panose="020F0502020204030204" pitchFamily="34" charset="0"/>
              </a:rPr>
              <a:t>la mise en œuvre </a:t>
            </a:r>
            <a:r>
              <a:rPr lang="fr-FR" altLang="fr-F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de l’APA </a:t>
            </a:r>
            <a:r>
              <a:rPr lang="fr-FR" altLang="fr-FR" sz="2800" dirty="0">
                <a:latin typeface="Arial" panose="020B0604020202020204" pitchFamily="34" charset="0"/>
                <a:ea typeface="Calibri" panose="020F0502020204030204" pitchFamily="34" charset="0"/>
              </a:rPr>
              <a:t>en facilitant </a:t>
            </a:r>
            <a:r>
              <a:rPr lang="fr-FR" altLang="fr-F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un accès </a:t>
            </a:r>
            <a:r>
              <a:rPr lang="fr-FR" altLang="fr-FR" sz="2800" dirty="0">
                <a:latin typeface="Arial" panose="020B0604020202020204" pitchFamily="34" charset="0"/>
                <a:ea typeface="Calibri" panose="020F0502020204030204" pitchFamily="34" charset="0"/>
              </a:rPr>
              <a:t>aux ressources génétiques et aux connaissances traditionnelles associées qui génèrent des avantages économiques tangibles aux niveaux national et local grâce à leur utilisation commerciale de manière juste, équitable et durable.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7871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772" y="64520"/>
            <a:ext cx="8639217" cy="506980"/>
          </a:xfrm>
        </p:spPr>
        <p:txBody>
          <a:bodyPr>
            <a:noAutofit/>
          </a:bodyPr>
          <a:lstStyle/>
          <a:p>
            <a:r>
              <a:rPr lang="fr-FR" sz="3600" b="1" dirty="0"/>
              <a:t>2. Contexte – Objectifs – Résultats </a:t>
            </a:r>
            <a:r>
              <a:rPr lang="fr-FR" sz="3600" b="1" dirty="0" smtClean="0"/>
              <a:t>attendus</a:t>
            </a:r>
            <a:endParaRPr lang="fr-FR" sz="3600" b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813394" y="609008"/>
            <a:ext cx="7992746" cy="367424"/>
          </a:xfrm>
        </p:spPr>
        <p:txBody>
          <a:bodyPr>
            <a:no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sz="2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03 Composantes </a:t>
            </a:r>
            <a:r>
              <a:rPr lang="fr-FR" altLang="fr-FR" sz="2400" b="1" dirty="0">
                <a:solidFill>
                  <a:srgbClr val="00B05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et </a:t>
            </a:r>
            <a:r>
              <a:rPr lang="fr-FR" altLang="fr-FR" sz="2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04 résultats </a:t>
            </a:r>
            <a:r>
              <a:rPr lang="fr-FR" altLang="fr-FR" sz="2400" b="1" dirty="0">
                <a:solidFill>
                  <a:srgbClr val="00B05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attendus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821005"/>
              </p:ext>
            </p:extLst>
          </p:nvPr>
        </p:nvGraphicFramePr>
        <p:xfrm>
          <a:off x="194310" y="1089067"/>
          <a:ext cx="8766810" cy="569404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{91EBBBCC-DAD2-459C-BE2E-F6DE35CF9A28}</a:tableStyleId>
              </a:tblPr>
              <a:tblGrid>
                <a:gridCol w="3120390">
                  <a:extLst>
                    <a:ext uri="{9D8B030D-6E8A-4147-A177-3AD203B41FA5}">
                      <a16:colId xmlns:a16="http://schemas.microsoft.com/office/drawing/2014/main" val="1910002560"/>
                    </a:ext>
                  </a:extLst>
                </a:gridCol>
                <a:gridCol w="5646420">
                  <a:extLst>
                    <a:ext uri="{9D8B030D-6E8A-4147-A177-3AD203B41FA5}">
                      <a16:colId xmlns:a16="http://schemas.microsoft.com/office/drawing/2014/main" val="1065801281"/>
                    </a:ext>
                  </a:extLst>
                </a:gridCol>
              </a:tblGrid>
              <a:tr h="266074">
                <a:tc>
                  <a:txBody>
                    <a:bodyPr/>
                    <a:lstStyle/>
                    <a:p>
                      <a:pPr marL="53975" marR="6032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800" dirty="0" smtClean="0">
                          <a:effectLst/>
                        </a:rPr>
                        <a:t>Composantes</a:t>
                      </a:r>
                      <a:endParaRPr lang="fr-F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340" marR="4254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800" dirty="0" smtClean="0">
                          <a:effectLst/>
                        </a:rPr>
                        <a:t>Résultats escomptés</a:t>
                      </a:r>
                      <a:endParaRPr lang="fr-F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726893"/>
                  </a:ext>
                </a:extLst>
              </a:tr>
              <a:tr h="150173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fr-FR" sz="2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Mise en œuvre du cadre législatif, réglementaire, politique et institutionnel relatif à l'APA</a:t>
                      </a:r>
                      <a:endParaRPr lang="fr-FR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marR="56515" lvl="0" indent="-446088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2300" dirty="0" smtClean="0">
                          <a:effectLst/>
                        </a:rPr>
                        <a:t>1.1. Les institutions</a:t>
                      </a:r>
                      <a:r>
                        <a:rPr lang="fr-FR" sz="2300" spc="-35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sont</a:t>
                      </a:r>
                      <a:r>
                        <a:rPr lang="fr-FR" sz="2300" spc="200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capacité</a:t>
                      </a:r>
                      <a:r>
                        <a:rPr lang="fr-FR" sz="2300" spc="-5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à</a:t>
                      </a:r>
                      <a:r>
                        <a:rPr lang="fr-FR" sz="2300" spc="200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mettre en œuvre</a:t>
                      </a:r>
                      <a:r>
                        <a:rPr lang="fr-FR" sz="2300" spc="-25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le</a:t>
                      </a:r>
                      <a:r>
                        <a:rPr lang="fr-FR" sz="2300" spc="200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Nagoya</a:t>
                      </a:r>
                      <a:r>
                        <a:rPr lang="fr-FR" sz="2300" spc="-45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Protocole</a:t>
                      </a:r>
                      <a:r>
                        <a:rPr lang="fr-FR" sz="2300" spc="200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et</a:t>
                      </a:r>
                      <a:r>
                        <a:rPr lang="fr-FR" sz="2300" spc="-25" dirty="0" smtClean="0">
                          <a:effectLst/>
                        </a:rPr>
                        <a:t> les </a:t>
                      </a:r>
                      <a:r>
                        <a:rPr lang="fr-FR" sz="2300" dirty="0" smtClean="0">
                          <a:effectLst/>
                        </a:rPr>
                        <a:t>parties prenantes</a:t>
                      </a:r>
                      <a:r>
                        <a:rPr lang="fr-FR" sz="2300" spc="200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impliquées dans la</a:t>
                      </a:r>
                      <a:r>
                        <a:rPr lang="fr-FR" sz="2300" spc="200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délivrance d'un</a:t>
                      </a:r>
                      <a:r>
                        <a:rPr lang="fr-FR" sz="2300" spc="200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autorisation</a:t>
                      </a:r>
                      <a:r>
                        <a:rPr lang="fr-FR" sz="2300" spc="-50" dirty="0" smtClean="0">
                          <a:effectLst/>
                        </a:rPr>
                        <a:t> </a:t>
                      </a:r>
                      <a:r>
                        <a:rPr lang="fr-FR" sz="2300" dirty="0" smtClean="0">
                          <a:effectLst/>
                        </a:rPr>
                        <a:t>assument leur mission conformément à la loi régissant l’APA</a:t>
                      </a:r>
                      <a:endParaRPr lang="fr-FR" sz="2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26448"/>
                  </a:ext>
                </a:extLst>
              </a:tr>
              <a:tr h="201383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lang="fr-FR" sz="23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Sensibilisation</a:t>
                      </a:r>
                      <a:r>
                        <a:rPr lang="fr-FR" sz="23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et r</a:t>
                      </a:r>
                      <a:r>
                        <a:rPr lang="fr-FR" sz="23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enforcement </a:t>
                      </a:r>
                      <a:r>
                        <a:rPr lang="fr-FR" sz="2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 capacités </a:t>
                      </a:r>
                      <a:r>
                        <a:rPr lang="fr-FR" sz="23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 </a:t>
                      </a:r>
                      <a:r>
                        <a:rPr lang="fr-FR" sz="2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principales parties prenantes à la mise en œuvre du cadre national </a:t>
                      </a:r>
                      <a:r>
                        <a:rPr lang="fr-FR" sz="23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l'APA</a:t>
                      </a:r>
                      <a:endParaRPr lang="fr-FR" sz="2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36575" marR="73660" indent="-484188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2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2.1. Prise de conscience et capacité accrues des acteurs nationaux et organisations paysannes pour bénéficier de l'exploitation de la régime APA et des chaînes valeur associées</a:t>
                      </a:r>
                    </a:p>
                    <a:p>
                      <a:pPr marL="536575" marR="73660" indent="-484188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23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 Les organisations paysannes sont bien informées et capables d'utiliser les instruments juridiques pour négocier des accords de partage des avantages (MAT)</a:t>
                      </a:r>
                      <a:endParaRPr lang="fr-FR" sz="23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722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678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772" y="144530"/>
            <a:ext cx="8559207" cy="506980"/>
          </a:xfrm>
        </p:spPr>
        <p:txBody>
          <a:bodyPr>
            <a:noAutofit/>
          </a:bodyPr>
          <a:lstStyle/>
          <a:p>
            <a:r>
              <a:rPr lang="fr-FR" sz="3600" b="1" dirty="0"/>
              <a:t>2. Contexte – Objectifs – Résultats </a:t>
            </a:r>
            <a:r>
              <a:rPr lang="fr-FR" sz="3600" b="1" dirty="0" smtClean="0"/>
              <a:t>attendus</a:t>
            </a:r>
            <a:endParaRPr lang="fr-FR" sz="3600" b="1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279396"/>
              </p:ext>
            </p:extLst>
          </p:nvPr>
        </p:nvGraphicFramePr>
        <p:xfrm>
          <a:off x="217170" y="1591987"/>
          <a:ext cx="8766810" cy="40843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{91EBBBCC-DAD2-459C-BE2E-F6DE35CF9A28}</a:tableStyleId>
              </a:tblPr>
              <a:tblGrid>
                <a:gridCol w="3040380">
                  <a:extLst>
                    <a:ext uri="{9D8B030D-6E8A-4147-A177-3AD203B41FA5}">
                      <a16:colId xmlns:a16="http://schemas.microsoft.com/office/drawing/2014/main" val="1910002560"/>
                    </a:ext>
                  </a:extLst>
                </a:gridCol>
                <a:gridCol w="5726430">
                  <a:extLst>
                    <a:ext uri="{9D8B030D-6E8A-4147-A177-3AD203B41FA5}">
                      <a16:colId xmlns:a16="http://schemas.microsoft.com/office/drawing/2014/main" val="1065801281"/>
                    </a:ext>
                  </a:extLst>
                </a:gridCol>
              </a:tblGrid>
              <a:tr h="266074">
                <a:tc>
                  <a:txBody>
                    <a:bodyPr/>
                    <a:lstStyle/>
                    <a:p>
                      <a:pPr marL="53975" marR="6032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800" dirty="0" smtClean="0">
                          <a:effectLst/>
                        </a:rPr>
                        <a:t>Composantes</a:t>
                      </a:r>
                      <a:endParaRPr lang="fr-F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340" marR="4254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800" dirty="0" smtClean="0">
                          <a:effectLst/>
                        </a:rPr>
                        <a:t>Résultats escomptés</a:t>
                      </a:r>
                      <a:endParaRPr lang="fr-F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726893"/>
                  </a:ext>
                </a:extLst>
              </a:tr>
              <a:tr h="1501733">
                <a:tc>
                  <a:txBody>
                    <a:bodyPr/>
                    <a:lstStyle/>
                    <a:p>
                      <a:pPr marL="263525" marR="60325" indent="-2095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Pilotage de contrats APA qui illustrent les meilleures pratiques en matière de PIC, de MAT et de permis APA, y compris le partage juste et équitable des avantages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54013" marR="56515" lvl="0" indent="-35401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fr-F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3.1. Au moins 04 Contrats APA établis entre les fournisseurs nationaux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 les enterprises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utilisatrices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pour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l’accès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aux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ressources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génétiques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connaissances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traditionnelles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associées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mise en évidence par (i) au moins 20 composés bioactifs isolés,</a:t>
                      </a:r>
                      <a:r>
                        <a:rPr lang="fr-FR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(ii) 04 formulations testées et mises sur le marché, et</a:t>
                      </a:r>
                      <a:r>
                        <a:rPr lang="fr-FR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(iii) une augmentation des revenus des communautés cibles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26448"/>
                  </a:ext>
                </a:extLst>
              </a:tr>
            </a:tbl>
          </a:graphicData>
        </a:graphic>
      </p:graphicFrame>
      <p:sp>
        <p:nvSpPr>
          <p:cNvPr id="7" name="Espace réservé du contenu 6"/>
          <p:cNvSpPr txBox="1">
            <a:spLocks/>
          </p:cNvSpPr>
          <p:nvPr/>
        </p:nvSpPr>
        <p:spPr>
          <a:xfrm>
            <a:off x="813394" y="814748"/>
            <a:ext cx="7992746" cy="367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fr-FR" altLang="fr-FR" sz="2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03 Composantes et 04 résultats attendus</a:t>
            </a:r>
            <a:endParaRPr lang="fr-FR" altLang="fr-FR" sz="2400" b="1" dirty="0">
              <a:solidFill>
                <a:srgbClr val="00B050"/>
              </a:solidFill>
              <a:latin typeface="Arial Black" panose="020B0A040201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70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1429</Words>
  <Application>Microsoft Office PowerPoint</Application>
  <PresentationFormat>Affichage à l'écran (4:3)</PresentationFormat>
  <Paragraphs>151</Paragraphs>
  <Slides>21</Slides>
  <Notes>9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Montserrat Bold</vt:lpstr>
      <vt:lpstr>Arial</vt:lpstr>
      <vt:lpstr>Arial Black</vt:lpstr>
      <vt:lpstr>Calibri</vt:lpstr>
      <vt:lpstr>Symbol</vt:lpstr>
      <vt:lpstr>Times New Roman</vt:lpstr>
      <vt:lpstr>Wingdings</vt:lpstr>
      <vt:lpstr>Office Theme</vt:lpstr>
      <vt:lpstr>Picture (Metafile)</vt:lpstr>
      <vt:lpstr>Présentation synthétique Projet APA GEF IDN : 10850</vt:lpstr>
      <vt:lpstr>Plan de présentation</vt:lpstr>
      <vt:lpstr>1. Informations générales sur le Projet</vt:lpstr>
      <vt:lpstr>GEF Secretariat</vt:lpstr>
      <vt:lpstr>1. Informations générales sur le Projet</vt:lpstr>
      <vt:lpstr>Zone administrative d’intervention</vt:lpstr>
      <vt:lpstr>2. Contexte – Objectifs – Résultats attendus</vt:lpstr>
      <vt:lpstr>2. Contexte – Objectifs – Résultats attendus</vt:lpstr>
      <vt:lpstr>2. Contexte – Objectifs – Résultats attendus</vt:lpstr>
      <vt:lpstr>3. Résultats clés atteints</vt:lpstr>
      <vt:lpstr>3. Résultats clés atteints</vt:lpstr>
      <vt:lpstr>3. Résultats clés atteints</vt:lpstr>
      <vt:lpstr>Présentation PowerPoint</vt:lpstr>
      <vt:lpstr>Présentation PowerPoint</vt:lpstr>
      <vt:lpstr>Présentation PowerPoint</vt:lpstr>
      <vt:lpstr>5. Partenariats</vt:lpstr>
      <vt:lpstr>6. Difficultés rencontrées et capitalisation des acquis</vt:lpstr>
      <vt:lpstr>6. Difficultés rencontrées et capitalisation des acquis</vt:lpstr>
      <vt:lpstr>7. Perspectives et recommandations</vt:lpstr>
      <vt:lpstr>7. Perspectives et recommandations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FEM – Présentation synthétique</dc:title>
  <dc:creator>Evariste FONGNZOSSIE</dc:creator>
  <dc:description>generated using python-pptx</dc:description>
  <cp:lastModifiedBy>Evariste FONGNZOSSIE</cp:lastModifiedBy>
  <cp:revision>143</cp:revision>
  <dcterms:created xsi:type="dcterms:W3CDTF">2013-01-27T09:14:00Z</dcterms:created>
  <dcterms:modified xsi:type="dcterms:W3CDTF">2025-08-07T11:05:35Z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07ADF347A95A48D9B42E91CD7ADA1BBA_13</vt:lpwstr>
  </property>
  <property fmtid="{D5CDD505-2E9C-101B-9397-08002B2CF9AE}" pid="3" name="KSOProductBuildVer">
    <vt:lpwstr>1036-12.2.0.21931</vt:lpwstr>
  </property>
</Properties>
</file>