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84" r:id="rId2"/>
    <p:sldId id="270" r:id="rId3"/>
    <p:sldId id="271" r:id="rId4"/>
    <p:sldId id="261" r:id="rId5"/>
    <p:sldId id="258" r:id="rId6"/>
    <p:sldId id="274" r:id="rId7"/>
    <p:sldId id="272" r:id="rId8"/>
    <p:sldId id="257" r:id="rId9"/>
    <p:sldId id="273" r:id="rId10"/>
    <p:sldId id="275" r:id="rId11"/>
    <p:sldId id="276" r:id="rId12"/>
    <p:sldId id="278" r:id="rId13"/>
    <p:sldId id="269" r:id="rId14"/>
    <p:sldId id="277" r:id="rId15"/>
    <p:sldId id="286" r:id="rId16"/>
    <p:sldId id="287" r:id="rId17"/>
    <p:sldId id="279" r:id="rId18"/>
    <p:sldId id="280" r:id="rId19"/>
    <p:sldId id="282" r:id="rId20"/>
    <p:sldId id="281" r:id="rId21"/>
    <p:sldId id="283" r:id="rId22"/>
    <p:sldId id="264" r:id="rId23"/>
    <p:sldId id="28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8"/>
    <p:restoredTop sz="87324"/>
  </p:normalViewPr>
  <p:slideViewPr>
    <p:cSldViewPr snapToGrid="0" snapToObjects="1">
      <p:cViewPr varScale="1">
        <p:scale>
          <a:sx n="74" d="100"/>
          <a:sy n="74" d="100"/>
        </p:scale>
        <p:origin x="1646"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s Waouo" userId="3c8d5251-a24b-4b2a-82a8-5169481fd4aa" providerId="ADAL" clId="{394A850D-37D7-4676-9E55-F0BFE7793DD5}"/>
    <pc:docChg chg="undo custSel addSld delSld modSld sldOrd">
      <pc:chgData name="Jacques Waouo" userId="3c8d5251-a24b-4b2a-82a8-5169481fd4aa" providerId="ADAL" clId="{394A850D-37D7-4676-9E55-F0BFE7793DD5}" dt="2025-08-07T04:53:21.973" v="1726" actId="14100"/>
      <pc:docMkLst>
        <pc:docMk/>
      </pc:docMkLst>
      <pc:sldChg chg="del">
        <pc:chgData name="Jacques Waouo" userId="3c8d5251-a24b-4b2a-82a8-5169481fd4aa" providerId="ADAL" clId="{394A850D-37D7-4676-9E55-F0BFE7793DD5}" dt="2025-08-07T03:47:56.257" v="252" actId="2696"/>
        <pc:sldMkLst>
          <pc:docMk/>
          <pc:sldMk cId="0" sldId="256"/>
        </pc:sldMkLst>
      </pc:sldChg>
      <pc:sldChg chg="modSp mod">
        <pc:chgData name="Jacques Waouo" userId="3c8d5251-a24b-4b2a-82a8-5169481fd4aa" providerId="ADAL" clId="{394A850D-37D7-4676-9E55-F0BFE7793DD5}" dt="2025-08-07T04:11:55.372" v="443" actId="255"/>
        <pc:sldMkLst>
          <pc:docMk/>
          <pc:sldMk cId="1949256401" sldId="257"/>
        </pc:sldMkLst>
        <pc:spChg chg="mod">
          <ac:chgData name="Jacques Waouo" userId="3c8d5251-a24b-4b2a-82a8-5169481fd4aa" providerId="ADAL" clId="{394A850D-37D7-4676-9E55-F0BFE7793DD5}" dt="2025-08-07T04:11:55.372" v="443" actId="255"/>
          <ac:spMkLst>
            <pc:docMk/>
            <pc:sldMk cId="1949256401" sldId="257"/>
            <ac:spMk id="2" creationId="{30E78622-2810-8BED-A365-78CC8DF27D0B}"/>
          </ac:spMkLst>
        </pc:spChg>
      </pc:sldChg>
      <pc:sldChg chg="delSp">
        <pc:chgData name="Jacques Waouo" userId="3c8d5251-a24b-4b2a-82a8-5169481fd4aa" providerId="ADAL" clId="{394A850D-37D7-4676-9E55-F0BFE7793DD5}" dt="2025-08-07T03:54:20.274" v="320" actId="478"/>
        <pc:sldMkLst>
          <pc:docMk/>
          <pc:sldMk cId="0" sldId="258"/>
        </pc:sldMkLst>
        <pc:picChg chg="del">
          <ac:chgData name="Jacques Waouo" userId="3c8d5251-a24b-4b2a-82a8-5169481fd4aa" providerId="ADAL" clId="{394A850D-37D7-4676-9E55-F0BFE7793DD5}" dt="2025-08-07T03:54:20.274" v="320" actId="478"/>
          <ac:picMkLst>
            <pc:docMk/>
            <pc:sldMk cId="0" sldId="258"/>
            <ac:picMk id="8" creationId="{D31F12D9-7426-9D53-27EE-F0FDCA12555A}"/>
          </ac:picMkLst>
        </pc:picChg>
      </pc:sldChg>
      <pc:sldChg chg="delSp del">
        <pc:chgData name="Jacques Waouo" userId="3c8d5251-a24b-4b2a-82a8-5169481fd4aa" providerId="ADAL" clId="{394A850D-37D7-4676-9E55-F0BFE7793DD5}" dt="2025-08-07T04:12:04.329" v="444" actId="2696"/>
        <pc:sldMkLst>
          <pc:docMk/>
          <pc:sldMk cId="0" sldId="259"/>
        </pc:sldMkLst>
        <pc:picChg chg="del">
          <ac:chgData name="Jacques Waouo" userId="3c8d5251-a24b-4b2a-82a8-5169481fd4aa" providerId="ADAL" clId="{394A850D-37D7-4676-9E55-F0BFE7793DD5}" dt="2025-08-07T03:54:34.809" v="323" actId="478"/>
          <ac:picMkLst>
            <pc:docMk/>
            <pc:sldMk cId="0" sldId="259"/>
            <ac:picMk id="8" creationId="{1E2D5951-6F5B-F2D8-8D81-CDAA5CEBA12F}"/>
          </ac:picMkLst>
        </pc:picChg>
      </pc:sldChg>
      <pc:sldChg chg="delSp modSp mod ord">
        <pc:chgData name="Jacques Waouo" userId="3c8d5251-a24b-4b2a-82a8-5169481fd4aa" providerId="ADAL" clId="{394A850D-37D7-4676-9E55-F0BFE7793DD5}" dt="2025-08-07T04:38:40.761" v="1470" actId="27636"/>
        <pc:sldMkLst>
          <pc:docMk/>
          <pc:sldMk cId="0" sldId="261"/>
        </pc:sldMkLst>
        <pc:spChg chg="mod">
          <ac:chgData name="Jacques Waouo" userId="3c8d5251-a24b-4b2a-82a8-5169481fd4aa" providerId="ADAL" clId="{394A850D-37D7-4676-9E55-F0BFE7793DD5}" dt="2025-08-07T04:06:16.081" v="421" actId="20577"/>
          <ac:spMkLst>
            <pc:docMk/>
            <pc:sldMk cId="0" sldId="261"/>
            <ac:spMk id="2" creationId="{00000000-0000-0000-0000-000000000000}"/>
          </ac:spMkLst>
        </pc:spChg>
        <pc:spChg chg="mod">
          <ac:chgData name="Jacques Waouo" userId="3c8d5251-a24b-4b2a-82a8-5169481fd4aa" providerId="ADAL" clId="{394A850D-37D7-4676-9E55-F0BFE7793DD5}" dt="2025-08-07T04:38:40.761" v="1470" actId="27636"/>
          <ac:spMkLst>
            <pc:docMk/>
            <pc:sldMk cId="0" sldId="261"/>
            <ac:spMk id="3" creationId="{00000000-0000-0000-0000-000000000000}"/>
          </ac:spMkLst>
        </pc:spChg>
        <pc:picChg chg="del">
          <ac:chgData name="Jacques Waouo" userId="3c8d5251-a24b-4b2a-82a8-5169481fd4aa" providerId="ADAL" clId="{394A850D-37D7-4676-9E55-F0BFE7793DD5}" dt="2025-08-07T03:56:35.291" v="324" actId="478"/>
          <ac:picMkLst>
            <pc:docMk/>
            <pc:sldMk cId="0" sldId="261"/>
            <ac:picMk id="9" creationId="{950E7FC8-BDA0-9918-0496-A0708438D21A}"/>
          </ac:picMkLst>
        </pc:picChg>
      </pc:sldChg>
      <pc:sldChg chg="delSp del">
        <pc:chgData name="Jacques Waouo" userId="3c8d5251-a24b-4b2a-82a8-5169481fd4aa" providerId="ADAL" clId="{394A850D-37D7-4676-9E55-F0BFE7793DD5}" dt="2025-08-07T03:57:27.807" v="345" actId="2696"/>
        <pc:sldMkLst>
          <pc:docMk/>
          <pc:sldMk cId="0" sldId="262"/>
        </pc:sldMkLst>
        <pc:picChg chg="del">
          <ac:chgData name="Jacques Waouo" userId="3c8d5251-a24b-4b2a-82a8-5169481fd4aa" providerId="ADAL" clId="{394A850D-37D7-4676-9E55-F0BFE7793DD5}" dt="2025-08-07T03:57:14.578" v="343" actId="478"/>
          <ac:picMkLst>
            <pc:docMk/>
            <pc:sldMk cId="0" sldId="262"/>
            <ac:picMk id="9" creationId="{9A1AECD8-451E-EB95-4F3E-F9B687688137}"/>
          </ac:picMkLst>
        </pc:picChg>
      </pc:sldChg>
      <pc:sldChg chg="delSp modSp mod">
        <pc:chgData name="Jacques Waouo" userId="3c8d5251-a24b-4b2a-82a8-5169481fd4aa" providerId="ADAL" clId="{394A850D-37D7-4676-9E55-F0BFE7793DD5}" dt="2025-08-07T04:53:21.973" v="1726" actId="14100"/>
        <pc:sldMkLst>
          <pc:docMk/>
          <pc:sldMk cId="0" sldId="264"/>
        </pc:sldMkLst>
        <pc:spChg chg="mod">
          <ac:chgData name="Jacques Waouo" userId="3c8d5251-a24b-4b2a-82a8-5169481fd4aa" providerId="ADAL" clId="{394A850D-37D7-4676-9E55-F0BFE7793DD5}" dt="2025-08-07T04:53:21.973" v="1726" actId="14100"/>
          <ac:spMkLst>
            <pc:docMk/>
            <pc:sldMk cId="0" sldId="264"/>
            <ac:spMk id="3" creationId="{00000000-0000-0000-0000-000000000000}"/>
          </ac:spMkLst>
        </pc:spChg>
        <pc:picChg chg="del">
          <ac:chgData name="Jacques Waouo" userId="3c8d5251-a24b-4b2a-82a8-5169481fd4aa" providerId="ADAL" clId="{394A850D-37D7-4676-9E55-F0BFE7793DD5}" dt="2025-08-07T03:59:03.743" v="354" actId="478"/>
          <ac:picMkLst>
            <pc:docMk/>
            <pc:sldMk cId="0" sldId="264"/>
            <ac:picMk id="7" creationId="{371A4EC4-DE4D-7EDA-B39E-77DBEF261CA1}"/>
          </ac:picMkLst>
        </pc:picChg>
      </pc:sldChg>
      <pc:sldChg chg="delSp">
        <pc:chgData name="Jacques Waouo" userId="3c8d5251-a24b-4b2a-82a8-5169481fd4aa" providerId="ADAL" clId="{394A850D-37D7-4676-9E55-F0BFE7793DD5}" dt="2025-08-07T03:57:00.955" v="340" actId="478"/>
        <pc:sldMkLst>
          <pc:docMk/>
          <pc:sldMk cId="0" sldId="269"/>
        </pc:sldMkLst>
        <pc:picChg chg="del">
          <ac:chgData name="Jacques Waouo" userId="3c8d5251-a24b-4b2a-82a8-5169481fd4aa" providerId="ADAL" clId="{394A850D-37D7-4676-9E55-F0BFE7793DD5}" dt="2025-08-07T03:57:00.955" v="340" actId="478"/>
          <ac:picMkLst>
            <pc:docMk/>
            <pc:sldMk cId="0" sldId="269"/>
            <ac:picMk id="25" creationId="{8B529446-7055-1433-E369-DE2F8D476EC7}"/>
          </ac:picMkLst>
        </pc:picChg>
      </pc:sldChg>
      <pc:sldChg chg="delSp modSp mod">
        <pc:chgData name="Jacques Waouo" userId="3c8d5251-a24b-4b2a-82a8-5169481fd4aa" providerId="ADAL" clId="{394A850D-37D7-4676-9E55-F0BFE7793DD5}" dt="2025-08-07T03:54:11.331" v="318" actId="478"/>
        <pc:sldMkLst>
          <pc:docMk/>
          <pc:sldMk cId="3434010217" sldId="270"/>
        </pc:sldMkLst>
        <pc:spChg chg="mod">
          <ac:chgData name="Jacques Waouo" userId="3c8d5251-a24b-4b2a-82a8-5169481fd4aa" providerId="ADAL" clId="{394A850D-37D7-4676-9E55-F0BFE7793DD5}" dt="2025-08-07T03:53:16.386" v="317" actId="113"/>
          <ac:spMkLst>
            <pc:docMk/>
            <pc:sldMk cId="3434010217" sldId="270"/>
            <ac:spMk id="3" creationId="{00000000-0000-0000-0000-000000000000}"/>
          </ac:spMkLst>
        </pc:spChg>
        <pc:picChg chg="del">
          <ac:chgData name="Jacques Waouo" userId="3c8d5251-a24b-4b2a-82a8-5169481fd4aa" providerId="ADAL" clId="{394A850D-37D7-4676-9E55-F0BFE7793DD5}" dt="2025-08-07T03:54:11.331" v="318" actId="478"/>
          <ac:picMkLst>
            <pc:docMk/>
            <pc:sldMk cId="3434010217" sldId="270"/>
            <ac:picMk id="8" creationId="{0E2777EF-CD93-4833-1C4F-2B13914AB308}"/>
          </ac:picMkLst>
        </pc:picChg>
      </pc:sldChg>
      <pc:sldChg chg="delSp">
        <pc:chgData name="Jacques Waouo" userId="3c8d5251-a24b-4b2a-82a8-5169481fd4aa" providerId="ADAL" clId="{394A850D-37D7-4676-9E55-F0BFE7793DD5}" dt="2025-08-07T03:54:14.993" v="319" actId="478"/>
        <pc:sldMkLst>
          <pc:docMk/>
          <pc:sldMk cId="3311365503" sldId="271"/>
        </pc:sldMkLst>
        <pc:picChg chg="del">
          <ac:chgData name="Jacques Waouo" userId="3c8d5251-a24b-4b2a-82a8-5169481fd4aa" providerId="ADAL" clId="{394A850D-37D7-4676-9E55-F0BFE7793DD5}" dt="2025-08-07T03:54:14.993" v="319" actId="478"/>
          <ac:picMkLst>
            <pc:docMk/>
            <pc:sldMk cId="3311365503" sldId="271"/>
            <ac:picMk id="8" creationId="{0E2777EF-CD93-4833-1C4F-2B13914AB308}"/>
          </ac:picMkLst>
        </pc:picChg>
      </pc:sldChg>
      <pc:sldChg chg="delSp">
        <pc:chgData name="Jacques Waouo" userId="3c8d5251-a24b-4b2a-82a8-5169481fd4aa" providerId="ADAL" clId="{394A850D-37D7-4676-9E55-F0BFE7793DD5}" dt="2025-08-07T03:54:30.775" v="322" actId="478"/>
        <pc:sldMkLst>
          <pc:docMk/>
          <pc:sldMk cId="4122022793" sldId="272"/>
        </pc:sldMkLst>
        <pc:picChg chg="del">
          <ac:chgData name="Jacques Waouo" userId="3c8d5251-a24b-4b2a-82a8-5169481fd4aa" providerId="ADAL" clId="{394A850D-37D7-4676-9E55-F0BFE7793DD5}" dt="2025-08-07T03:54:30.775" v="322" actId="478"/>
          <ac:picMkLst>
            <pc:docMk/>
            <pc:sldMk cId="4122022793" sldId="272"/>
            <ac:picMk id="8" creationId="{D31F12D9-7426-9D53-27EE-F0FDCA12555A}"/>
          </ac:picMkLst>
        </pc:picChg>
      </pc:sldChg>
      <pc:sldChg chg="delSp">
        <pc:chgData name="Jacques Waouo" userId="3c8d5251-a24b-4b2a-82a8-5169481fd4aa" providerId="ADAL" clId="{394A850D-37D7-4676-9E55-F0BFE7793DD5}" dt="2025-08-07T04:12:19.907" v="445" actId="478"/>
        <pc:sldMkLst>
          <pc:docMk/>
          <pc:sldMk cId="3084077675" sldId="273"/>
        </pc:sldMkLst>
        <pc:picChg chg="del">
          <ac:chgData name="Jacques Waouo" userId="3c8d5251-a24b-4b2a-82a8-5169481fd4aa" providerId="ADAL" clId="{394A850D-37D7-4676-9E55-F0BFE7793DD5}" dt="2025-08-07T04:12:19.907" v="445" actId="478"/>
          <ac:picMkLst>
            <pc:docMk/>
            <pc:sldMk cId="3084077675" sldId="273"/>
            <ac:picMk id="8" creationId="{1E2D5951-6F5B-F2D8-8D81-CDAA5CEBA12F}"/>
          </ac:picMkLst>
        </pc:picChg>
      </pc:sldChg>
      <pc:sldChg chg="delSp">
        <pc:chgData name="Jacques Waouo" userId="3c8d5251-a24b-4b2a-82a8-5169481fd4aa" providerId="ADAL" clId="{394A850D-37D7-4676-9E55-F0BFE7793DD5}" dt="2025-08-07T03:54:24.455" v="321" actId="478"/>
        <pc:sldMkLst>
          <pc:docMk/>
          <pc:sldMk cId="745699750" sldId="274"/>
        </pc:sldMkLst>
        <pc:picChg chg="del">
          <ac:chgData name="Jacques Waouo" userId="3c8d5251-a24b-4b2a-82a8-5169481fd4aa" providerId="ADAL" clId="{394A850D-37D7-4676-9E55-F0BFE7793DD5}" dt="2025-08-07T03:54:24.455" v="321" actId="478"/>
          <ac:picMkLst>
            <pc:docMk/>
            <pc:sldMk cId="745699750" sldId="274"/>
            <ac:picMk id="8" creationId="{D31F12D9-7426-9D53-27EE-F0FDCA12555A}"/>
          </ac:picMkLst>
        </pc:picChg>
      </pc:sldChg>
      <pc:sldChg chg="delSp">
        <pc:chgData name="Jacques Waouo" userId="3c8d5251-a24b-4b2a-82a8-5169481fd4aa" providerId="ADAL" clId="{394A850D-37D7-4676-9E55-F0BFE7793DD5}" dt="2025-08-07T04:12:24.289" v="446" actId="478"/>
        <pc:sldMkLst>
          <pc:docMk/>
          <pc:sldMk cId="807494516" sldId="275"/>
        </pc:sldMkLst>
        <pc:picChg chg="del">
          <ac:chgData name="Jacques Waouo" userId="3c8d5251-a24b-4b2a-82a8-5169481fd4aa" providerId="ADAL" clId="{394A850D-37D7-4676-9E55-F0BFE7793DD5}" dt="2025-08-07T04:12:24.289" v="446" actId="478"/>
          <ac:picMkLst>
            <pc:docMk/>
            <pc:sldMk cId="807494516" sldId="275"/>
            <ac:picMk id="8" creationId="{1E2D5951-6F5B-F2D8-8D81-CDAA5CEBA12F}"/>
          </ac:picMkLst>
        </pc:picChg>
      </pc:sldChg>
      <pc:sldChg chg="delSp">
        <pc:chgData name="Jacques Waouo" userId="3c8d5251-a24b-4b2a-82a8-5169481fd4aa" providerId="ADAL" clId="{394A850D-37D7-4676-9E55-F0BFE7793DD5}" dt="2025-08-07T04:12:27.983" v="447" actId="478"/>
        <pc:sldMkLst>
          <pc:docMk/>
          <pc:sldMk cId="1916409342" sldId="276"/>
        </pc:sldMkLst>
        <pc:picChg chg="del">
          <ac:chgData name="Jacques Waouo" userId="3c8d5251-a24b-4b2a-82a8-5169481fd4aa" providerId="ADAL" clId="{394A850D-37D7-4676-9E55-F0BFE7793DD5}" dt="2025-08-07T04:12:27.983" v="447" actId="478"/>
          <ac:picMkLst>
            <pc:docMk/>
            <pc:sldMk cId="1916409342" sldId="276"/>
            <ac:picMk id="8" creationId="{1E2D5951-6F5B-F2D8-8D81-CDAA5CEBA12F}"/>
          </ac:picMkLst>
        </pc:picChg>
      </pc:sldChg>
      <pc:sldChg chg="delSp modSp mod">
        <pc:chgData name="Jacques Waouo" userId="3c8d5251-a24b-4b2a-82a8-5169481fd4aa" providerId="ADAL" clId="{394A850D-37D7-4676-9E55-F0BFE7793DD5}" dt="2025-08-07T04:17:51.932" v="602" actId="20577"/>
        <pc:sldMkLst>
          <pc:docMk/>
          <pc:sldMk cId="1699376135" sldId="277"/>
        </pc:sldMkLst>
        <pc:spChg chg="mod">
          <ac:chgData name="Jacques Waouo" userId="3c8d5251-a24b-4b2a-82a8-5169481fd4aa" providerId="ADAL" clId="{394A850D-37D7-4676-9E55-F0BFE7793DD5}" dt="2025-08-07T04:16:04.864" v="490" actId="14100"/>
          <ac:spMkLst>
            <pc:docMk/>
            <pc:sldMk cId="1699376135" sldId="277"/>
            <ac:spMk id="19" creationId="{00000000-0000-0000-0000-000000000000}"/>
          </ac:spMkLst>
        </pc:spChg>
        <pc:spChg chg="mod">
          <ac:chgData name="Jacques Waouo" userId="3c8d5251-a24b-4b2a-82a8-5169481fd4aa" providerId="ADAL" clId="{394A850D-37D7-4676-9E55-F0BFE7793DD5}" dt="2025-08-07T04:17:51.932" v="602" actId="20577"/>
          <ac:spMkLst>
            <pc:docMk/>
            <pc:sldMk cId="1699376135" sldId="277"/>
            <ac:spMk id="20" creationId="{00000000-0000-0000-0000-000000000000}"/>
          </ac:spMkLst>
        </pc:spChg>
        <pc:picChg chg="del">
          <ac:chgData name="Jacques Waouo" userId="3c8d5251-a24b-4b2a-82a8-5169481fd4aa" providerId="ADAL" clId="{394A850D-37D7-4676-9E55-F0BFE7793DD5}" dt="2025-08-07T03:57:04.233" v="341" actId="478"/>
          <ac:picMkLst>
            <pc:docMk/>
            <pc:sldMk cId="1699376135" sldId="277"/>
            <ac:picMk id="25" creationId="{8B529446-7055-1433-E369-DE2F8D476EC7}"/>
          </ac:picMkLst>
        </pc:picChg>
      </pc:sldChg>
      <pc:sldChg chg="delSp">
        <pc:chgData name="Jacques Waouo" userId="3c8d5251-a24b-4b2a-82a8-5169481fd4aa" providerId="ADAL" clId="{394A850D-37D7-4676-9E55-F0BFE7793DD5}" dt="2025-08-07T04:12:36.732" v="448" actId="478"/>
        <pc:sldMkLst>
          <pc:docMk/>
          <pc:sldMk cId="2427798070" sldId="278"/>
        </pc:sldMkLst>
        <pc:picChg chg="del">
          <ac:chgData name="Jacques Waouo" userId="3c8d5251-a24b-4b2a-82a8-5169481fd4aa" providerId="ADAL" clId="{394A850D-37D7-4676-9E55-F0BFE7793DD5}" dt="2025-08-07T04:12:36.732" v="448" actId="478"/>
          <ac:picMkLst>
            <pc:docMk/>
            <pc:sldMk cId="2427798070" sldId="278"/>
            <ac:picMk id="8" creationId="{1E2D5951-6F5B-F2D8-8D81-CDAA5CEBA12F}"/>
          </ac:picMkLst>
        </pc:picChg>
      </pc:sldChg>
      <pc:sldChg chg="delSp modSp mod">
        <pc:chgData name="Jacques Waouo" userId="3c8d5251-a24b-4b2a-82a8-5169481fd4aa" providerId="ADAL" clId="{394A850D-37D7-4676-9E55-F0BFE7793DD5}" dt="2025-08-07T04:48:16.150" v="1642" actId="113"/>
        <pc:sldMkLst>
          <pc:docMk/>
          <pc:sldMk cId="3776345511" sldId="279"/>
        </pc:sldMkLst>
        <pc:spChg chg="mod">
          <ac:chgData name="Jacques Waouo" userId="3c8d5251-a24b-4b2a-82a8-5169481fd4aa" providerId="ADAL" clId="{394A850D-37D7-4676-9E55-F0BFE7793DD5}" dt="2025-08-07T04:47:39.759" v="1622" actId="14100"/>
          <ac:spMkLst>
            <pc:docMk/>
            <pc:sldMk cId="3776345511" sldId="279"/>
            <ac:spMk id="2" creationId="{00000000-0000-0000-0000-000000000000}"/>
          </ac:spMkLst>
        </pc:spChg>
        <pc:spChg chg="mod">
          <ac:chgData name="Jacques Waouo" userId="3c8d5251-a24b-4b2a-82a8-5169481fd4aa" providerId="ADAL" clId="{394A850D-37D7-4676-9E55-F0BFE7793DD5}" dt="2025-08-07T04:48:16.150" v="1642" actId="113"/>
          <ac:spMkLst>
            <pc:docMk/>
            <pc:sldMk cId="3776345511" sldId="279"/>
            <ac:spMk id="3" creationId="{00000000-0000-0000-0000-000000000000}"/>
          </ac:spMkLst>
        </pc:spChg>
        <pc:picChg chg="del">
          <ac:chgData name="Jacques Waouo" userId="3c8d5251-a24b-4b2a-82a8-5169481fd4aa" providerId="ADAL" clId="{394A850D-37D7-4676-9E55-F0BFE7793DD5}" dt="2025-08-07T03:57:09.040" v="342" actId="478"/>
          <ac:picMkLst>
            <pc:docMk/>
            <pc:sldMk cId="3776345511" sldId="279"/>
            <ac:picMk id="9" creationId="{950E7FC8-BDA0-9918-0496-A0708438D21A}"/>
          </ac:picMkLst>
        </pc:picChg>
      </pc:sldChg>
      <pc:sldChg chg="delSp modSp mod">
        <pc:chgData name="Jacques Waouo" userId="3c8d5251-a24b-4b2a-82a8-5169481fd4aa" providerId="ADAL" clId="{394A850D-37D7-4676-9E55-F0BFE7793DD5}" dt="2025-08-07T04:50:09.346" v="1650" actId="14100"/>
        <pc:sldMkLst>
          <pc:docMk/>
          <pc:sldMk cId="2794467831" sldId="280"/>
        </pc:sldMkLst>
        <pc:spChg chg="mod">
          <ac:chgData name="Jacques Waouo" userId="3c8d5251-a24b-4b2a-82a8-5169481fd4aa" providerId="ADAL" clId="{394A850D-37D7-4676-9E55-F0BFE7793DD5}" dt="2025-08-07T04:50:09.346" v="1650" actId="14100"/>
          <ac:spMkLst>
            <pc:docMk/>
            <pc:sldMk cId="2794467831" sldId="280"/>
            <ac:spMk id="2" creationId="{00000000-0000-0000-0000-000000000000}"/>
          </ac:spMkLst>
        </pc:spChg>
        <pc:spChg chg="mod">
          <ac:chgData name="Jacques Waouo" userId="3c8d5251-a24b-4b2a-82a8-5169481fd4aa" providerId="ADAL" clId="{394A850D-37D7-4676-9E55-F0BFE7793DD5}" dt="2025-08-07T03:58:47.589" v="351" actId="113"/>
          <ac:spMkLst>
            <pc:docMk/>
            <pc:sldMk cId="2794467831" sldId="280"/>
            <ac:spMk id="3" creationId="{00000000-0000-0000-0000-000000000000}"/>
          </ac:spMkLst>
        </pc:spChg>
        <pc:picChg chg="del">
          <ac:chgData name="Jacques Waouo" userId="3c8d5251-a24b-4b2a-82a8-5169481fd4aa" providerId="ADAL" clId="{394A850D-37D7-4676-9E55-F0BFE7793DD5}" dt="2025-08-07T03:57:19.850" v="344" actId="478"/>
          <ac:picMkLst>
            <pc:docMk/>
            <pc:sldMk cId="2794467831" sldId="280"/>
            <ac:picMk id="9" creationId="{9A1AECD8-451E-EB95-4F3E-F9B687688137}"/>
          </ac:picMkLst>
        </pc:picChg>
      </pc:sldChg>
      <pc:sldChg chg="delSp modSp mod">
        <pc:chgData name="Jacques Waouo" userId="3c8d5251-a24b-4b2a-82a8-5169481fd4aa" providerId="ADAL" clId="{394A850D-37D7-4676-9E55-F0BFE7793DD5}" dt="2025-08-07T04:50:55.013" v="1660" actId="14100"/>
        <pc:sldMkLst>
          <pc:docMk/>
          <pc:sldMk cId="363057273" sldId="281"/>
        </pc:sldMkLst>
        <pc:spChg chg="mod">
          <ac:chgData name="Jacques Waouo" userId="3c8d5251-a24b-4b2a-82a8-5169481fd4aa" providerId="ADAL" clId="{394A850D-37D7-4676-9E55-F0BFE7793DD5}" dt="2025-08-07T04:50:55.013" v="1660" actId="14100"/>
          <ac:spMkLst>
            <pc:docMk/>
            <pc:sldMk cId="363057273" sldId="281"/>
            <ac:spMk id="2" creationId="{00000000-0000-0000-0000-000000000000}"/>
          </ac:spMkLst>
        </pc:spChg>
        <pc:spChg chg="mod">
          <ac:chgData name="Jacques Waouo" userId="3c8d5251-a24b-4b2a-82a8-5169481fd4aa" providerId="ADAL" clId="{394A850D-37D7-4676-9E55-F0BFE7793DD5}" dt="2025-07-31T08:14:43.496" v="60" actId="113"/>
          <ac:spMkLst>
            <pc:docMk/>
            <pc:sldMk cId="363057273" sldId="281"/>
            <ac:spMk id="3" creationId="{00000000-0000-0000-0000-000000000000}"/>
          </ac:spMkLst>
        </pc:spChg>
        <pc:picChg chg="del">
          <ac:chgData name="Jacques Waouo" userId="3c8d5251-a24b-4b2a-82a8-5169481fd4aa" providerId="ADAL" clId="{394A850D-37D7-4676-9E55-F0BFE7793DD5}" dt="2025-08-07T03:58:55.953" v="352" actId="478"/>
          <ac:picMkLst>
            <pc:docMk/>
            <pc:sldMk cId="363057273" sldId="281"/>
            <ac:picMk id="9" creationId="{9A1AECD8-451E-EB95-4F3E-F9B687688137}"/>
          </ac:picMkLst>
        </pc:picChg>
      </pc:sldChg>
      <pc:sldChg chg="delSp modSp mod">
        <pc:chgData name="Jacques Waouo" userId="3c8d5251-a24b-4b2a-82a8-5169481fd4aa" providerId="ADAL" clId="{394A850D-37D7-4676-9E55-F0BFE7793DD5}" dt="2025-08-07T04:50:33.949" v="1656" actId="14100"/>
        <pc:sldMkLst>
          <pc:docMk/>
          <pc:sldMk cId="1742758758" sldId="282"/>
        </pc:sldMkLst>
        <pc:spChg chg="mod">
          <ac:chgData name="Jacques Waouo" userId="3c8d5251-a24b-4b2a-82a8-5169481fd4aa" providerId="ADAL" clId="{394A850D-37D7-4676-9E55-F0BFE7793DD5}" dt="2025-08-07T04:50:33.949" v="1656" actId="14100"/>
          <ac:spMkLst>
            <pc:docMk/>
            <pc:sldMk cId="1742758758" sldId="282"/>
            <ac:spMk id="2" creationId="{00000000-0000-0000-0000-000000000000}"/>
          </ac:spMkLst>
        </pc:spChg>
        <pc:spChg chg="mod">
          <ac:chgData name="Jacques Waouo" userId="3c8d5251-a24b-4b2a-82a8-5169481fd4aa" providerId="ADAL" clId="{394A850D-37D7-4676-9E55-F0BFE7793DD5}" dt="2025-08-07T04:49:00.368" v="1644" actId="113"/>
          <ac:spMkLst>
            <pc:docMk/>
            <pc:sldMk cId="1742758758" sldId="282"/>
            <ac:spMk id="3" creationId="{00000000-0000-0000-0000-000000000000}"/>
          </ac:spMkLst>
        </pc:spChg>
        <pc:picChg chg="del">
          <ac:chgData name="Jacques Waouo" userId="3c8d5251-a24b-4b2a-82a8-5169481fd4aa" providerId="ADAL" clId="{394A850D-37D7-4676-9E55-F0BFE7793DD5}" dt="2025-08-07T03:57:33.320" v="346" actId="478"/>
          <ac:picMkLst>
            <pc:docMk/>
            <pc:sldMk cId="1742758758" sldId="282"/>
            <ac:picMk id="9" creationId="{9A1AECD8-451E-EB95-4F3E-F9B687688137}"/>
          </ac:picMkLst>
        </pc:picChg>
      </pc:sldChg>
      <pc:sldChg chg="delSp modSp add mod">
        <pc:chgData name="Jacques Waouo" userId="3c8d5251-a24b-4b2a-82a8-5169481fd4aa" providerId="ADAL" clId="{394A850D-37D7-4676-9E55-F0BFE7793DD5}" dt="2025-08-07T04:51:11.356" v="1664" actId="14100"/>
        <pc:sldMkLst>
          <pc:docMk/>
          <pc:sldMk cId="3429458751" sldId="283"/>
        </pc:sldMkLst>
        <pc:spChg chg="mod">
          <ac:chgData name="Jacques Waouo" userId="3c8d5251-a24b-4b2a-82a8-5169481fd4aa" providerId="ADAL" clId="{394A850D-37D7-4676-9E55-F0BFE7793DD5}" dt="2025-08-07T04:51:11.356" v="1664" actId="14100"/>
          <ac:spMkLst>
            <pc:docMk/>
            <pc:sldMk cId="3429458751" sldId="283"/>
            <ac:spMk id="2" creationId="{00000000-0000-0000-0000-000000000000}"/>
          </ac:spMkLst>
        </pc:spChg>
        <pc:spChg chg="mod">
          <ac:chgData name="Jacques Waouo" userId="3c8d5251-a24b-4b2a-82a8-5169481fd4aa" providerId="ADAL" clId="{394A850D-37D7-4676-9E55-F0BFE7793DD5}" dt="2025-07-31T08:15:57.458" v="70" actId="27636"/>
          <ac:spMkLst>
            <pc:docMk/>
            <pc:sldMk cId="3429458751" sldId="283"/>
            <ac:spMk id="3" creationId="{00000000-0000-0000-0000-000000000000}"/>
          </ac:spMkLst>
        </pc:spChg>
        <pc:picChg chg="del">
          <ac:chgData name="Jacques Waouo" userId="3c8d5251-a24b-4b2a-82a8-5169481fd4aa" providerId="ADAL" clId="{394A850D-37D7-4676-9E55-F0BFE7793DD5}" dt="2025-08-07T03:58:59.773" v="353" actId="478"/>
          <ac:picMkLst>
            <pc:docMk/>
            <pc:sldMk cId="3429458751" sldId="283"/>
            <ac:picMk id="9" creationId="{9A1AECD8-451E-EB95-4F3E-F9B687688137}"/>
          </ac:picMkLst>
        </pc:picChg>
      </pc:sldChg>
      <pc:sldChg chg="addSp delSp modSp mod">
        <pc:chgData name="Jacques Waouo" userId="3c8d5251-a24b-4b2a-82a8-5169481fd4aa" providerId="ADAL" clId="{394A850D-37D7-4676-9E55-F0BFE7793DD5}" dt="2025-08-07T03:47:27.551" v="249" actId="20577"/>
        <pc:sldMkLst>
          <pc:docMk/>
          <pc:sldMk cId="0" sldId="284"/>
        </pc:sldMkLst>
        <pc:spChg chg="mod">
          <ac:chgData name="Jacques Waouo" userId="3c8d5251-a24b-4b2a-82a8-5169481fd4aa" providerId="ADAL" clId="{394A850D-37D7-4676-9E55-F0BFE7793DD5}" dt="2025-08-07T03:41:04.126" v="101" actId="14100"/>
          <ac:spMkLst>
            <pc:docMk/>
            <pc:sldMk cId="0" sldId="284"/>
            <ac:spMk id="2" creationId="{00000000-0000-0000-0000-000000000000}"/>
          </ac:spMkLst>
        </pc:spChg>
        <pc:spChg chg="mod">
          <ac:chgData name="Jacques Waouo" userId="3c8d5251-a24b-4b2a-82a8-5169481fd4aa" providerId="ADAL" clId="{394A850D-37D7-4676-9E55-F0BFE7793DD5}" dt="2025-08-07T03:47:27.551" v="249" actId="20577"/>
          <ac:spMkLst>
            <pc:docMk/>
            <pc:sldMk cId="0" sldId="284"/>
            <ac:spMk id="3" creationId="{00000000-0000-0000-0000-000000000000}"/>
          </ac:spMkLst>
        </pc:spChg>
        <pc:spChg chg="del">
          <ac:chgData name="Jacques Waouo" userId="3c8d5251-a24b-4b2a-82a8-5169481fd4aa" providerId="ADAL" clId="{394A850D-37D7-4676-9E55-F0BFE7793DD5}" dt="2025-08-07T03:42:29.527" v="106" actId="478"/>
          <ac:spMkLst>
            <pc:docMk/>
            <pc:sldMk cId="0" sldId="284"/>
            <ac:spMk id="6" creationId="{00000000-0000-0000-0000-000000000000}"/>
          </ac:spMkLst>
        </pc:spChg>
        <pc:spChg chg="mod">
          <ac:chgData name="Jacques Waouo" userId="3c8d5251-a24b-4b2a-82a8-5169481fd4aa" providerId="ADAL" clId="{394A850D-37D7-4676-9E55-F0BFE7793DD5}" dt="2025-08-07T03:40:50.882" v="97" actId="1076"/>
          <ac:spMkLst>
            <pc:docMk/>
            <pc:sldMk cId="0" sldId="284"/>
            <ac:spMk id="8" creationId="{00000000-0000-0000-0000-000000000000}"/>
          </ac:spMkLst>
        </pc:spChg>
        <pc:spChg chg="del">
          <ac:chgData name="Jacques Waouo" userId="3c8d5251-a24b-4b2a-82a8-5169481fd4aa" providerId="ADAL" clId="{394A850D-37D7-4676-9E55-F0BFE7793DD5}" dt="2025-08-07T03:42:18.795" v="103" actId="478"/>
          <ac:spMkLst>
            <pc:docMk/>
            <pc:sldMk cId="0" sldId="284"/>
            <ac:spMk id="12" creationId="{00000000-0000-0000-0000-000000000000}"/>
          </ac:spMkLst>
        </pc:spChg>
        <pc:picChg chg="add mod">
          <ac:chgData name="Jacques Waouo" userId="3c8d5251-a24b-4b2a-82a8-5169481fd4aa" providerId="ADAL" clId="{394A850D-37D7-4676-9E55-F0BFE7793DD5}" dt="2025-08-07T03:42:35.725" v="107" actId="1076"/>
          <ac:picMkLst>
            <pc:docMk/>
            <pc:sldMk cId="0" sldId="284"/>
            <ac:picMk id="5" creationId="{C4BD1B23-A94C-46ED-BD13-0451A71F0F35}"/>
          </ac:picMkLst>
        </pc:picChg>
      </pc:sldChg>
      <pc:sldChg chg="add del">
        <pc:chgData name="Jacques Waouo" userId="3c8d5251-a24b-4b2a-82a8-5169481fd4aa" providerId="ADAL" clId="{394A850D-37D7-4676-9E55-F0BFE7793DD5}" dt="2025-08-07T03:47:52.812" v="251" actId="2890"/>
        <pc:sldMkLst>
          <pc:docMk/>
          <pc:sldMk cId="1760327134" sldId="285"/>
        </pc:sldMkLst>
      </pc:sldChg>
      <pc:sldChg chg="addSp delSp modSp add mod ord">
        <pc:chgData name="Jacques Waouo" userId="3c8d5251-a24b-4b2a-82a8-5169481fd4aa" providerId="ADAL" clId="{394A850D-37D7-4676-9E55-F0BFE7793DD5}" dt="2025-08-07T04:00:30.988" v="408" actId="255"/>
        <pc:sldMkLst>
          <pc:docMk/>
          <pc:sldMk cId="3495946674" sldId="285"/>
        </pc:sldMkLst>
        <pc:spChg chg="mod">
          <ac:chgData name="Jacques Waouo" userId="3c8d5251-a24b-4b2a-82a8-5169481fd4aa" providerId="ADAL" clId="{394A850D-37D7-4676-9E55-F0BFE7793DD5}" dt="2025-08-07T04:00:30.988" v="408" actId="255"/>
          <ac:spMkLst>
            <pc:docMk/>
            <pc:sldMk cId="3495946674" sldId="285"/>
            <ac:spMk id="2" creationId="{00000000-0000-0000-0000-000000000000}"/>
          </ac:spMkLst>
        </pc:spChg>
        <pc:spChg chg="del">
          <ac:chgData name="Jacques Waouo" userId="3c8d5251-a24b-4b2a-82a8-5169481fd4aa" providerId="ADAL" clId="{394A850D-37D7-4676-9E55-F0BFE7793DD5}" dt="2025-08-07T03:59:48.167" v="359" actId="478"/>
          <ac:spMkLst>
            <pc:docMk/>
            <pc:sldMk cId="3495946674" sldId="285"/>
            <ac:spMk id="3" creationId="{00000000-0000-0000-0000-000000000000}"/>
          </ac:spMkLst>
        </pc:spChg>
        <pc:spChg chg="add del mod">
          <ac:chgData name="Jacques Waouo" userId="3c8d5251-a24b-4b2a-82a8-5169481fd4aa" providerId="ADAL" clId="{394A850D-37D7-4676-9E55-F0BFE7793DD5}" dt="2025-08-07T03:59:51.940" v="360" actId="478"/>
          <ac:spMkLst>
            <pc:docMk/>
            <pc:sldMk cId="3495946674" sldId="285"/>
            <ac:spMk id="7" creationId="{2390C44E-DE8E-41B7-BB90-12A91F6D3203}"/>
          </ac:spMkLst>
        </pc:spChg>
        <pc:spChg chg="del">
          <ac:chgData name="Jacques Waouo" userId="3c8d5251-a24b-4b2a-82a8-5169481fd4aa" providerId="ADAL" clId="{394A850D-37D7-4676-9E55-F0BFE7793DD5}" dt="2025-08-07T03:59:43.795" v="358" actId="478"/>
          <ac:spMkLst>
            <pc:docMk/>
            <pc:sldMk cId="3495946674" sldId="285"/>
            <ac:spMk id="8" creationId="{00000000-0000-0000-0000-000000000000}"/>
          </ac:spMkLst>
        </pc:spChg>
      </pc:sldChg>
      <pc:sldChg chg="modSp add mod">
        <pc:chgData name="Jacques Waouo" userId="3c8d5251-a24b-4b2a-82a8-5169481fd4aa" providerId="ADAL" clId="{394A850D-37D7-4676-9E55-F0BFE7793DD5}" dt="2025-08-07T04:47:14.553" v="1620" actId="14100"/>
        <pc:sldMkLst>
          <pc:docMk/>
          <pc:sldMk cId="2001246575" sldId="286"/>
        </pc:sldMkLst>
        <pc:spChg chg="mod">
          <ac:chgData name="Jacques Waouo" userId="3c8d5251-a24b-4b2a-82a8-5169481fd4aa" providerId="ADAL" clId="{394A850D-37D7-4676-9E55-F0BFE7793DD5}" dt="2025-08-07T04:47:14.553" v="1620" actId="14100"/>
          <ac:spMkLst>
            <pc:docMk/>
            <pc:sldMk cId="2001246575" sldId="286"/>
            <ac:spMk id="2" creationId="{00000000-0000-0000-0000-000000000000}"/>
          </ac:spMkLst>
        </pc:spChg>
        <pc:spChg chg="mod">
          <ac:chgData name="Jacques Waouo" userId="3c8d5251-a24b-4b2a-82a8-5169481fd4aa" providerId="ADAL" clId="{394A850D-37D7-4676-9E55-F0BFE7793DD5}" dt="2025-08-07T04:28:41.862" v="1269" actId="27636"/>
          <ac:spMkLst>
            <pc:docMk/>
            <pc:sldMk cId="2001246575" sldId="286"/>
            <ac:spMk id="3" creationId="{00000000-0000-0000-0000-000000000000}"/>
          </ac:spMkLst>
        </pc:spChg>
      </pc:sldChg>
      <pc:sldChg chg="modSp add mod">
        <pc:chgData name="Jacques Waouo" userId="3c8d5251-a24b-4b2a-82a8-5169481fd4aa" providerId="ADAL" clId="{394A850D-37D7-4676-9E55-F0BFE7793DD5}" dt="2025-08-07T04:46:39.166" v="1619" actId="14100"/>
        <pc:sldMkLst>
          <pc:docMk/>
          <pc:sldMk cId="3611636429" sldId="287"/>
        </pc:sldMkLst>
        <pc:spChg chg="mod">
          <ac:chgData name="Jacques Waouo" userId="3c8d5251-a24b-4b2a-82a8-5169481fd4aa" providerId="ADAL" clId="{394A850D-37D7-4676-9E55-F0BFE7793DD5}" dt="2025-08-07T04:46:39.166" v="1619" actId="14100"/>
          <ac:spMkLst>
            <pc:docMk/>
            <pc:sldMk cId="3611636429" sldId="287"/>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M"/>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DB7E3-BF24-304A-B093-35FA3C209055}" type="datetimeFigureOut">
              <a:rPr lang="en-CM" smtClean="0"/>
              <a:t>08/07/2025</a:t>
            </a:fld>
            <a:endParaRPr lang="en-CM"/>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M"/>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M"/>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05656-CF58-B545-860D-FE5AB31293A3}" type="slidenum">
              <a:rPr lang="en-CM" smtClean="0"/>
              <a:t>‹N°›</a:t>
            </a:fld>
            <a:endParaRPr lang="en-CM"/>
          </a:p>
        </p:txBody>
      </p:sp>
    </p:spTree>
    <p:extLst>
      <p:ext uri="{BB962C8B-B14F-4D97-AF65-F5344CB8AC3E}">
        <p14:creationId xmlns:p14="http://schemas.microsoft.com/office/powerpoint/2010/main" val="41187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M" dirty="0"/>
          </a:p>
        </p:txBody>
      </p:sp>
      <p:sp>
        <p:nvSpPr>
          <p:cNvPr id="4" name="Slide Number Placeholder 3"/>
          <p:cNvSpPr>
            <a:spLocks noGrp="1"/>
          </p:cNvSpPr>
          <p:nvPr>
            <p:ph type="sldNum" sz="quarter" idx="5"/>
          </p:nvPr>
        </p:nvSpPr>
        <p:spPr/>
        <p:txBody>
          <a:bodyPr/>
          <a:lstStyle/>
          <a:p>
            <a:fld id="{95205656-CF58-B545-860D-FE5AB31293A3}" type="slidenum">
              <a:rPr lang="en-CM" smtClean="0"/>
              <a:t>2</a:t>
            </a:fld>
            <a:endParaRPr lang="en-CM"/>
          </a:p>
        </p:txBody>
      </p:sp>
    </p:spTree>
    <p:extLst>
      <p:ext uri="{BB962C8B-B14F-4D97-AF65-F5344CB8AC3E}">
        <p14:creationId xmlns:p14="http://schemas.microsoft.com/office/powerpoint/2010/main" val="145860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M" dirty="0"/>
          </a:p>
        </p:txBody>
      </p:sp>
      <p:sp>
        <p:nvSpPr>
          <p:cNvPr id="4" name="Slide Number Placeholder 3"/>
          <p:cNvSpPr>
            <a:spLocks noGrp="1"/>
          </p:cNvSpPr>
          <p:nvPr>
            <p:ph type="sldNum" sz="quarter" idx="5"/>
          </p:nvPr>
        </p:nvSpPr>
        <p:spPr/>
        <p:txBody>
          <a:bodyPr/>
          <a:lstStyle/>
          <a:p>
            <a:fld id="{95205656-CF58-B545-860D-FE5AB31293A3}" type="slidenum">
              <a:rPr lang="en-CM" smtClean="0"/>
              <a:t>3</a:t>
            </a:fld>
            <a:endParaRPr lang="en-CM"/>
          </a:p>
        </p:txBody>
      </p:sp>
    </p:spTree>
    <p:extLst>
      <p:ext uri="{BB962C8B-B14F-4D97-AF65-F5344CB8AC3E}">
        <p14:creationId xmlns:p14="http://schemas.microsoft.com/office/powerpoint/2010/main" val="212964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516270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9144000" cy="6858000"/>
          </a:xfrm>
          <a:prstGeom prst="rect">
            <a:avLst/>
          </a:prstGeom>
          <a:solidFill>
            <a:srgbClr val="EDEDED"/>
          </a:solidFill>
          <a:ln/>
        </p:spPr>
      </p:sp>
      <p:sp>
        <p:nvSpPr>
          <p:cNvPr id="3" name="Shape 1"/>
          <p:cNvSpPr/>
          <p:nvPr/>
        </p:nvSpPr>
        <p:spPr>
          <a:xfrm>
            <a:off x="0" y="0"/>
            <a:ext cx="9144000" cy="68580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8024510" y="6457950"/>
            <a:ext cx="1076628" cy="342900"/>
          </a:xfrm>
          <a:prstGeom prst="rect">
            <a:avLst/>
          </a:prstGeom>
        </p:spPr>
      </p:pic>
    </p:spTree>
    <p:extLst>
      <p:ext uri="{BB962C8B-B14F-4D97-AF65-F5344CB8AC3E}">
        <p14:creationId xmlns:p14="http://schemas.microsoft.com/office/powerpoint/2010/main" val="2421866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unep.org/news-and-stories/story/cameroon-community-led-restoration-efforts-are-payi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127" y="2737758"/>
            <a:ext cx="9060873" cy="2193471"/>
          </a:xfrm>
        </p:spPr>
        <p:txBody>
          <a:bodyPr>
            <a:noAutofit/>
          </a:bodyPr>
          <a:lstStyle/>
          <a:p>
            <a:r>
              <a:rPr lang="fr-FR" sz="2400" dirty="0"/>
              <a:t>Projet COBALAM – </a:t>
            </a:r>
            <a:r>
              <a:rPr lang="fr-FR" sz="2800" b="1" dirty="0"/>
              <a:t>“Eliminer les obstacles à la conservation de la biodiversité, à la restauration des terres et à la gestion durable des forêts à travers la gestion Communautaire du paysage» (2020 - 2025)</a:t>
            </a:r>
            <a:br>
              <a:rPr lang="fr-FR" sz="2800" b="1" dirty="0"/>
            </a:br>
            <a:endParaRPr lang="fr-FR" sz="2800" b="1" dirty="0"/>
          </a:p>
        </p:txBody>
      </p:sp>
      <p:sp>
        <p:nvSpPr>
          <p:cNvPr id="3" name="Subtitle 2"/>
          <p:cNvSpPr>
            <a:spLocks noGrp="1"/>
          </p:cNvSpPr>
          <p:nvPr>
            <p:ph type="subTitle" idx="1"/>
          </p:nvPr>
        </p:nvSpPr>
        <p:spPr>
          <a:xfrm>
            <a:off x="548641" y="4557156"/>
            <a:ext cx="8595359" cy="968828"/>
          </a:xfrm>
        </p:spPr>
        <p:txBody>
          <a:bodyPr>
            <a:normAutofit/>
          </a:bodyPr>
          <a:lstStyle/>
          <a:p>
            <a:r>
              <a:rPr sz="2800" dirty="0"/>
              <a:t>| </a:t>
            </a:r>
            <a:r>
              <a:rPr lang="fr-FR" sz="2800" dirty="0"/>
              <a:t>Dr. Haman Unusa, CT2 MINEPDED/ Waouo Jacques, RA</a:t>
            </a:r>
            <a:r>
              <a:rPr sz="2800" dirty="0"/>
              <a:t>|</a:t>
            </a:r>
            <a:r>
              <a:rPr lang="fr-FR" sz="2800" dirty="0"/>
              <a:t>                                            </a:t>
            </a:r>
            <a:r>
              <a:rPr lang="en-GB" sz="2800" dirty="0"/>
              <a:t>| 07/08/2025 | </a:t>
            </a:r>
            <a:endParaRPr sz="2800" dirty="0"/>
          </a:p>
        </p:txBody>
      </p:sp>
      <p:pic>
        <p:nvPicPr>
          <p:cNvPr id="1026" name="Picture 2" descr="Ministère de l'Environnement, de la Protection de la Nature et du  Développement Durable (Cameroun) | ReS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076" y="292551"/>
            <a:ext cx="1204184" cy="1364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AMEN DES AGENCES, DES DIRECTIVES ET DES PROCÉDURES EN MATIÈRE DE  BIOSÉCURITÉ"/>
          <p:cNvPicPr>
            <a:picLocks noChangeAspect="1" noChangeArrowheads="1"/>
          </p:cNvPicPr>
          <p:nvPr/>
        </p:nvPicPr>
        <p:blipFill rotWithShape="1">
          <a:blip r:embed="rId3">
            <a:extLst>
              <a:ext uri="{28A0092B-C50C-407E-A947-70E740481C1C}">
                <a14:useLocalDpi xmlns:a14="http://schemas.microsoft.com/office/drawing/2010/main" val="0"/>
              </a:ext>
            </a:extLst>
          </a:blip>
          <a:srcRect b="9834"/>
          <a:stretch/>
        </p:blipFill>
        <p:spPr bwMode="auto">
          <a:xfrm>
            <a:off x="221241" y="5367872"/>
            <a:ext cx="1309670" cy="1468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F Logo | G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991" y="292551"/>
            <a:ext cx="2945944" cy="131907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478168" y="2253343"/>
            <a:ext cx="6958261" cy="838200"/>
          </a:xfrm>
          <a:prstGeom prst="rect">
            <a:avLst/>
          </a:prstGeom>
          <a:noFill/>
        </p:spPr>
        <p:txBody>
          <a:bodyPr wrap="square" rtlCol="0">
            <a:spAutoFit/>
          </a:bodyPr>
          <a:lstStyle/>
          <a:p>
            <a:endParaRPr lang="fr-FR" dirty="0"/>
          </a:p>
        </p:txBody>
      </p:sp>
      <p:sp>
        <p:nvSpPr>
          <p:cNvPr id="8" name="Subtitle 2"/>
          <p:cNvSpPr txBox="1">
            <a:spLocks/>
          </p:cNvSpPr>
          <p:nvPr/>
        </p:nvSpPr>
        <p:spPr>
          <a:xfrm>
            <a:off x="365759" y="1768929"/>
            <a:ext cx="8412479" cy="96882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r>
              <a:rPr lang="fr-FR" sz="2800" dirty="0"/>
              <a:t>TABLE RONDE NATIONALE DES PROJETS EN COURS FINANCES PAR LE FEM AU CAMEROUN</a:t>
            </a:r>
          </a:p>
        </p:txBody>
      </p:sp>
      <p:pic>
        <p:nvPicPr>
          <p:cNvPr id="5" name="Image 4">
            <a:extLst>
              <a:ext uri="{FF2B5EF4-FFF2-40B4-BE49-F238E27FC236}">
                <a16:creationId xmlns:a16="http://schemas.microsoft.com/office/drawing/2014/main" id="{C4BD1B23-A94C-46ED-BD13-0451A71F0F35}"/>
              </a:ext>
            </a:extLst>
          </p:cNvPr>
          <p:cNvPicPr>
            <a:picLocks noChangeAspect="1"/>
          </p:cNvPicPr>
          <p:nvPr/>
        </p:nvPicPr>
        <p:blipFill>
          <a:blip r:embed="rId5"/>
          <a:stretch>
            <a:fillRect/>
          </a:stretch>
        </p:blipFill>
        <p:spPr>
          <a:xfrm>
            <a:off x="6723694" y="5661147"/>
            <a:ext cx="2237426" cy="7071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885"/>
            <a:ext cx="6537960" cy="903288"/>
          </a:xfrm>
        </p:spPr>
        <p:txBody>
          <a:bodyPr/>
          <a:lstStyle/>
          <a:p>
            <a:r>
              <a:rPr b="1" dirty="0"/>
              <a:t>3. </a:t>
            </a:r>
            <a:r>
              <a:rPr lang="fr-FR" b="1" dirty="0"/>
              <a:t>Résultats</a:t>
            </a:r>
            <a:r>
              <a:rPr b="1" dirty="0"/>
              <a:t> </a:t>
            </a:r>
            <a:r>
              <a:rPr lang="nl-NL" b="1" dirty="0"/>
              <a:t>c</a:t>
            </a:r>
            <a:r>
              <a:rPr lang="fr-FR" b="1" dirty="0"/>
              <a:t>lés</a:t>
            </a:r>
            <a:r>
              <a:rPr b="1" dirty="0"/>
              <a:t> </a:t>
            </a:r>
            <a:r>
              <a:rPr lang="fr-FR" b="1" dirty="0"/>
              <a:t>atteints</a:t>
            </a:r>
          </a:p>
        </p:txBody>
      </p:sp>
      <p:pic>
        <p:nvPicPr>
          <p:cNvPr id="7" name="Picture 6" descr="GEF Logo | GEF">
            <a:extLst>
              <a:ext uri="{FF2B5EF4-FFF2-40B4-BE49-F238E27FC236}">
                <a16:creationId xmlns:a16="http://schemas.microsoft.com/office/drawing/2014/main" id="{44D86A19-C22B-8E19-A0E2-776625230A2E}"/>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8">
            <a:extLst>
              <a:ext uri="{FF2B5EF4-FFF2-40B4-BE49-F238E27FC236}">
                <a16:creationId xmlns:a16="http://schemas.microsoft.com/office/drawing/2014/main" id="{E4517221-7BE5-417B-8AEF-A5280F60E222}"/>
              </a:ext>
            </a:extLst>
          </p:cNvPr>
          <p:cNvSpPr>
            <a:spLocks noGrp="1"/>
          </p:cNvSpPr>
          <p:nvPr>
            <p:ph idx="1"/>
          </p:nvPr>
        </p:nvSpPr>
        <p:spPr>
          <a:xfrm>
            <a:off x="987136" y="5968261"/>
            <a:ext cx="8052954" cy="477544"/>
          </a:xfrm>
        </p:spPr>
        <p:txBody>
          <a:bodyPr>
            <a:noAutofit/>
          </a:bodyPr>
          <a:lstStyle/>
          <a:p>
            <a:pPr marL="0" indent="0" algn="ctr">
              <a:buNone/>
            </a:pPr>
            <a:r>
              <a:rPr lang="fr-FR" sz="2000" b="1" dirty="0"/>
              <a:t>Elaboration des Options de conservation et de gestion durable du paysage</a:t>
            </a:r>
          </a:p>
        </p:txBody>
      </p:sp>
      <p:pic>
        <p:nvPicPr>
          <p:cNvPr id="6" name="Image 5">
            <a:extLst>
              <a:ext uri="{FF2B5EF4-FFF2-40B4-BE49-F238E27FC236}">
                <a16:creationId xmlns:a16="http://schemas.microsoft.com/office/drawing/2014/main" id="{50E7C944-0E7D-4BB6-88B5-6FAEF45A91D6}"/>
              </a:ext>
            </a:extLst>
          </p:cNvPr>
          <p:cNvPicPr>
            <a:picLocks noChangeAspect="1"/>
          </p:cNvPicPr>
          <p:nvPr/>
        </p:nvPicPr>
        <p:blipFill>
          <a:blip r:embed="rId3"/>
          <a:stretch>
            <a:fillRect/>
          </a:stretch>
        </p:blipFill>
        <p:spPr>
          <a:xfrm>
            <a:off x="0" y="1139745"/>
            <a:ext cx="2922055" cy="4368324"/>
          </a:xfrm>
          <a:prstGeom prst="rect">
            <a:avLst/>
          </a:prstGeom>
        </p:spPr>
      </p:pic>
      <p:pic>
        <p:nvPicPr>
          <p:cNvPr id="15" name="Image 14">
            <a:extLst>
              <a:ext uri="{FF2B5EF4-FFF2-40B4-BE49-F238E27FC236}">
                <a16:creationId xmlns:a16="http://schemas.microsoft.com/office/drawing/2014/main" id="{77C5B107-3B1A-4DE4-8EB4-652942E1398E}"/>
              </a:ext>
            </a:extLst>
          </p:cNvPr>
          <p:cNvPicPr>
            <a:picLocks noChangeAspect="1"/>
          </p:cNvPicPr>
          <p:nvPr/>
        </p:nvPicPr>
        <p:blipFill>
          <a:blip r:embed="rId4"/>
          <a:stretch>
            <a:fillRect/>
          </a:stretch>
        </p:blipFill>
        <p:spPr>
          <a:xfrm>
            <a:off x="2736713" y="1210297"/>
            <a:ext cx="2844401" cy="4172194"/>
          </a:xfrm>
          <a:prstGeom prst="rect">
            <a:avLst/>
          </a:prstGeom>
        </p:spPr>
      </p:pic>
      <p:pic>
        <p:nvPicPr>
          <p:cNvPr id="16" name="Image 15">
            <a:extLst>
              <a:ext uri="{FF2B5EF4-FFF2-40B4-BE49-F238E27FC236}">
                <a16:creationId xmlns:a16="http://schemas.microsoft.com/office/drawing/2014/main" id="{834A2867-AFB5-4E5B-B4F6-76800A1B8D8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34783" y="1317058"/>
            <a:ext cx="3141116" cy="2368001"/>
          </a:xfrm>
          <a:prstGeom prst="rect">
            <a:avLst/>
          </a:prstGeom>
        </p:spPr>
      </p:pic>
      <p:pic>
        <p:nvPicPr>
          <p:cNvPr id="17" name="Image 16">
            <a:extLst>
              <a:ext uri="{FF2B5EF4-FFF2-40B4-BE49-F238E27FC236}">
                <a16:creationId xmlns:a16="http://schemas.microsoft.com/office/drawing/2014/main" id="{AE60A780-FD8F-4BE4-A468-B93045DF77D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05078" y="3669908"/>
            <a:ext cx="3141116" cy="2237373"/>
          </a:xfrm>
          <a:prstGeom prst="rect">
            <a:avLst/>
          </a:prstGeom>
        </p:spPr>
      </p:pic>
    </p:spTree>
    <p:extLst>
      <p:ext uri="{BB962C8B-B14F-4D97-AF65-F5344CB8AC3E}">
        <p14:creationId xmlns:p14="http://schemas.microsoft.com/office/powerpoint/2010/main" val="807494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756"/>
            <a:ext cx="6537960" cy="903288"/>
          </a:xfrm>
        </p:spPr>
        <p:txBody>
          <a:bodyPr/>
          <a:lstStyle/>
          <a:p>
            <a:r>
              <a:rPr b="1" dirty="0"/>
              <a:t>3. </a:t>
            </a:r>
            <a:r>
              <a:rPr lang="fr-FR" b="1" dirty="0"/>
              <a:t>Résultats</a:t>
            </a:r>
            <a:r>
              <a:rPr b="1" dirty="0"/>
              <a:t> </a:t>
            </a:r>
            <a:r>
              <a:rPr lang="nl-NL" b="1" dirty="0"/>
              <a:t>c</a:t>
            </a:r>
            <a:r>
              <a:rPr lang="fr-FR" b="1" dirty="0"/>
              <a:t>lés</a:t>
            </a:r>
            <a:r>
              <a:rPr b="1" dirty="0"/>
              <a:t> </a:t>
            </a:r>
            <a:r>
              <a:rPr lang="fr-FR" b="1" dirty="0"/>
              <a:t>atteints</a:t>
            </a:r>
          </a:p>
        </p:txBody>
      </p:sp>
      <p:pic>
        <p:nvPicPr>
          <p:cNvPr id="7" name="Picture 6" descr="GEF Logo | GEF">
            <a:extLst>
              <a:ext uri="{FF2B5EF4-FFF2-40B4-BE49-F238E27FC236}">
                <a16:creationId xmlns:a16="http://schemas.microsoft.com/office/drawing/2014/main" id="{44D86A19-C22B-8E19-A0E2-776625230A2E}"/>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8">
            <a:extLst>
              <a:ext uri="{FF2B5EF4-FFF2-40B4-BE49-F238E27FC236}">
                <a16:creationId xmlns:a16="http://schemas.microsoft.com/office/drawing/2014/main" id="{E4517221-7BE5-417B-8AEF-A5280F60E222}"/>
              </a:ext>
            </a:extLst>
          </p:cNvPr>
          <p:cNvSpPr>
            <a:spLocks noGrp="1"/>
          </p:cNvSpPr>
          <p:nvPr>
            <p:ph idx="1"/>
          </p:nvPr>
        </p:nvSpPr>
        <p:spPr>
          <a:xfrm>
            <a:off x="4792" y="3211255"/>
            <a:ext cx="9144001" cy="328143"/>
          </a:xfrm>
        </p:spPr>
        <p:txBody>
          <a:bodyPr>
            <a:noAutofit/>
          </a:bodyPr>
          <a:lstStyle/>
          <a:p>
            <a:pPr marL="0" indent="0" algn="ctr">
              <a:buNone/>
            </a:pPr>
            <a:r>
              <a:rPr lang="fr-FR" sz="2000" b="1" dirty="0"/>
              <a:t>Formation en agriculture durable</a:t>
            </a:r>
          </a:p>
        </p:txBody>
      </p:sp>
      <p:pic>
        <p:nvPicPr>
          <p:cNvPr id="3" name="Image 2">
            <a:extLst>
              <a:ext uri="{FF2B5EF4-FFF2-40B4-BE49-F238E27FC236}">
                <a16:creationId xmlns:a16="http://schemas.microsoft.com/office/drawing/2014/main" id="{3FD6A5F9-E66A-4282-ADC2-023C439827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797804"/>
            <a:ext cx="2728137" cy="2166222"/>
          </a:xfrm>
          <a:prstGeom prst="rect">
            <a:avLst/>
          </a:prstGeom>
        </p:spPr>
      </p:pic>
      <p:sp>
        <p:nvSpPr>
          <p:cNvPr id="14" name="Espace réservé du contenu 8">
            <a:extLst>
              <a:ext uri="{FF2B5EF4-FFF2-40B4-BE49-F238E27FC236}">
                <a16:creationId xmlns:a16="http://schemas.microsoft.com/office/drawing/2014/main" id="{37769498-E5DC-49EC-BA02-65B0589215A3}"/>
              </a:ext>
            </a:extLst>
          </p:cNvPr>
          <p:cNvSpPr txBox="1">
            <a:spLocks/>
          </p:cNvSpPr>
          <p:nvPr/>
        </p:nvSpPr>
        <p:spPr>
          <a:xfrm>
            <a:off x="1828799" y="6138810"/>
            <a:ext cx="7013307" cy="32814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b="1" dirty="0"/>
              <a:t>Restauration des forêts sacrées</a:t>
            </a:r>
          </a:p>
        </p:txBody>
      </p:sp>
      <p:pic>
        <p:nvPicPr>
          <p:cNvPr id="6" name="Image 5">
            <a:extLst>
              <a:ext uri="{FF2B5EF4-FFF2-40B4-BE49-F238E27FC236}">
                <a16:creationId xmlns:a16="http://schemas.microsoft.com/office/drawing/2014/main" id="{A2866E76-C816-4987-8BEA-B13E977ABE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8137" y="3758859"/>
            <a:ext cx="2942771" cy="2205167"/>
          </a:xfrm>
          <a:prstGeom prst="rect">
            <a:avLst/>
          </a:prstGeom>
        </p:spPr>
      </p:pic>
      <p:pic>
        <p:nvPicPr>
          <p:cNvPr id="18" name="Image 17">
            <a:extLst>
              <a:ext uri="{FF2B5EF4-FFF2-40B4-BE49-F238E27FC236}">
                <a16:creationId xmlns:a16="http://schemas.microsoft.com/office/drawing/2014/main" id="{125D6096-4066-4B4C-A6AE-65B8BB78E8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62788" y="1336450"/>
            <a:ext cx="3251876" cy="1874805"/>
          </a:xfrm>
          <a:prstGeom prst="rect">
            <a:avLst/>
          </a:prstGeom>
        </p:spPr>
      </p:pic>
      <p:pic>
        <p:nvPicPr>
          <p:cNvPr id="4" name="Image 3">
            <a:extLst>
              <a:ext uri="{FF2B5EF4-FFF2-40B4-BE49-F238E27FC236}">
                <a16:creationId xmlns:a16="http://schemas.microsoft.com/office/drawing/2014/main" id="{B383767D-E2F1-4BA8-BFDB-6B78BF42AC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09463" y="3748440"/>
            <a:ext cx="3434536" cy="1918225"/>
          </a:xfrm>
          <a:prstGeom prst="rect">
            <a:avLst/>
          </a:prstGeom>
        </p:spPr>
      </p:pic>
      <p:pic>
        <p:nvPicPr>
          <p:cNvPr id="5" name="Image 4">
            <a:extLst>
              <a:ext uri="{FF2B5EF4-FFF2-40B4-BE49-F238E27FC236}">
                <a16:creationId xmlns:a16="http://schemas.microsoft.com/office/drawing/2014/main" id="{B3C24EE0-72EA-4988-9181-4C24937F3339}"/>
              </a:ext>
            </a:extLst>
          </p:cNvPr>
          <p:cNvPicPr>
            <a:picLocks noChangeAspect="1"/>
          </p:cNvPicPr>
          <p:nvPr/>
        </p:nvPicPr>
        <p:blipFill>
          <a:blip r:embed="rId7"/>
          <a:stretch>
            <a:fillRect/>
          </a:stretch>
        </p:blipFill>
        <p:spPr>
          <a:xfrm>
            <a:off x="4792" y="1162117"/>
            <a:ext cx="3062788" cy="2026653"/>
          </a:xfrm>
          <a:prstGeom prst="rect">
            <a:avLst/>
          </a:prstGeom>
        </p:spPr>
      </p:pic>
      <p:pic>
        <p:nvPicPr>
          <p:cNvPr id="11" name="Image 10">
            <a:extLst>
              <a:ext uri="{FF2B5EF4-FFF2-40B4-BE49-F238E27FC236}">
                <a16:creationId xmlns:a16="http://schemas.microsoft.com/office/drawing/2014/main" id="{ACC4671F-8838-40FA-98C1-E5255EBBB95C}"/>
              </a:ext>
            </a:extLst>
          </p:cNvPr>
          <p:cNvPicPr>
            <a:picLocks noChangeAspect="1"/>
          </p:cNvPicPr>
          <p:nvPr/>
        </p:nvPicPr>
        <p:blipFill>
          <a:blip r:embed="rId8"/>
          <a:stretch>
            <a:fillRect/>
          </a:stretch>
        </p:blipFill>
        <p:spPr>
          <a:xfrm>
            <a:off x="6369887" y="1336450"/>
            <a:ext cx="2472219" cy="1852320"/>
          </a:xfrm>
          <a:prstGeom prst="rect">
            <a:avLst/>
          </a:prstGeom>
        </p:spPr>
      </p:pic>
    </p:spTree>
    <p:extLst>
      <p:ext uri="{BB962C8B-B14F-4D97-AF65-F5344CB8AC3E}">
        <p14:creationId xmlns:p14="http://schemas.microsoft.com/office/powerpoint/2010/main" val="1916409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04" y="268887"/>
            <a:ext cx="6537960" cy="495274"/>
          </a:xfrm>
        </p:spPr>
        <p:txBody>
          <a:bodyPr>
            <a:normAutofit fontScale="90000"/>
          </a:bodyPr>
          <a:lstStyle/>
          <a:p>
            <a:r>
              <a:rPr b="1" dirty="0"/>
              <a:t>3. </a:t>
            </a:r>
            <a:r>
              <a:rPr lang="fr-FR" b="1" dirty="0"/>
              <a:t>Résultats</a:t>
            </a:r>
            <a:r>
              <a:rPr b="1" dirty="0"/>
              <a:t> </a:t>
            </a:r>
            <a:r>
              <a:rPr lang="nl-NL" b="1" dirty="0"/>
              <a:t>c</a:t>
            </a:r>
            <a:r>
              <a:rPr lang="fr-FR" b="1" dirty="0"/>
              <a:t>lés</a:t>
            </a:r>
            <a:r>
              <a:rPr b="1" dirty="0"/>
              <a:t> </a:t>
            </a:r>
            <a:r>
              <a:rPr lang="fr-FR" b="1" dirty="0"/>
              <a:t>atteints</a:t>
            </a:r>
          </a:p>
        </p:txBody>
      </p:sp>
      <p:pic>
        <p:nvPicPr>
          <p:cNvPr id="7" name="Picture 6" descr="GEF Logo | GEF">
            <a:extLst>
              <a:ext uri="{FF2B5EF4-FFF2-40B4-BE49-F238E27FC236}">
                <a16:creationId xmlns:a16="http://schemas.microsoft.com/office/drawing/2014/main" id="{44D86A19-C22B-8E19-A0E2-776625230A2E}"/>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8">
            <a:extLst>
              <a:ext uri="{FF2B5EF4-FFF2-40B4-BE49-F238E27FC236}">
                <a16:creationId xmlns:a16="http://schemas.microsoft.com/office/drawing/2014/main" id="{E4517221-7BE5-417B-8AEF-A5280F60E222}"/>
              </a:ext>
            </a:extLst>
          </p:cNvPr>
          <p:cNvSpPr>
            <a:spLocks noGrp="1"/>
          </p:cNvSpPr>
          <p:nvPr>
            <p:ph idx="1"/>
          </p:nvPr>
        </p:nvSpPr>
        <p:spPr>
          <a:xfrm>
            <a:off x="-2" y="3339848"/>
            <a:ext cx="9144001" cy="328143"/>
          </a:xfrm>
        </p:spPr>
        <p:txBody>
          <a:bodyPr>
            <a:noAutofit/>
          </a:bodyPr>
          <a:lstStyle/>
          <a:p>
            <a:pPr marL="0" indent="0" algn="ctr">
              <a:buNone/>
            </a:pPr>
            <a:r>
              <a:rPr lang="fr-FR" sz="2000" b="1" dirty="0"/>
              <a:t>Renforcement des capacités et encadrement des PME et TPE</a:t>
            </a:r>
          </a:p>
        </p:txBody>
      </p:sp>
      <p:sp>
        <p:nvSpPr>
          <p:cNvPr id="14" name="Espace réservé du contenu 8">
            <a:extLst>
              <a:ext uri="{FF2B5EF4-FFF2-40B4-BE49-F238E27FC236}">
                <a16:creationId xmlns:a16="http://schemas.microsoft.com/office/drawing/2014/main" id="{37769498-E5DC-49EC-BA02-65B0589215A3}"/>
              </a:ext>
            </a:extLst>
          </p:cNvPr>
          <p:cNvSpPr txBox="1">
            <a:spLocks/>
          </p:cNvSpPr>
          <p:nvPr/>
        </p:nvSpPr>
        <p:spPr>
          <a:xfrm>
            <a:off x="152398" y="6138809"/>
            <a:ext cx="9144001" cy="3281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sz="2000" b="1" dirty="0"/>
              <a:t>Distribution des équipements</a:t>
            </a:r>
          </a:p>
        </p:txBody>
      </p:sp>
      <p:pic>
        <p:nvPicPr>
          <p:cNvPr id="5" name="Image 4">
            <a:extLst>
              <a:ext uri="{FF2B5EF4-FFF2-40B4-BE49-F238E27FC236}">
                <a16:creationId xmlns:a16="http://schemas.microsoft.com/office/drawing/2014/main" id="{999DEEE8-0DAB-4CE3-B334-E6635AAE3BB0}"/>
              </a:ext>
            </a:extLst>
          </p:cNvPr>
          <p:cNvPicPr>
            <a:picLocks noChangeAspect="1"/>
          </p:cNvPicPr>
          <p:nvPr/>
        </p:nvPicPr>
        <p:blipFill>
          <a:blip r:embed="rId3"/>
          <a:stretch>
            <a:fillRect/>
          </a:stretch>
        </p:blipFill>
        <p:spPr>
          <a:xfrm>
            <a:off x="-2" y="3972247"/>
            <a:ext cx="2828789" cy="2121592"/>
          </a:xfrm>
          <a:prstGeom prst="rect">
            <a:avLst/>
          </a:prstGeom>
        </p:spPr>
      </p:pic>
      <p:pic>
        <p:nvPicPr>
          <p:cNvPr id="10" name="Image 9">
            <a:extLst>
              <a:ext uri="{FF2B5EF4-FFF2-40B4-BE49-F238E27FC236}">
                <a16:creationId xmlns:a16="http://schemas.microsoft.com/office/drawing/2014/main" id="{8926BCF2-26D6-4617-891D-0BC177FA2121}"/>
              </a:ext>
            </a:extLst>
          </p:cNvPr>
          <p:cNvPicPr>
            <a:picLocks noChangeAspect="1"/>
          </p:cNvPicPr>
          <p:nvPr/>
        </p:nvPicPr>
        <p:blipFill>
          <a:blip r:embed="rId4"/>
          <a:stretch>
            <a:fillRect/>
          </a:stretch>
        </p:blipFill>
        <p:spPr>
          <a:xfrm>
            <a:off x="-2" y="1317057"/>
            <a:ext cx="3096493" cy="2052809"/>
          </a:xfrm>
          <a:prstGeom prst="rect">
            <a:avLst/>
          </a:prstGeom>
        </p:spPr>
      </p:pic>
      <p:pic>
        <p:nvPicPr>
          <p:cNvPr id="11" name="Image 10">
            <a:extLst>
              <a:ext uri="{FF2B5EF4-FFF2-40B4-BE49-F238E27FC236}">
                <a16:creationId xmlns:a16="http://schemas.microsoft.com/office/drawing/2014/main" id="{BD662B59-DC0C-465B-9E74-BF87F4325685}"/>
              </a:ext>
            </a:extLst>
          </p:cNvPr>
          <p:cNvPicPr>
            <a:picLocks noChangeAspect="1"/>
          </p:cNvPicPr>
          <p:nvPr/>
        </p:nvPicPr>
        <p:blipFill>
          <a:blip r:embed="rId5"/>
          <a:stretch>
            <a:fillRect/>
          </a:stretch>
        </p:blipFill>
        <p:spPr>
          <a:xfrm>
            <a:off x="5910042" y="1206632"/>
            <a:ext cx="3233958" cy="2136977"/>
          </a:xfrm>
          <a:prstGeom prst="rect">
            <a:avLst/>
          </a:prstGeom>
        </p:spPr>
      </p:pic>
      <p:pic>
        <p:nvPicPr>
          <p:cNvPr id="12" name="Image 11">
            <a:extLst>
              <a:ext uri="{FF2B5EF4-FFF2-40B4-BE49-F238E27FC236}">
                <a16:creationId xmlns:a16="http://schemas.microsoft.com/office/drawing/2014/main" id="{E7AC1D77-EFED-44F2-A94D-98D4B5170E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0751" y="1229638"/>
            <a:ext cx="2592774" cy="2123811"/>
          </a:xfrm>
          <a:prstGeom prst="rect">
            <a:avLst/>
          </a:prstGeom>
        </p:spPr>
      </p:pic>
      <p:pic>
        <p:nvPicPr>
          <p:cNvPr id="13" name="Image 12">
            <a:extLst>
              <a:ext uri="{FF2B5EF4-FFF2-40B4-BE49-F238E27FC236}">
                <a16:creationId xmlns:a16="http://schemas.microsoft.com/office/drawing/2014/main" id="{8F2720AF-C630-46F8-B419-BA2A9B507D88}"/>
              </a:ext>
            </a:extLst>
          </p:cNvPr>
          <p:cNvPicPr>
            <a:picLocks noChangeAspect="1"/>
          </p:cNvPicPr>
          <p:nvPr/>
        </p:nvPicPr>
        <p:blipFill>
          <a:blip r:embed="rId7"/>
          <a:stretch>
            <a:fillRect/>
          </a:stretch>
        </p:blipFill>
        <p:spPr>
          <a:xfrm>
            <a:off x="6117150" y="3888456"/>
            <a:ext cx="3006068" cy="2250353"/>
          </a:xfrm>
          <a:prstGeom prst="rect">
            <a:avLst/>
          </a:prstGeom>
        </p:spPr>
      </p:pic>
      <p:pic>
        <p:nvPicPr>
          <p:cNvPr id="16" name="Image 15">
            <a:extLst>
              <a:ext uri="{FF2B5EF4-FFF2-40B4-BE49-F238E27FC236}">
                <a16:creationId xmlns:a16="http://schemas.microsoft.com/office/drawing/2014/main" id="{CF7F332F-EC8A-4714-98DE-CF852D9C035E}"/>
              </a:ext>
            </a:extLst>
          </p:cNvPr>
          <p:cNvPicPr>
            <a:picLocks noChangeAspect="1"/>
          </p:cNvPicPr>
          <p:nvPr/>
        </p:nvPicPr>
        <p:blipFill>
          <a:blip r:embed="rId8"/>
          <a:stretch>
            <a:fillRect/>
          </a:stretch>
        </p:blipFill>
        <p:spPr>
          <a:xfrm>
            <a:off x="2981186" y="3957756"/>
            <a:ext cx="2988604" cy="2241454"/>
          </a:xfrm>
          <a:prstGeom prst="rect">
            <a:avLst/>
          </a:prstGeom>
        </p:spPr>
      </p:pic>
    </p:spTree>
    <p:extLst>
      <p:ext uri="{BB962C8B-B14F-4D97-AF65-F5344CB8AC3E}">
        <p14:creationId xmlns:p14="http://schemas.microsoft.com/office/powerpoint/2010/main" val="2427798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11487" y="771027"/>
            <a:ext cx="6587803" cy="337319"/>
          </a:xfrm>
          <a:prstGeom prst="rect">
            <a:avLst/>
          </a:prstGeom>
          <a:noFill/>
          <a:ln/>
        </p:spPr>
        <p:txBody>
          <a:bodyPr wrap="none" lIns="0" tIns="0" rIns="0" bIns="0" rtlCol="0" anchor="t"/>
          <a:lstStyle/>
          <a:p>
            <a:pPr>
              <a:lnSpc>
                <a:spcPts val="2625"/>
              </a:lnSpc>
            </a:pPr>
            <a:r>
              <a:rPr lang="en-US" sz="2094" b="1" dirty="0">
                <a:solidFill>
                  <a:srgbClr val="000000"/>
                </a:solidFill>
                <a:latin typeface="Montserrat Bold" pitchFamily="34" charset="0"/>
                <a:ea typeface="Montserrat Bold" pitchFamily="34" charset="-122"/>
                <a:cs typeface="Montserrat Bold" pitchFamily="34" charset="-120"/>
              </a:rPr>
              <a:t>Catégories d'Indicateurs et Exemples Concrets</a:t>
            </a:r>
            <a:endParaRPr lang="en-US" sz="2094" dirty="0"/>
          </a:p>
        </p:txBody>
      </p:sp>
      <p:sp>
        <p:nvSpPr>
          <p:cNvPr id="3" name="Shape 1"/>
          <p:cNvSpPr/>
          <p:nvPr/>
        </p:nvSpPr>
        <p:spPr>
          <a:xfrm>
            <a:off x="457199" y="1769537"/>
            <a:ext cx="2722197" cy="4324302"/>
          </a:xfrm>
          <a:prstGeom prst="roundRect">
            <a:avLst>
              <a:gd name="adj" fmla="val 672"/>
            </a:avLst>
          </a:prstGeom>
          <a:noFill/>
          <a:ln w="22860">
            <a:solidFill>
              <a:srgbClr val="D8D4D4"/>
            </a:solidFill>
            <a:prstDash val="solid"/>
          </a:ln>
        </p:spPr>
        <p:txBody>
          <a:bodyPr/>
          <a:lstStyle/>
          <a:p>
            <a:endParaRPr lang="en-CM" sz="1125"/>
          </a:p>
        </p:txBody>
      </p:sp>
      <p:sp>
        <p:nvSpPr>
          <p:cNvPr id="5" name="Text 3"/>
          <p:cNvSpPr/>
          <p:nvPr/>
        </p:nvSpPr>
        <p:spPr>
          <a:xfrm>
            <a:off x="1022848" y="1839664"/>
            <a:ext cx="1432843" cy="45719"/>
          </a:xfrm>
          <a:prstGeom prst="rect">
            <a:avLst/>
          </a:prstGeom>
          <a:noFill/>
          <a:ln/>
        </p:spPr>
        <p:txBody>
          <a:bodyPr wrap="none" lIns="0" tIns="0" rIns="0" bIns="0" rtlCol="0" anchor="t"/>
          <a:lstStyle/>
          <a:p>
            <a:pPr algn="ctr">
              <a:lnSpc>
                <a:spcPts val="1375"/>
              </a:lnSpc>
            </a:pPr>
            <a:r>
              <a:rPr lang="fr-FR" sz="1400" b="1" dirty="0">
                <a:solidFill>
                  <a:srgbClr val="002060"/>
                </a:solidFill>
                <a:latin typeface="Montserrat Bold" pitchFamily="34" charset="0"/>
                <a:ea typeface="Montserrat Bold" pitchFamily="34" charset="-122"/>
                <a:cs typeface="Montserrat Bold" pitchFamily="34" charset="-120"/>
              </a:rPr>
              <a:t>   </a:t>
            </a:r>
          </a:p>
          <a:p>
            <a:pPr algn="ctr">
              <a:lnSpc>
                <a:spcPts val="1375"/>
              </a:lnSpc>
            </a:pPr>
            <a:r>
              <a:rPr lang="fr-FR" sz="1400" b="1" dirty="0">
                <a:solidFill>
                  <a:srgbClr val="002060"/>
                </a:solidFill>
                <a:latin typeface="Montserrat Bold" pitchFamily="34" charset="0"/>
                <a:ea typeface="Montserrat Bold" pitchFamily="34" charset="-122"/>
                <a:cs typeface="Montserrat Bold" pitchFamily="34" charset="-120"/>
              </a:rPr>
              <a:t>    </a:t>
            </a:r>
            <a:r>
              <a:rPr lang="fr-FR" sz="1400" b="1" u="sng" dirty="0">
                <a:solidFill>
                  <a:srgbClr val="002060"/>
                </a:solidFill>
                <a:latin typeface="Montserrat Bold" pitchFamily="34" charset="0"/>
                <a:ea typeface="Montserrat Bold" pitchFamily="34" charset="-122"/>
                <a:cs typeface="Montserrat Bold" pitchFamily="34" charset="-120"/>
              </a:rPr>
              <a:t>Indicateurs Environnementaux</a:t>
            </a:r>
            <a:endParaRPr lang="fr-FR" sz="1400" u="sng" dirty="0">
              <a:solidFill>
                <a:srgbClr val="002060"/>
              </a:solidFill>
            </a:endParaRPr>
          </a:p>
          <a:p>
            <a:pPr algn="ctr">
              <a:lnSpc>
                <a:spcPts val="1375"/>
              </a:lnSpc>
            </a:pPr>
            <a:endParaRPr lang="fr-FR" sz="1200" dirty="0">
              <a:solidFill>
                <a:srgbClr val="002060"/>
              </a:solidFill>
            </a:endParaRPr>
          </a:p>
        </p:txBody>
      </p:sp>
      <p:sp>
        <p:nvSpPr>
          <p:cNvPr id="7" name="Text 5"/>
          <p:cNvSpPr/>
          <p:nvPr/>
        </p:nvSpPr>
        <p:spPr>
          <a:xfrm>
            <a:off x="457200" y="2343931"/>
            <a:ext cx="2536999" cy="688228"/>
          </a:xfrm>
          <a:prstGeom prst="rect">
            <a:avLst/>
          </a:prstGeom>
          <a:noFill/>
          <a:ln/>
        </p:spPr>
        <p:txBody>
          <a:bodyPr wrap="square" lIns="0" tIns="0" rIns="0" bIns="0" rtlCol="0" anchor="t"/>
          <a:lstStyle/>
          <a:p>
            <a:pPr marL="171450" indent="-171450" algn="just">
              <a:lnSpc>
                <a:spcPts val="1375"/>
              </a:lnSpc>
              <a:buFont typeface="Wingdings" panose="05000000000000000000" pitchFamily="2" charset="2"/>
              <a:buChar char="v"/>
            </a:pPr>
            <a:r>
              <a:rPr lang="fr-FR" sz="1400" b="1" dirty="0">
                <a:solidFill>
                  <a:srgbClr val="3D3838"/>
                </a:solidFill>
                <a:latin typeface="Source Sans Pro" pitchFamily="34" charset="0"/>
                <a:ea typeface="Source Sans Pro" pitchFamily="34" charset="-122"/>
                <a:cs typeface="Source Sans Pro" pitchFamily="34" charset="-120"/>
              </a:rPr>
              <a:t>Zones terrestres protégées bénéficiant d'une meilleure efficacité de gestion</a:t>
            </a:r>
            <a:endParaRPr lang="en-US" sz="1400" b="1" dirty="0"/>
          </a:p>
        </p:txBody>
      </p:sp>
      <p:sp>
        <p:nvSpPr>
          <p:cNvPr id="8" name="Text 6"/>
          <p:cNvSpPr/>
          <p:nvPr/>
        </p:nvSpPr>
        <p:spPr>
          <a:xfrm>
            <a:off x="418328" y="2867891"/>
            <a:ext cx="2722197" cy="3160612"/>
          </a:xfrm>
          <a:prstGeom prst="rect">
            <a:avLst/>
          </a:prstGeom>
          <a:noFill/>
          <a:ln/>
        </p:spPr>
        <p:txBody>
          <a:bodyPr wrap="square" lIns="0" tIns="0" rIns="0" bIns="0" rtlCol="0" anchor="t"/>
          <a:lstStyle/>
          <a:p>
            <a:pPr algn="just">
              <a:lnSpc>
                <a:spcPts val="1375"/>
              </a:lnSpc>
            </a:pPr>
            <a:r>
              <a:rPr lang="en-US" sz="1200" b="1" dirty="0">
                <a:solidFill>
                  <a:srgbClr val="002060"/>
                </a:solidFill>
                <a:latin typeface="Source Sans Pro" pitchFamily="34" charset="0"/>
                <a:ea typeface="Source Sans Pro" pitchFamily="34" charset="-122"/>
                <a:cs typeface="Source Sans Pro" pitchFamily="34" charset="-120"/>
              </a:rPr>
              <a:t>5899 ha </a:t>
            </a:r>
            <a:r>
              <a:rPr lang="en-US" sz="1200" b="1" dirty="0" err="1">
                <a:solidFill>
                  <a:srgbClr val="002060"/>
                </a:solidFill>
                <a:latin typeface="Source Sans Pro" pitchFamily="34" charset="0"/>
                <a:ea typeface="Source Sans Pro" pitchFamily="34" charset="-122"/>
                <a:cs typeface="Source Sans Pro" pitchFamily="34" charset="-120"/>
              </a:rPr>
              <a:t>sont</a:t>
            </a:r>
            <a:r>
              <a:rPr lang="en-US" sz="1200" b="1" dirty="0">
                <a:solidFill>
                  <a:srgbClr val="002060"/>
                </a:solidFill>
                <a:latin typeface="Source Sans Pro" pitchFamily="34" charset="0"/>
                <a:ea typeface="Source Sans Pro" pitchFamily="34" charset="-122"/>
                <a:cs typeface="Source Sans Pro" pitchFamily="34" charset="-120"/>
              </a:rPr>
              <a:t> sous gestion durable, </a:t>
            </a:r>
            <a:r>
              <a:rPr lang="fr-FR" sz="1400" dirty="0">
                <a:solidFill>
                  <a:srgbClr val="3D3838"/>
                </a:solidFill>
                <a:latin typeface="Source Sans Pro" pitchFamily="34" charset="0"/>
                <a:ea typeface="Source Sans Pro" pitchFamily="34" charset="-122"/>
              </a:rPr>
              <a:t>La réserve forestière de </a:t>
            </a:r>
            <a:r>
              <a:rPr lang="fr-FR" sz="1400" dirty="0" err="1">
                <a:solidFill>
                  <a:srgbClr val="3D3838"/>
                </a:solidFill>
                <a:latin typeface="Source Sans Pro" pitchFamily="34" charset="0"/>
                <a:ea typeface="Source Sans Pro" pitchFamily="34" charset="-122"/>
              </a:rPr>
              <a:t>Bapouh-Bana</a:t>
            </a:r>
            <a:r>
              <a:rPr lang="fr-FR" sz="1400" dirty="0">
                <a:solidFill>
                  <a:srgbClr val="3D3838"/>
                </a:solidFill>
                <a:latin typeface="Source Sans Pro" pitchFamily="34" charset="0"/>
                <a:ea typeface="Source Sans Pro" pitchFamily="34" charset="-122"/>
              </a:rPr>
              <a:t> (4 800ha), qui dispose déjà d'un plan de gestion développé, et la réserve forestière des monts Bamboutos (200 ha), qui a été intégrée au plan de gestion du paysage des monts Bamboutos, sont des zones protégées font l'objet des mesures de gestion visant à éviter la dégradation des forêts et la perte d'habitats, avec des options de conservation actuellement mises en œuvre. Les mesures de gestion de la réserve forestière de Bali </a:t>
            </a:r>
            <a:r>
              <a:rPr lang="fr-FR" sz="1400" dirty="0" err="1">
                <a:solidFill>
                  <a:srgbClr val="3D3838"/>
                </a:solidFill>
                <a:latin typeface="Source Sans Pro" pitchFamily="34" charset="0"/>
                <a:ea typeface="Source Sans Pro" pitchFamily="34" charset="-122"/>
              </a:rPr>
              <a:t>Nguemba</a:t>
            </a:r>
            <a:r>
              <a:rPr lang="fr-FR" sz="1400" dirty="0">
                <a:solidFill>
                  <a:srgbClr val="3D3838"/>
                </a:solidFill>
                <a:latin typeface="Source Sans Pro" pitchFamily="34" charset="0"/>
                <a:ea typeface="Source Sans Pro" pitchFamily="34" charset="-122"/>
              </a:rPr>
              <a:t> (899 ha) ont également été identifiées et sont actuellement mises en œuvre.</a:t>
            </a:r>
            <a:endParaRPr lang="en-US" sz="1400" dirty="0">
              <a:solidFill>
                <a:srgbClr val="3D3838"/>
              </a:solidFill>
              <a:latin typeface="Source Sans Pro" pitchFamily="34" charset="0"/>
              <a:ea typeface="Source Sans Pro" pitchFamily="34" charset="-122"/>
            </a:endParaRPr>
          </a:p>
        </p:txBody>
      </p:sp>
      <p:sp>
        <p:nvSpPr>
          <p:cNvPr id="9" name="Shape 7"/>
          <p:cNvSpPr/>
          <p:nvPr/>
        </p:nvSpPr>
        <p:spPr>
          <a:xfrm>
            <a:off x="3284701" y="1813085"/>
            <a:ext cx="2718700" cy="4273888"/>
          </a:xfrm>
          <a:prstGeom prst="roundRect">
            <a:avLst>
              <a:gd name="adj" fmla="val 672"/>
            </a:avLst>
          </a:prstGeom>
          <a:noFill/>
          <a:ln w="22860">
            <a:solidFill>
              <a:srgbClr val="D8D4D4"/>
            </a:solidFill>
            <a:prstDash val="solid"/>
          </a:ln>
        </p:spPr>
        <p:txBody>
          <a:bodyPr/>
          <a:lstStyle/>
          <a:p>
            <a:endParaRPr lang="en-CM" sz="1125"/>
          </a:p>
        </p:txBody>
      </p:sp>
      <p:sp>
        <p:nvSpPr>
          <p:cNvPr id="11" name="Text 9"/>
          <p:cNvSpPr/>
          <p:nvPr/>
        </p:nvSpPr>
        <p:spPr>
          <a:xfrm>
            <a:off x="4482927" y="1839664"/>
            <a:ext cx="178073" cy="222573"/>
          </a:xfrm>
          <a:prstGeom prst="rect">
            <a:avLst/>
          </a:prstGeom>
          <a:noFill/>
          <a:ln/>
        </p:spPr>
        <p:txBody>
          <a:bodyPr wrap="none" lIns="0" tIns="0" rIns="0" bIns="0" rtlCol="0" anchor="t"/>
          <a:lstStyle/>
          <a:p>
            <a:pPr>
              <a:lnSpc>
                <a:spcPts val="1375"/>
              </a:lnSpc>
            </a:pPr>
            <a:endParaRPr lang="en-US" sz="1375" dirty="0"/>
          </a:p>
        </p:txBody>
      </p:sp>
      <p:sp>
        <p:nvSpPr>
          <p:cNvPr id="12" name="Text 10"/>
          <p:cNvSpPr/>
          <p:nvPr/>
        </p:nvSpPr>
        <p:spPr>
          <a:xfrm>
            <a:off x="3378808" y="2028114"/>
            <a:ext cx="2306761" cy="168623"/>
          </a:xfrm>
          <a:prstGeom prst="rect">
            <a:avLst/>
          </a:prstGeom>
          <a:noFill/>
          <a:ln/>
        </p:spPr>
        <p:txBody>
          <a:bodyPr wrap="none" lIns="0" tIns="0" rIns="0" bIns="0" rtlCol="0" anchor="t"/>
          <a:lstStyle/>
          <a:p>
            <a:pPr>
              <a:lnSpc>
                <a:spcPts val="1313"/>
              </a:lnSpc>
            </a:pPr>
            <a:r>
              <a:rPr lang="en-US" sz="1300" b="1" u="sng" dirty="0">
                <a:solidFill>
                  <a:srgbClr val="002060"/>
                </a:solidFill>
                <a:latin typeface="Montserrat Bold" pitchFamily="34" charset="0"/>
                <a:ea typeface="Montserrat Bold" pitchFamily="34" charset="-122"/>
                <a:cs typeface="Montserrat Bold" pitchFamily="34" charset="-120"/>
              </a:rPr>
              <a:t>Bénéficiaires Directs et Indirects</a:t>
            </a:r>
            <a:endParaRPr lang="en-US" sz="1300" u="sng" dirty="0">
              <a:solidFill>
                <a:srgbClr val="002060"/>
              </a:solidFill>
            </a:endParaRPr>
          </a:p>
        </p:txBody>
      </p:sp>
      <p:sp>
        <p:nvSpPr>
          <p:cNvPr id="13" name="Text 11"/>
          <p:cNvSpPr/>
          <p:nvPr/>
        </p:nvSpPr>
        <p:spPr>
          <a:xfrm>
            <a:off x="3245830" y="2321347"/>
            <a:ext cx="2519288" cy="710812"/>
          </a:xfrm>
          <a:prstGeom prst="rect">
            <a:avLst/>
          </a:prstGeom>
          <a:noFill/>
          <a:ln/>
        </p:spPr>
        <p:txBody>
          <a:bodyPr wrap="square" lIns="0" tIns="0" rIns="0" bIns="0" rtlCol="0" anchor="t"/>
          <a:lstStyle/>
          <a:p>
            <a:pPr marL="171450" indent="-171450" algn="just">
              <a:lnSpc>
                <a:spcPts val="1375"/>
              </a:lnSpc>
              <a:buFont typeface="Wingdings" panose="05000000000000000000" pitchFamily="2" charset="2"/>
              <a:buChar char="v"/>
            </a:pPr>
            <a:r>
              <a:rPr lang="fr-FR" sz="1400" b="1" dirty="0">
                <a:solidFill>
                  <a:srgbClr val="3D3838"/>
                </a:solidFill>
                <a:latin typeface="Source Sans Pro" pitchFamily="34" charset="0"/>
                <a:ea typeface="Source Sans Pro" pitchFamily="34" charset="-122"/>
                <a:cs typeface="Source Sans Pro" pitchFamily="34" charset="-120"/>
              </a:rPr>
              <a:t>Personnes bénéficiant des investissements financés par le FEM</a:t>
            </a:r>
            <a:endParaRPr lang="en-US" sz="1400" b="1" dirty="0"/>
          </a:p>
        </p:txBody>
      </p:sp>
      <p:sp>
        <p:nvSpPr>
          <p:cNvPr id="14" name="Text 12"/>
          <p:cNvSpPr/>
          <p:nvPr/>
        </p:nvSpPr>
        <p:spPr>
          <a:xfrm>
            <a:off x="3215421" y="2894470"/>
            <a:ext cx="2580105" cy="3219082"/>
          </a:xfrm>
          <a:prstGeom prst="rect">
            <a:avLst/>
          </a:prstGeom>
          <a:noFill/>
          <a:ln/>
        </p:spPr>
        <p:txBody>
          <a:bodyPr wrap="square" lIns="0" tIns="0" rIns="0" bIns="0" rtlCol="0" anchor="t"/>
          <a:lstStyle/>
          <a:p>
            <a:pPr marL="171450" indent="-171450" algn="just">
              <a:lnSpc>
                <a:spcPts val="1375"/>
              </a:lnSpc>
              <a:buFont typeface="Wingdings" panose="05000000000000000000" pitchFamily="2" charset="2"/>
              <a:buChar char="v"/>
            </a:pPr>
            <a:r>
              <a:rPr lang="en-US" sz="1400" b="1" dirty="0">
                <a:solidFill>
                  <a:srgbClr val="002060"/>
                </a:solidFill>
                <a:latin typeface="Source Sans Pro" pitchFamily="34" charset="0"/>
                <a:ea typeface="Source Sans Pro" pitchFamily="34" charset="-122"/>
                <a:cs typeface="Source Sans Pro" pitchFamily="34" charset="-120"/>
              </a:rPr>
              <a:t>Le </a:t>
            </a:r>
            <a:r>
              <a:rPr lang="en-US" sz="1400" b="1" dirty="0" err="1">
                <a:solidFill>
                  <a:srgbClr val="002060"/>
                </a:solidFill>
                <a:latin typeface="Source Sans Pro" pitchFamily="34" charset="0"/>
                <a:ea typeface="Source Sans Pro" pitchFamily="34" charset="-122"/>
                <a:cs typeface="Source Sans Pro" pitchFamily="34" charset="-120"/>
              </a:rPr>
              <a:t>projet</a:t>
            </a:r>
            <a:r>
              <a:rPr lang="en-US" sz="1400" b="1" dirty="0">
                <a:solidFill>
                  <a:srgbClr val="002060"/>
                </a:solidFill>
                <a:latin typeface="Source Sans Pro" pitchFamily="34" charset="0"/>
                <a:ea typeface="Source Sans Pro" pitchFamily="34" charset="-122"/>
                <a:cs typeface="Source Sans Pro" pitchFamily="34" charset="-120"/>
              </a:rPr>
              <a:t> a un impact direct sur 5664  </a:t>
            </a:r>
            <a:r>
              <a:rPr lang="en-US" sz="1400" b="1" dirty="0" err="1">
                <a:solidFill>
                  <a:srgbClr val="002060"/>
                </a:solidFill>
                <a:latin typeface="Source Sans Pro" pitchFamily="34" charset="0"/>
                <a:ea typeface="Source Sans Pro" pitchFamily="34" charset="-122"/>
                <a:cs typeface="Source Sans Pro" pitchFamily="34" charset="-120"/>
              </a:rPr>
              <a:t>personnes</a:t>
            </a:r>
            <a:r>
              <a:rPr lang="en-US" sz="1400" dirty="0">
                <a:solidFill>
                  <a:srgbClr val="3D3838"/>
                </a:solidFill>
                <a:latin typeface="Source Sans Pro" pitchFamily="34" charset="0"/>
                <a:ea typeface="Source Sans Pro" pitchFamily="34" charset="-122"/>
                <a:cs typeface="Source Sans Pro" pitchFamily="34" charset="-120"/>
              </a:rPr>
              <a:t>. </a:t>
            </a:r>
            <a:r>
              <a:rPr lang="fr-FR" sz="1400" dirty="0">
                <a:solidFill>
                  <a:srgbClr val="3D3838"/>
                </a:solidFill>
                <a:latin typeface="Source Sans Pro" pitchFamily="34" charset="0"/>
                <a:ea typeface="Source Sans Pro" pitchFamily="34" charset="-122"/>
                <a:cs typeface="Source Sans Pro" pitchFamily="34" charset="-120"/>
              </a:rPr>
              <a:t>Grâce à la stratégie de genre de COBALAM cofinancée par l'UE, 2 552 personnes ont amélioré leur accès aux avantages socio-économiques et aux services grâce à l'adoption de pratiques de </a:t>
            </a:r>
            <a:r>
              <a:rPr lang="fr-FR" sz="1600" dirty="0">
                <a:solidFill>
                  <a:srgbClr val="3D3838"/>
                </a:solidFill>
                <a:latin typeface="Source Sans Pro" pitchFamily="34" charset="0"/>
                <a:ea typeface="Source Sans Pro" pitchFamily="34" charset="-122"/>
                <a:cs typeface="Source Sans Pro" pitchFamily="34" charset="-120"/>
              </a:rPr>
              <a:t>gestion</a:t>
            </a:r>
            <a:r>
              <a:rPr lang="fr-FR" sz="1400" dirty="0">
                <a:solidFill>
                  <a:srgbClr val="3D3838"/>
                </a:solidFill>
                <a:latin typeface="Source Sans Pro" pitchFamily="34" charset="0"/>
                <a:ea typeface="Source Sans Pro" pitchFamily="34" charset="-122"/>
                <a:cs typeface="Source Sans Pro" pitchFamily="34" charset="-120"/>
              </a:rPr>
              <a:t> durable dans les régions HTO et Sud, un total de 5 268 personnes ont été touchées en 2024 et 376 personnes ont été touchées en 2025, ce qui a permis d'atteindre un total de 5644 personnes impactées</a:t>
            </a:r>
            <a:endParaRPr lang="en-US" sz="1200" dirty="0"/>
          </a:p>
        </p:txBody>
      </p:sp>
      <p:sp>
        <p:nvSpPr>
          <p:cNvPr id="15" name="Shape 13"/>
          <p:cNvSpPr/>
          <p:nvPr/>
        </p:nvSpPr>
        <p:spPr>
          <a:xfrm>
            <a:off x="6108706" y="1825615"/>
            <a:ext cx="2809044" cy="4261357"/>
          </a:xfrm>
          <a:prstGeom prst="roundRect">
            <a:avLst>
              <a:gd name="adj" fmla="val 672"/>
            </a:avLst>
          </a:prstGeom>
          <a:noFill/>
          <a:ln w="22860">
            <a:solidFill>
              <a:srgbClr val="D8D4D4"/>
            </a:solidFill>
            <a:prstDash val="solid"/>
          </a:ln>
        </p:spPr>
        <p:txBody>
          <a:bodyPr/>
          <a:lstStyle/>
          <a:p>
            <a:endParaRPr lang="en-CM" sz="1125"/>
          </a:p>
        </p:txBody>
      </p:sp>
      <p:sp>
        <p:nvSpPr>
          <p:cNvPr id="17" name="Text 15"/>
          <p:cNvSpPr/>
          <p:nvPr/>
        </p:nvSpPr>
        <p:spPr>
          <a:xfrm>
            <a:off x="7253883" y="1839664"/>
            <a:ext cx="178073" cy="222573"/>
          </a:xfrm>
          <a:prstGeom prst="rect">
            <a:avLst/>
          </a:prstGeom>
          <a:noFill/>
          <a:ln/>
        </p:spPr>
        <p:txBody>
          <a:bodyPr wrap="none" lIns="0" tIns="0" rIns="0" bIns="0" rtlCol="0" anchor="t"/>
          <a:lstStyle/>
          <a:p>
            <a:pPr>
              <a:lnSpc>
                <a:spcPts val="1375"/>
              </a:lnSpc>
            </a:pPr>
            <a:endParaRPr lang="en-US" sz="1375" dirty="0"/>
          </a:p>
        </p:txBody>
      </p:sp>
      <p:sp>
        <p:nvSpPr>
          <p:cNvPr id="18" name="Text 16"/>
          <p:cNvSpPr/>
          <p:nvPr/>
        </p:nvSpPr>
        <p:spPr>
          <a:xfrm>
            <a:off x="6266223" y="1866638"/>
            <a:ext cx="1387599" cy="168623"/>
          </a:xfrm>
          <a:prstGeom prst="rect">
            <a:avLst/>
          </a:prstGeom>
          <a:noFill/>
          <a:ln/>
        </p:spPr>
        <p:txBody>
          <a:bodyPr wrap="none" lIns="0" tIns="0" rIns="0" bIns="0" rtlCol="0" anchor="t"/>
          <a:lstStyle/>
          <a:p>
            <a:pPr>
              <a:lnSpc>
                <a:spcPts val="1313"/>
              </a:lnSpc>
            </a:pPr>
            <a:endParaRPr lang="en-US" sz="1600" b="1" dirty="0">
              <a:solidFill>
                <a:srgbClr val="002060"/>
              </a:solidFill>
              <a:latin typeface="Montserrat Bold" pitchFamily="34" charset="0"/>
              <a:ea typeface="Montserrat Bold" pitchFamily="34" charset="-122"/>
              <a:cs typeface="Montserrat Bold" pitchFamily="34" charset="-120"/>
            </a:endParaRPr>
          </a:p>
          <a:p>
            <a:pPr>
              <a:lnSpc>
                <a:spcPts val="1313"/>
              </a:lnSpc>
            </a:pPr>
            <a:r>
              <a:rPr lang="en-US" sz="1600" b="1" dirty="0">
                <a:solidFill>
                  <a:srgbClr val="002060"/>
                </a:solidFill>
                <a:latin typeface="Montserrat Bold" pitchFamily="34" charset="0"/>
                <a:ea typeface="Montserrat Bold" pitchFamily="34" charset="-122"/>
                <a:cs typeface="Montserrat Bold" pitchFamily="34" charset="-120"/>
              </a:rPr>
              <a:t>      </a:t>
            </a:r>
            <a:r>
              <a:rPr lang="en-US" sz="1600" b="1" i="1" dirty="0">
                <a:solidFill>
                  <a:srgbClr val="002060"/>
                </a:solidFill>
                <a:latin typeface="Montserrat Bold" pitchFamily="34" charset="0"/>
                <a:ea typeface="Montserrat Bold" pitchFamily="34" charset="-122"/>
                <a:cs typeface="Montserrat Bold" pitchFamily="34" charset="-120"/>
              </a:rPr>
              <a:t> </a:t>
            </a:r>
            <a:r>
              <a:rPr lang="en-US" sz="1600" b="1" i="1" u="sng" dirty="0" err="1">
                <a:solidFill>
                  <a:srgbClr val="002060"/>
                </a:solidFill>
                <a:latin typeface="Montserrat Bold" pitchFamily="34" charset="0"/>
                <a:ea typeface="Montserrat Bold" pitchFamily="34" charset="-122"/>
                <a:cs typeface="Montserrat Bold" pitchFamily="34" charset="-120"/>
              </a:rPr>
              <a:t>Environnement</a:t>
            </a:r>
            <a:r>
              <a:rPr lang="en-US" sz="1600" b="1" u="sng" dirty="0" err="1">
                <a:solidFill>
                  <a:srgbClr val="002060"/>
                </a:solidFill>
                <a:latin typeface="Montserrat Bold" pitchFamily="34" charset="0"/>
                <a:ea typeface="Montserrat Bold" pitchFamily="34" charset="-122"/>
                <a:cs typeface="Montserrat Bold" pitchFamily="34" charset="-120"/>
              </a:rPr>
              <a:t>aux</a:t>
            </a:r>
            <a:endParaRPr lang="en-US" sz="1600" u="sng" dirty="0">
              <a:solidFill>
                <a:srgbClr val="002060"/>
              </a:solidFill>
            </a:endParaRPr>
          </a:p>
        </p:txBody>
      </p:sp>
      <p:sp>
        <p:nvSpPr>
          <p:cNvPr id="19" name="Text 17"/>
          <p:cNvSpPr/>
          <p:nvPr/>
        </p:nvSpPr>
        <p:spPr>
          <a:xfrm>
            <a:off x="6266223" y="2256222"/>
            <a:ext cx="2569944" cy="600052"/>
          </a:xfrm>
          <a:prstGeom prst="rect">
            <a:avLst/>
          </a:prstGeom>
          <a:noFill/>
          <a:ln/>
        </p:spPr>
        <p:txBody>
          <a:bodyPr wrap="square" lIns="0" tIns="0" rIns="0" bIns="0" rtlCol="0" anchor="t"/>
          <a:lstStyle/>
          <a:p>
            <a:pPr marL="171450" indent="-171450" algn="just">
              <a:lnSpc>
                <a:spcPts val="1375"/>
              </a:lnSpc>
              <a:buFont typeface="Wingdings" panose="05000000000000000000" pitchFamily="2" charset="2"/>
              <a:buChar char="v"/>
            </a:pPr>
            <a:r>
              <a:rPr lang="fr-FR" sz="1400" b="1" dirty="0">
                <a:solidFill>
                  <a:srgbClr val="3D3838"/>
                </a:solidFill>
                <a:latin typeface="Source Sans Pro" pitchFamily="34" charset="0"/>
                <a:ea typeface="Source Sans Pro" pitchFamily="34" charset="-122"/>
                <a:cs typeface="Source Sans Pro" pitchFamily="34" charset="-120"/>
              </a:rPr>
              <a:t>Zone à haute valeur de conservation ou autre perte forestière évitée</a:t>
            </a:r>
            <a:endParaRPr lang="en-US" sz="1400" b="1" dirty="0"/>
          </a:p>
        </p:txBody>
      </p:sp>
      <p:sp>
        <p:nvSpPr>
          <p:cNvPr id="20" name="Text 18"/>
          <p:cNvSpPr/>
          <p:nvPr/>
        </p:nvSpPr>
        <p:spPr>
          <a:xfrm>
            <a:off x="6149764" y="3093995"/>
            <a:ext cx="2569944" cy="2394336"/>
          </a:xfrm>
          <a:prstGeom prst="rect">
            <a:avLst/>
          </a:prstGeom>
          <a:noFill/>
          <a:ln/>
        </p:spPr>
        <p:txBody>
          <a:bodyPr wrap="square" lIns="0" tIns="0" rIns="0" bIns="0" rtlCol="0" anchor="t"/>
          <a:lstStyle/>
          <a:p>
            <a:pPr marL="171450" indent="-171450" algn="just">
              <a:lnSpc>
                <a:spcPts val="1375"/>
              </a:lnSpc>
              <a:buFont typeface="Wingdings" panose="05000000000000000000" pitchFamily="2" charset="2"/>
              <a:buChar char="v"/>
            </a:pPr>
            <a:r>
              <a:rPr lang="fr-FR" sz="1400" b="1" dirty="0">
                <a:solidFill>
                  <a:srgbClr val="002060"/>
                </a:solidFill>
                <a:latin typeface="Source Sans Pro" pitchFamily="34" charset="0"/>
                <a:ea typeface="Source Sans Pro" pitchFamily="34" charset="-122"/>
              </a:rPr>
              <a:t>09 pépinières communautaires ont été créées </a:t>
            </a:r>
            <a:r>
              <a:rPr lang="fr-FR" sz="1400" dirty="0">
                <a:solidFill>
                  <a:srgbClr val="3D3838"/>
                </a:solidFill>
                <a:latin typeface="Source Sans Pro" pitchFamily="34" charset="0"/>
                <a:ea typeface="Source Sans Pro" pitchFamily="34" charset="-122"/>
                <a:cs typeface="Source Sans Pro" pitchFamily="34" charset="-120"/>
              </a:rPr>
              <a:t>dans 09 chefferies afin de préserver </a:t>
            </a:r>
            <a:r>
              <a:rPr lang="fr-FR" sz="1400" b="1" dirty="0">
                <a:solidFill>
                  <a:srgbClr val="3D3838"/>
                </a:solidFill>
                <a:latin typeface="Source Sans Pro" pitchFamily="34" charset="0"/>
                <a:ea typeface="Source Sans Pro" pitchFamily="34" charset="-122"/>
                <a:cs typeface="Source Sans Pro" pitchFamily="34" charset="-120"/>
              </a:rPr>
              <a:t>3 160 ha de forêt sacrée</a:t>
            </a:r>
            <a:r>
              <a:rPr lang="fr-FR" sz="1400" dirty="0">
                <a:solidFill>
                  <a:srgbClr val="3D3838"/>
                </a:solidFill>
                <a:latin typeface="Source Sans Pro" pitchFamily="34" charset="0"/>
                <a:ea typeface="Source Sans Pro" pitchFamily="34" charset="-122"/>
                <a:cs typeface="Source Sans Pro" pitchFamily="34" charset="-120"/>
              </a:rPr>
              <a:t>, avec 79 296 plants produits et 54 876 plantés</a:t>
            </a:r>
            <a:r>
              <a:rPr lang="fr-FR" sz="1100" dirty="0">
                <a:solidFill>
                  <a:srgbClr val="3D3838"/>
                </a:solidFill>
                <a:latin typeface="Source Sans Pro" pitchFamily="34" charset="0"/>
                <a:ea typeface="Source Sans Pro" pitchFamily="34" charset="-122"/>
                <a:cs typeface="Source Sans Pro" pitchFamily="34" charset="-120"/>
              </a:rPr>
              <a:t>.</a:t>
            </a:r>
            <a:endParaRPr lang="en-US" sz="1100" dirty="0"/>
          </a:p>
        </p:txBody>
      </p:sp>
      <p:sp>
        <p:nvSpPr>
          <p:cNvPr id="21" name="Text 19"/>
          <p:cNvSpPr/>
          <p:nvPr/>
        </p:nvSpPr>
        <p:spPr>
          <a:xfrm>
            <a:off x="1666568" y="6160563"/>
            <a:ext cx="7379461" cy="617248"/>
          </a:xfrm>
          <a:prstGeom prst="rect">
            <a:avLst/>
          </a:prstGeom>
          <a:noFill/>
          <a:ln/>
        </p:spPr>
        <p:txBody>
          <a:bodyPr wrap="square" lIns="0" tIns="0" rIns="0" bIns="0" rtlCol="0" anchor="t"/>
          <a:lstStyle/>
          <a:p>
            <a:pPr>
              <a:lnSpc>
                <a:spcPts val="1375"/>
              </a:lnSpc>
            </a:pPr>
            <a:r>
              <a:rPr lang="en-US" sz="1200" b="1" dirty="0">
                <a:latin typeface="Source Sans Pro" pitchFamily="34" charset="0"/>
                <a:ea typeface="Source Sans Pro" pitchFamily="34" charset="-122"/>
                <a:cs typeface="Source Sans Pro" pitchFamily="34" charset="-120"/>
              </a:rPr>
              <a:t>NB: </a:t>
            </a:r>
            <a:r>
              <a:rPr lang="fr-FR" sz="1200" b="1" dirty="0">
                <a:latin typeface="Source Sans Pro" pitchFamily="34" charset="0"/>
                <a:ea typeface="Source Sans Pro" pitchFamily="34" charset="-122"/>
                <a:cs typeface="Source Sans Pro" pitchFamily="34" charset="-120"/>
              </a:rPr>
              <a:t>L'utilisation</a:t>
            </a:r>
            <a:r>
              <a:rPr lang="en-US" sz="1200" b="1" dirty="0">
                <a:latin typeface="Source Sans Pro" pitchFamily="34" charset="0"/>
                <a:ea typeface="Source Sans Pro" pitchFamily="34" charset="-122"/>
                <a:cs typeface="Source Sans Pro" pitchFamily="34" charset="-120"/>
              </a:rPr>
              <a:t> efficace de ces indicateurs nous permet non seulement de mesurer notre impact actuel, mais aussi d'orienter nos stratégies futures pour maximiser notre influence positive sur l'environnement et les communautés que nous servons.</a:t>
            </a:r>
            <a:endParaRPr lang="en-US" sz="1200" b="1" dirty="0"/>
          </a:p>
        </p:txBody>
      </p:sp>
      <p:sp>
        <p:nvSpPr>
          <p:cNvPr id="22" name="Title 1">
            <a:extLst>
              <a:ext uri="{FF2B5EF4-FFF2-40B4-BE49-F238E27FC236}">
                <a16:creationId xmlns:a16="http://schemas.microsoft.com/office/drawing/2014/main" id="{293288F3-0D91-FA09-C0BA-16C90A655DF8}"/>
              </a:ext>
            </a:extLst>
          </p:cNvPr>
          <p:cNvSpPr txBox="1">
            <a:spLocks/>
          </p:cNvSpPr>
          <p:nvPr/>
        </p:nvSpPr>
        <p:spPr>
          <a:xfrm>
            <a:off x="457200" y="109836"/>
            <a:ext cx="6974756" cy="6716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b="1" dirty="0"/>
              <a:t>4. Impacts sur le Terrain</a:t>
            </a:r>
          </a:p>
        </p:txBody>
      </p:sp>
      <p:pic>
        <p:nvPicPr>
          <p:cNvPr id="23" name="Picture 22" descr="GEF Logo | GEF">
            <a:extLst>
              <a:ext uri="{FF2B5EF4-FFF2-40B4-BE49-F238E27FC236}">
                <a16:creationId xmlns:a16="http://schemas.microsoft.com/office/drawing/2014/main" id="{7D791305-0534-DD31-1788-834DF143DCDE}"/>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F329824F-CDE3-3679-1319-A9A153FD71CF}"/>
              </a:ext>
            </a:extLst>
          </p:cNvPr>
          <p:cNvPicPr>
            <a:picLocks noChangeAspect="1"/>
          </p:cNvPicPr>
          <p:nvPr/>
        </p:nvPicPr>
        <p:blipFill>
          <a:blip r:embed="rId4"/>
          <a:stretch>
            <a:fillRect/>
          </a:stretch>
        </p:blipFill>
        <p:spPr>
          <a:xfrm>
            <a:off x="7459795" y="6156614"/>
            <a:ext cx="1666569" cy="61724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89025" y="1052861"/>
            <a:ext cx="6587803" cy="337319"/>
          </a:xfrm>
          <a:prstGeom prst="rect">
            <a:avLst/>
          </a:prstGeom>
          <a:noFill/>
          <a:ln/>
        </p:spPr>
        <p:txBody>
          <a:bodyPr wrap="none" lIns="0" tIns="0" rIns="0" bIns="0" rtlCol="0" anchor="t"/>
          <a:lstStyle/>
          <a:p>
            <a:pPr>
              <a:lnSpc>
                <a:spcPts val="2625"/>
              </a:lnSpc>
            </a:pPr>
            <a:r>
              <a:rPr lang="en-US" sz="2094" b="1" dirty="0">
                <a:solidFill>
                  <a:srgbClr val="000000"/>
                </a:solidFill>
                <a:latin typeface="Montserrat Bold" pitchFamily="34" charset="0"/>
                <a:ea typeface="Montserrat Bold" pitchFamily="34" charset="-122"/>
                <a:cs typeface="Montserrat Bold" pitchFamily="34" charset="-120"/>
              </a:rPr>
              <a:t>Catégories d'Indicateurs et </a:t>
            </a:r>
            <a:r>
              <a:rPr lang="en-US" sz="2094" b="1" dirty="0" err="1">
                <a:solidFill>
                  <a:srgbClr val="000000"/>
                </a:solidFill>
                <a:latin typeface="Montserrat Bold" pitchFamily="34" charset="0"/>
                <a:ea typeface="Montserrat Bold" pitchFamily="34" charset="-122"/>
                <a:cs typeface="Montserrat Bold" pitchFamily="34" charset="-120"/>
              </a:rPr>
              <a:t>exemples</a:t>
            </a:r>
            <a:r>
              <a:rPr lang="en-US" sz="2094" b="1" dirty="0">
                <a:solidFill>
                  <a:srgbClr val="000000"/>
                </a:solidFill>
                <a:latin typeface="Montserrat Bold" pitchFamily="34" charset="0"/>
                <a:ea typeface="Montserrat Bold" pitchFamily="34" charset="-122"/>
                <a:cs typeface="Montserrat Bold" pitchFamily="34" charset="-120"/>
              </a:rPr>
              <a:t> </a:t>
            </a:r>
            <a:r>
              <a:rPr lang="en-US" sz="2094" b="1" dirty="0" err="1">
                <a:solidFill>
                  <a:srgbClr val="000000"/>
                </a:solidFill>
                <a:latin typeface="Montserrat Bold" pitchFamily="34" charset="0"/>
                <a:ea typeface="Montserrat Bold" pitchFamily="34" charset="-122"/>
                <a:cs typeface="Montserrat Bold" pitchFamily="34" charset="-120"/>
              </a:rPr>
              <a:t>concrets</a:t>
            </a:r>
            <a:endParaRPr lang="en-US" sz="2094" dirty="0"/>
          </a:p>
        </p:txBody>
      </p:sp>
      <p:sp>
        <p:nvSpPr>
          <p:cNvPr id="3" name="Shape 1"/>
          <p:cNvSpPr/>
          <p:nvPr/>
        </p:nvSpPr>
        <p:spPr>
          <a:xfrm>
            <a:off x="457199" y="1803759"/>
            <a:ext cx="3065784" cy="4284216"/>
          </a:xfrm>
          <a:prstGeom prst="roundRect">
            <a:avLst>
              <a:gd name="adj" fmla="val 672"/>
            </a:avLst>
          </a:prstGeom>
          <a:noFill/>
          <a:ln w="22860">
            <a:solidFill>
              <a:srgbClr val="D8D4D4"/>
            </a:solidFill>
            <a:prstDash val="solid"/>
          </a:ln>
        </p:spPr>
        <p:txBody>
          <a:bodyPr/>
          <a:lstStyle/>
          <a:p>
            <a:endParaRPr lang="en-CM" sz="1125"/>
          </a:p>
        </p:txBody>
      </p:sp>
      <p:sp>
        <p:nvSpPr>
          <p:cNvPr id="5" name="Text 3"/>
          <p:cNvSpPr/>
          <p:nvPr/>
        </p:nvSpPr>
        <p:spPr>
          <a:xfrm>
            <a:off x="1161932" y="1839664"/>
            <a:ext cx="1432843" cy="45719"/>
          </a:xfrm>
          <a:prstGeom prst="rect">
            <a:avLst/>
          </a:prstGeom>
          <a:noFill/>
          <a:ln/>
        </p:spPr>
        <p:txBody>
          <a:bodyPr wrap="none" lIns="0" tIns="0" rIns="0" bIns="0" rtlCol="0" anchor="t"/>
          <a:lstStyle/>
          <a:p>
            <a:pPr algn="ctr">
              <a:lnSpc>
                <a:spcPts val="1375"/>
              </a:lnSpc>
            </a:pPr>
            <a:r>
              <a:rPr lang="fr-FR" sz="1400" b="1" dirty="0">
                <a:solidFill>
                  <a:srgbClr val="002060"/>
                </a:solidFill>
                <a:latin typeface="Montserrat Bold" pitchFamily="34" charset="0"/>
                <a:ea typeface="Montserrat Bold" pitchFamily="34" charset="-122"/>
                <a:cs typeface="Montserrat Bold" pitchFamily="34" charset="-120"/>
              </a:rPr>
              <a:t>   </a:t>
            </a:r>
          </a:p>
          <a:p>
            <a:pPr algn="ctr">
              <a:lnSpc>
                <a:spcPts val="1375"/>
              </a:lnSpc>
            </a:pPr>
            <a:r>
              <a:rPr lang="fr-FR" sz="1400" b="1" dirty="0">
                <a:solidFill>
                  <a:srgbClr val="002060"/>
                </a:solidFill>
                <a:latin typeface="Montserrat Bold" pitchFamily="34" charset="0"/>
                <a:ea typeface="Montserrat Bold" pitchFamily="34" charset="-122"/>
                <a:cs typeface="Montserrat Bold" pitchFamily="34" charset="-120"/>
              </a:rPr>
              <a:t>    </a:t>
            </a:r>
            <a:r>
              <a:rPr lang="fr-FR" sz="1400" b="1" u="sng" dirty="0">
                <a:solidFill>
                  <a:srgbClr val="002060"/>
                </a:solidFill>
                <a:latin typeface="Montserrat Bold" pitchFamily="34" charset="0"/>
                <a:ea typeface="Montserrat Bold" pitchFamily="34" charset="-122"/>
                <a:cs typeface="Montserrat Bold" pitchFamily="34" charset="-120"/>
              </a:rPr>
              <a:t>Indicateurs Environnementaux</a:t>
            </a:r>
            <a:endParaRPr lang="fr-FR" sz="1400" u="sng" dirty="0">
              <a:solidFill>
                <a:srgbClr val="002060"/>
              </a:solidFill>
            </a:endParaRPr>
          </a:p>
          <a:p>
            <a:pPr algn="ctr">
              <a:lnSpc>
                <a:spcPts val="1375"/>
              </a:lnSpc>
            </a:pPr>
            <a:endParaRPr lang="fr-FR" sz="1200" dirty="0">
              <a:solidFill>
                <a:srgbClr val="002060"/>
              </a:solidFill>
            </a:endParaRPr>
          </a:p>
        </p:txBody>
      </p:sp>
      <p:sp>
        <p:nvSpPr>
          <p:cNvPr id="7" name="Text 5"/>
          <p:cNvSpPr/>
          <p:nvPr/>
        </p:nvSpPr>
        <p:spPr>
          <a:xfrm>
            <a:off x="457200" y="2343931"/>
            <a:ext cx="2954862" cy="688228"/>
          </a:xfrm>
          <a:prstGeom prst="rect">
            <a:avLst/>
          </a:prstGeom>
          <a:noFill/>
          <a:ln/>
        </p:spPr>
        <p:txBody>
          <a:bodyPr wrap="square" lIns="0" tIns="0" rIns="0" bIns="0" rtlCol="0" anchor="t"/>
          <a:lstStyle/>
          <a:p>
            <a:pPr marL="171450" indent="-171450" algn="just">
              <a:lnSpc>
                <a:spcPts val="1375"/>
              </a:lnSpc>
              <a:buFont typeface="Wingdings" panose="05000000000000000000" pitchFamily="2" charset="2"/>
              <a:buChar char="v"/>
            </a:pPr>
            <a:r>
              <a:rPr lang="fr-FR" sz="1400" b="1" dirty="0">
                <a:solidFill>
                  <a:srgbClr val="3D3838"/>
                </a:solidFill>
                <a:latin typeface="Source Sans Pro" pitchFamily="34" charset="0"/>
                <a:ea typeface="Source Sans Pro" pitchFamily="34" charset="-122"/>
                <a:cs typeface="Source Sans Pro" pitchFamily="34" charset="-120"/>
              </a:rPr>
              <a:t>Superficie des paysages soumis à une gestion durable des terres dans les systèmes de production</a:t>
            </a:r>
            <a:endParaRPr lang="en-US" sz="1400" b="1" dirty="0"/>
          </a:p>
        </p:txBody>
      </p:sp>
      <p:sp>
        <p:nvSpPr>
          <p:cNvPr id="8" name="Text 6"/>
          <p:cNvSpPr/>
          <p:nvPr/>
        </p:nvSpPr>
        <p:spPr>
          <a:xfrm>
            <a:off x="457200" y="3093994"/>
            <a:ext cx="3065783" cy="3029885"/>
          </a:xfrm>
          <a:prstGeom prst="rect">
            <a:avLst/>
          </a:prstGeom>
          <a:noFill/>
          <a:ln/>
        </p:spPr>
        <p:txBody>
          <a:bodyPr wrap="square" lIns="0" tIns="0" rIns="0" bIns="0" rtlCol="0" anchor="t"/>
          <a:lstStyle/>
          <a:p>
            <a:pPr algn="just">
              <a:lnSpc>
                <a:spcPts val="1375"/>
              </a:lnSpc>
            </a:pPr>
            <a:r>
              <a:rPr lang="en-US" sz="1200" b="1" dirty="0">
                <a:solidFill>
                  <a:srgbClr val="002060"/>
                </a:solidFill>
                <a:latin typeface="Source Sans Pro" pitchFamily="34" charset="0"/>
                <a:ea typeface="Source Sans Pro" pitchFamily="34" charset="-122"/>
                <a:cs typeface="Source Sans Pro" pitchFamily="34" charset="-120"/>
              </a:rPr>
              <a:t>Un total de 85272 ha </a:t>
            </a:r>
            <a:r>
              <a:rPr lang="en-US" sz="1200" b="1" dirty="0" err="1">
                <a:solidFill>
                  <a:srgbClr val="002060"/>
                </a:solidFill>
                <a:latin typeface="Source Sans Pro" pitchFamily="34" charset="0"/>
                <a:ea typeface="Source Sans Pro" pitchFamily="34" charset="-122"/>
                <a:cs typeface="Source Sans Pro" pitchFamily="34" charset="-120"/>
              </a:rPr>
              <a:t>est</a:t>
            </a:r>
            <a:r>
              <a:rPr lang="en-US" sz="1200" b="1" dirty="0">
                <a:solidFill>
                  <a:srgbClr val="002060"/>
                </a:solidFill>
                <a:latin typeface="Source Sans Pro" pitchFamily="34" charset="0"/>
                <a:ea typeface="Source Sans Pro" pitchFamily="34" charset="-122"/>
                <a:cs typeface="Source Sans Pro" pitchFamily="34" charset="-120"/>
              </a:rPr>
              <a:t> </a:t>
            </a:r>
            <a:r>
              <a:rPr lang="en-US" sz="1200" b="1" dirty="0" err="1">
                <a:solidFill>
                  <a:srgbClr val="002060"/>
                </a:solidFill>
                <a:latin typeface="Source Sans Pro" pitchFamily="34" charset="0"/>
                <a:ea typeface="Source Sans Pro" pitchFamily="34" charset="-122"/>
                <a:cs typeface="Source Sans Pro" pitchFamily="34" charset="-120"/>
              </a:rPr>
              <a:t>soumis</a:t>
            </a:r>
            <a:r>
              <a:rPr lang="en-US" sz="1200" b="1" dirty="0">
                <a:solidFill>
                  <a:srgbClr val="002060"/>
                </a:solidFill>
                <a:latin typeface="Source Sans Pro" pitchFamily="34" charset="0"/>
                <a:ea typeface="Source Sans Pro" pitchFamily="34" charset="-122"/>
                <a:cs typeface="Source Sans Pro" pitchFamily="34" charset="-120"/>
              </a:rPr>
              <a:t> à </a:t>
            </a:r>
            <a:r>
              <a:rPr lang="en-US" sz="1200" b="1" dirty="0" err="1">
                <a:solidFill>
                  <a:srgbClr val="002060"/>
                </a:solidFill>
                <a:latin typeface="Source Sans Pro" pitchFamily="34" charset="0"/>
                <a:ea typeface="Source Sans Pro" pitchFamily="34" charset="-122"/>
                <a:cs typeface="Source Sans Pro" pitchFamily="34" charset="-120"/>
              </a:rPr>
              <a:t>une</a:t>
            </a:r>
            <a:r>
              <a:rPr lang="en-US" sz="1200" b="1" dirty="0">
                <a:solidFill>
                  <a:srgbClr val="002060"/>
                </a:solidFill>
                <a:latin typeface="Source Sans Pro" pitchFamily="34" charset="0"/>
                <a:ea typeface="Source Sans Pro" pitchFamily="34" charset="-122"/>
                <a:cs typeface="Source Sans Pro" pitchFamily="34" charset="-120"/>
              </a:rPr>
              <a:t> gestion durable des </a:t>
            </a:r>
            <a:r>
              <a:rPr lang="en-US" sz="1200" b="1" dirty="0" err="1">
                <a:solidFill>
                  <a:srgbClr val="002060"/>
                </a:solidFill>
                <a:latin typeface="Source Sans Pro" pitchFamily="34" charset="0"/>
                <a:ea typeface="Source Sans Pro" pitchFamily="34" charset="-122"/>
                <a:cs typeface="Source Sans Pro" pitchFamily="34" charset="-120"/>
              </a:rPr>
              <a:t>terres</a:t>
            </a:r>
            <a:r>
              <a:rPr lang="en-US" sz="1200" b="1" dirty="0">
                <a:solidFill>
                  <a:srgbClr val="002060"/>
                </a:solidFill>
                <a:latin typeface="Source Sans Pro" pitchFamily="34" charset="0"/>
                <a:ea typeface="Source Sans Pro" pitchFamily="34" charset="-122"/>
                <a:cs typeface="Source Sans Pro" pitchFamily="34" charset="-120"/>
              </a:rPr>
              <a:t> : </a:t>
            </a:r>
            <a:r>
              <a:rPr lang="fr-FR" sz="1200" dirty="0"/>
              <a:t>14632 ha de forêts communautaires et leur plan de gestion simple sont examinés dans le sud du Cameroun. 69 590 ha (7 600 ha + 61990 ha identifiés au cours de l'étude sur les options) dans les HTO ont défini des options pour leur gestion durable et 10 ha de pâturages durables sont actuellement en cours de mise en œuvre dans les HTO. 1 040 ha supplémentaires de terres agricoles 1 040 ha supplémentaires de terres agricoles soutenues par le projet font l'objet d'une gestion durable des terres grâce à la restauration par l'agroforesterie combinant cultures vivrières, produits forestiers non ligneurs, arbres forestiers et fruitiers.</a:t>
            </a:r>
            <a:endParaRPr lang="en-US" sz="1200" dirty="0"/>
          </a:p>
        </p:txBody>
      </p:sp>
      <p:sp>
        <p:nvSpPr>
          <p:cNvPr id="9" name="Shape 7"/>
          <p:cNvSpPr/>
          <p:nvPr/>
        </p:nvSpPr>
        <p:spPr>
          <a:xfrm>
            <a:off x="3522983" y="1813085"/>
            <a:ext cx="2480417" cy="4284216"/>
          </a:xfrm>
          <a:prstGeom prst="roundRect">
            <a:avLst>
              <a:gd name="adj" fmla="val 672"/>
            </a:avLst>
          </a:prstGeom>
          <a:noFill/>
          <a:ln w="22860">
            <a:solidFill>
              <a:srgbClr val="D8D4D4"/>
            </a:solidFill>
            <a:prstDash val="solid"/>
          </a:ln>
        </p:spPr>
        <p:txBody>
          <a:bodyPr/>
          <a:lstStyle/>
          <a:p>
            <a:endParaRPr lang="en-CM" sz="1125"/>
          </a:p>
        </p:txBody>
      </p:sp>
      <p:sp>
        <p:nvSpPr>
          <p:cNvPr id="11" name="Text 9"/>
          <p:cNvSpPr/>
          <p:nvPr/>
        </p:nvSpPr>
        <p:spPr>
          <a:xfrm>
            <a:off x="4482927" y="1839664"/>
            <a:ext cx="178073" cy="222573"/>
          </a:xfrm>
          <a:prstGeom prst="rect">
            <a:avLst/>
          </a:prstGeom>
          <a:noFill/>
          <a:ln/>
        </p:spPr>
        <p:txBody>
          <a:bodyPr wrap="none" lIns="0" tIns="0" rIns="0" bIns="0" rtlCol="0" anchor="t"/>
          <a:lstStyle/>
          <a:p>
            <a:pPr>
              <a:lnSpc>
                <a:spcPts val="1375"/>
              </a:lnSpc>
            </a:pPr>
            <a:endParaRPr lang="en-US" sz="1375" dirty="0"/>
          </a:p>
        </p:txBody>
      </p:sp>
      <p:sp>
        <p:nvSpPr>
          <p:cNvPr id="12" name="Text 10"/>
          <p:cNvSpPr/>
          <p:nvPr/>
        </p:nvSpPr>
        <p:spPr>
          <a:xfrm>
            <a:off x="3609438" y="1974670"/>
            <a:ext cx="2306761" cy="251088"/>
          </a:xfrm>
          <a:prstGeom prst="rect">
            <a:avLst/>
          </a:prstGeom>
          <a:noFill/>
          <a:ln/>
        </p:spPr>
        <p:txBody>
          <a:bodyPr wrap="none" lIns="0" tIns="0" rIns="0" bIns="0" rtlCol="0" anchor="t"/>
          <a:lstStyle/>
          <a:p>
            <a:pPr>
              <a:lnSpc>
                <a:spcPts val="1313"/>
              </a:lnSpc>
            </a:pPr>
            <a:r>
              <a:rPr lang="en-US" sz="1300" b="1" u="sng" dirty="0" err="1">
                <a:solidFill>
                  <a:srgbClr val="002060"/>
                </a:solidFill>
                <a:latin typeface="Montserrat Bold" pitchFamily="34" charset="0"/>
              </a:rPr>
              <a:t>Indicateurs</a:t>
            </a:r>
            <a:r>
              <a:rPr lang="en-US" sz="1300" b="1" u="sng" dirty="0">
                <a:solidFill>
                  <a:srgbClr val="002060"/>
                </a:solidFill>
                <a:latin typeface="Montserrat Bold" pitchFamily="34" charset="0"/>
              </a:rPr>
              <a:t> </a:t>
            </a:r>
            <a:r>
              <a:rPr lang="en-US" sz="1300" b="1" u="sng" dirty="0" err="1">
                <a:solidFill>
                  <a:srgbClr val="002060"/>
                </a:solidFill>
                <a:latin typeface="Montserrat Bold" pitchFamily="34" charset="0"/>
              </a:rPr>
              <a:t>Environnementaux</a:t>
            </a:r>
            <a:endParaRPr lang="en-US" sz="1300" u="sng" dirty="0">
              <a:solidFill>
                <a:srgbClr val="002060"/>
              </a:solidFill>
            </a:endParaRPr>
          </a:p>
        </p:txBody>
      </p:sp>
      <p:sp>
        <p:nvSpPr>
          <p:cNvPr id="13" name="Text 11"/>
          <p:cNvSpPr/>
          <p:nvPr/>
        </p:nvSpPr>
        <p:spPr>
          <a:xfrm>
            <a:off x="3348704" y="2483549"/>
            <a:ext cx="2624592" cy="1003759"/>
          </a:xfrm>
          <a:prstGeom prst="rect">
            <a:avLst/>
          </a:prstGeom>
          <a:noFill/>
          <a:ln/>
        </p:spPr>
        <p:txBody>
          <a:bodyPr wrap="square" lIns="0" tIns="0" rIns="0" bIns="0" rtlCol="0" anchor="t"/>
          <a:lstStyle/>
          <a:p>
            <a:pPr marL="171450" indent="-171450" algn="just">
              <a:lnSpc>
                <a:spcPts val="1375"/>
              </a:lnSpc>
              <a:buFont typeface="Wingdings" panose="05000000000000000000" pitchFamily="2" charset="2"/>
              <a:buChar char="v"/>
            </a:pPr>
            <a:r>
              <a:rPr lang="fr-FR" sz="1400" b="1" dirty="0">
                <a:solidFill>
                  <a:srgbClr val="3D3838"/>
                </a:solidFill>
                <a:latin typeface="Source Sans Pro" pitchFamily="34" charset="0"/>
                <a:ea typeface="Source Sans Pro" pitchFamily="34" charset="-122"/>
                <a:cs typeface="Source Sans Pro" pitchFamily="34" charset="-120"/>
              </a:rPr>
              <a:t>Superficie des paysages certifiés par un organisme tiers qui intègre des considérations relatives à la biodiversité</a:t>
            </a:r>
            <a:endParaRPr lang="en-US" sz="1400" b="1" dirty="0"/>
          </a:p>
        </p:txBody>
      </p:sp>
      <p:sp>
        <p:nvSpPr>
          <p:cNvPr id="14" name="Text 12"/>
          <p:cNvSpPr/>
          <p:nvPr/>
        </p:nvSpPr>
        <p:spPr>
          <a:xfrm>
            <a:off x="3412062" y="3093995"/>
            <a:ext cx="2386310" cy="2434579"/>
          </a:xfrm>
          <a:prstGeom prst="rect">
            <a:avLst/>
          </a:prstGeom>
          <a:noFill/>
          <a:ln/>
        </p:spPr>
        <p:txBody>
          <a:bodyPr wrap="square" lIns="0" tIns="0" rIns="0" bIns="0" rtlCol="0" anchor="t"/>
          <a:lstStyle/>
          <a:p>
            <a:pPr marL="171450" indent="-171450" algn="just">
              <a:lnSpc>
                <a:spcPts val="1375"/>
              </a:lnSpc>
              <a:buFont typeface="Wingdings" panose="05000000000000000000" pitchFamily="2" charset="2"/>
              <a:buChar char="v"/>
            </a:pPr>
            <a:endParaRPr lang="en-US" sz="1000" dirty="0"/>
          </a:p>
        </p:txBody>
      </p:sp>
      <p:sp>
        <p:nvSpPr>
          <p:cNvPr id="15" name="Shape 13"/>
          <p:cNvSpPr/>
          <p:nvPr/>
        </p:nvSpPr>
        <p:spPr>
          <a:xfrm>
            <a:off x="6108706" y="1825615"/>
            <a:ext cx="2809044" cy="4298263"/>
          </a:xfrm>
          <a:prstGeom prst="roundRect">
            <a:avLst>
              <a:gd name="adj" fmla="val 672"/>
            </a:avLst>
          </a:prstGeom>
          <a:noFill/>
          <a:ln w="22860">
            <a:solidFill>
              <a:srgbClr val="D8D4D4"/>
            </a:solidFill>
            <a:prstDash val="solid"/>
          </a:ln>
        </p:spPr>
        <p:txBody>
          <a:bodyPr/>
          <a:lstStyle/>
          <a:p>
            <a:endParaRPr lang="en-CM" sz="1125"/>
          </a:p>
        </p:txBody>
      </p:sp>
      <p:sp>
        <p:nvSpPr>
          <p:cNvPr id="17" name="Text 15"/>
          <p:cNvSpPr/>
          <p:nvPr/>
        </p:nvSpPr>
        <p:spPr>
          <a:xfrm>
            <a:off x="7253883" y="1839664"/>
            <a:ext cx="178073" cy="222573"/>
          </a:xfrm>
          <a:prstGeom prst="rect">
            <a:avLst/>
          </a:prstGeom>
          <a:noFill/>
          <a:ln/>
        </p:spPr>
        <p:txBody>
          <a:bodyPr wrap="none" lIns="0" tIns="0" rIns="0" bIns="0" rtlCol="0" anchor="t"/>
          <a:lstStyle/>
          <a:p>
            <a:pPr>
              <a:lnSpc>
                <a:spcPts val="1375"/>
              </a:lnSpc>
            </a:pPr>
            <a:endParaRPr lang="en-US" sz="1375" dirty="0"/>
          </a:p>
        </p:txBody>
      </p:sp>
      <p:sp>
        <p:nvSpPr>
          <p:cNvPr id="18" name="Text 16"/>
          <p:cNvSpPr/>
          <p:nvPr/>
        </p:nvSpPr>
        <p:spPr>
          <a:xfrm>
            <a:off x="6266223" y="1866638"/>
            <a:ext cx="1387599" cy="168623"/>
          </a:xfrm>
          <a:prstGeom prst="rect">
            <a:avLst/>
          </a:prstGeom>
          <a:noFill/>
          <a:ln/>
        </p:spPr>
        <p:txBody>
          <a:bodyPr wrap="none" lIns="0" tIns="0" rIns="0" bIns="0" rtlCol="0" anchor="t"/>
          <a:lstStyle/>
          <a:p>
            <a:pPr>
              <a:lnSpc>
                <a:spcPts val="1313"/>
              </a:lnSpc>
            </a:pPr>
            <a:endParaRPr lang="en-US" sz="1600" b="1" dirty="0">
              <a:solidFill>
                <a:srgbClr val="002060"/>
              </a:solidFill>
              <a:latin typeface="Montserrat Bold" pitchFamily="34" charset="0"/>
              <a:ea typeface="Montserrat Bold" pitchFamily="34" charset="-122"/>
              <a:cs typeface="Montserrat Bold" pitchFamily="34" charset="-120"/>
            </a:endParaRPr>
          </a:p>
          <a:p>
            <a:pPr>
              <a:lnSpc>
                <a:spcPts val="1313"/>
              </a:lnSpc>
            </a:pPr>
            <a:r>
              <a:rPr lang="en-US" sz="1600" b="1" dirty="0">
                <a:solidFill>
                  <a:srgbClr val="002060"/>
                </a:solidFill>
                <a:latin typeface="Montserrat Bold" pitchFamily="34" charset="0"/>
                <a:ea typeface="Montserrat Bold" pitchFamily="34" charset="-122"/>
                <a:cs typeface="Montserrat Bold" pitchFamily="34" charset="-120"/>
              </a:rPr>
              <a:t>      </a:t>
            </a:r>
            <a:r>
              <a:rPr lang="en-US" sz="1600" b="1" i="1" dirty="0">
                <a:solidFill>
                  <a:srgbClr val="002060"/>
                </a:solidFill>
                <a:latin typeface="Montserrat Bold" pitchFamily="34" charset="0"/>
                <a:ea typeface="Montserrat Bold" pitchFamily="34" charset="-122"/>
                <a:cs typeface="Montserrat Bold" pitchFamily="34" charset="-120"/>
              </a:rPr>
              <a:t> </a:t>
            </a:r>
            <a:r>
              <a:rPr lang="en-US" sz="1400" b="1" u="sng" dirty="0" err="1">
                <a:solidFill>
                  <a:srgbClr val="002060"/>
                </a:solidFill>
                <a:latin typeface="Montserrat Bold" pitchFamily="34" charset="0"/>
                <a:ea typeface="Montserrat Bold" pitchFamily="34" charset="-122"/>
                <a:cs typeface="Montserrat Bold" pitchFamily="34" charset="-120"/>
              </a:rPr>
              <a:t>Indicateurs</a:t>
            </a:r>
            <a:r>
              <a:rPr lang="en-US" sz="1400" b="1" u="sng" dirty="0">
                <a:solidFill>
                  <a:srgbClr val="002060"/>
                </a:solidFill>
                <a:latin typeface="Montserrat Bold" pitchFamily="34" charset="0"/>
                <a:ea typeface="Montserrat Bold" pitchFamily="34" charset="-122"/>
                <a:cs typeface="Montserrat Bold" pitchFamily="34" charset="-120"/>
              </a:rPr>
              <a:t> </a:t>
            </a:r>
            <a:r>
              <a:rPr lang="en-US" sz="1400" b="1" u="sng" dirty="0" err="1">
                <a:solidFill>
                  <a:srgbClr val="002060"/>
                </a:solidFill>
                <a:latin typeface="Montserrat Bold" pitchFamily="34" charset="0"/>
                <a:ea typeface="Montserrat Bold" pitchFamily="34" charset="-122"/>
                <a:cs typeface="Montserrat Bold" pitchFamily="34" charset="-120"/>
              </a:rPr>
              <a:t>Sociaux</a:t>
            </a:r>
            <a:endParaRPr lang="en-US" sz="1600" u="sng" dirty="0">
              <a:solidFill>
                <a:srgbClr val="002060"/>
              </a:solidFill>
            </a:endParaRPr>
          </a:p>
        </p:txBody>
      </p:sp>
      <p:sp>
        <p:nvSpPr>
          <p:cNvPr id="19" name="Text 17"/>
          <p:cNvSpPr/>
          <p:nvPr/>
        </p:nvSpPr>
        <p:spPr>
          <a:xfrm>
            <a:off x="6147575" y="2256222"/>
            <a:ext cx="2572133" cy="663450"/>
          </a:xfrm>
          <a:prstGeom prst="rect">
            <a:avLst/>
          </a:prstGeom>
          <a:noFill/>
          <a:ln/>
        </p:spPr>
        <p:txBody>
          <a:bodyPr wrap="square" lIns="0" tIns="0" rIns="0" bIns="0" rtlCol="0" anchor="t"/>
          <a:lstStyle/>
          <a:p>
            <a:pPr marL="171450" indent="-171450" algn="just">
              <a:lnSpc>
                <a:spcPts val="1375"/>
              </a:lnSpc>
              <a:buFont typeface="Wingdings" panose="05000000000000000000" pitchFamily="2" charset="2"/>
              <a:buChar char="v"/>
            </a:pPr>
            <a:r>
              <a:rPr lang="fr-FR" sz="1400" b="1" dirty="0">
                <a:solidFill>
                  <a:srgbClr val="3D3838"/>
                </a:solidFill>
                <a:latin typeface="Source Sans Pro" pitchFamily="34" charset="0"/>
                <a:ea typeface="Source Sans Pro" pitchFamily="34" charset="-122"/>
                <a:cs typeface="Source Sans Pro" pitchFamily="34" charset="-120"/>
              </a:rPr>
              <a:t>Nombre de femmes et d’hommes participants à la gestion </a:t>
            </a:r>
            <a:r>
              <a:rPr lang="fr-FR" sz="1600" b="1" dirty="0">
                <a:solidFill>
                  <a:srgbClr val="3D3838"/>
                </a:solidFill>
                <a:latin typeface="Source Sans Pro" pitchFamily="34" charset="0"/>
                <a:ea typeface="Source Sans Pro" pitchFamily="34" charset="-122"/>
                <a:cs typeface="Source Sans Pro" pitchFamily="34" charset="-120"/>
              </a:rPr>
              <a:t>durable du paysage</a:t>
            </a:r>
          </a:p>
        </p:txBody>
      </p:sp>
      <p:sp>
        <p:nvSpPr>
          <p:cNvPr id="20" name="Text 18"/>
          <p:cNvSpPr/>
          <p:nvPr/>
        </p:nvSpPr>
        <p:spPr>
          <a:xfrm>
            <a:off x="6108706" y="3094269"/>
            <a:ext cx="2611002" cy="2394062"/>
          </a:xfrm>
          <a:prstGeom prst="rect">
            <a:avLst/>
          </a:prstGeom>
          <a:noFill/>
          <a:ln/>
        </p:spPr>
        <p:txBody>
          <a:bodyPr wrap="square" lIns="0" tIns="0" rIns="0" bIns="0" rtlCol="0" anchor="t"/>
          <a:lstStyle/>
          <a:p>
            <a:pPr marL="171450" indent="-171450" algn="just">
              <a:lnSpc>
                <a:spcPts val="1375"/>
              </a:lnSpc>
              <a:buFont typeface="Wingdings" panose="05000000000000000000" pitchFamily="2" charset="2"/>
              <a:buChar char="v"/>
            </a:pPr>
            <a:r>
              <a:rPr lang="en-US" sz="1200" b="1" dirty="0">
                <a:solidFill>
                  <a:srgbClr val="002060"/>
                </a:solidFill>
                <a:latin typeface="Source Sans Pro" pitchFamily="34" charset="0"/>
                <a:ea typeface="Source Sans Pro" pitchFamily="34" charset="-122"/>
                <a:cs typeface="Source Sans Pro" pitchFamily="34" charset="-120"/>
              </a:rPr>
              <a:t> le </a:t>
            </a:r>
            <a:r>
              <a:rPr lang="en-US" sz="1200" b="1" dirty="0" err="1">
                <a:solidFill>
                  <a:srgbClr val="002060"/>
                </a:solidFill>
                <a:latin typeface="Source Sans Pro" pitchFamily="34" charset="0"/>
                <a:ea typeface="Source Sans Pro" pitchFamily="34" charset="-122"/>
                <a:cs typeface="Source Sans Pro" pitchFamily="34" charset="-120"/>
              </a:rPr>
              <a:t>projet</a:t>
            </a:r>
            <a:r>
              <a:rPr lang="en-US" sz="1200" b="1" dirty="0">
                <a:solidFill>
                  <a:srgbClr val="002060"/>
                </a:solidFill>
                <a:latin typeface="Source Sans Pro" pitchFamily="34" charset="0"/>
                <a:ea typeface="Source Sans Pro" pitchFamily="34" charset="-122"/>
                <a:cs typeface="Source Sans Pro" pitchFamily="34" charset="-120"/>
              </a:rPr>
              <a:t> a </a:t>
            </a:r>
            <a:r>
              <a:rPr lang="en-US" sz="1200" b="1" dirty="0" err="1">
                <a:solidFill>
                  <a:srgbClr val="002060"/>
                </a:solidFill>
                <a:latin typeface="Source Sans Pro" pitchFamily="34" charset="0"/>
                <a:ea typeface="Source Sans Pro" pitchFamily="34" charset="-122"/>
                <a:cs typeface="Source Sans Pro" pitchFamily="34" charset="-120"/>
              </a:rPr>
              <a:t>enregistré</a:t>
            </a:r>
            <a:r>
              <a:rPr lang="en-US" sz="1200" b="1" dirty="0">
                <a:solidFill>
                  <a:srgbClr val="002060"/>
                </a:solidFill>
                <a:latin typeface="Source Sans Pro" pitchFamily="34" charset="0"/>
                <a:ea typeface="Source Sans Pro" pitchFamily="34" charset="-122"/>
                <a:cs typeface="Source Sans Pro" pitchFamily="34" charset="-120"/>
              </a:rPr>
              <a:t> la participation de 2120 Femmes y </a:t>
            </a:r>
            <a:r>
              <a:rPr lang="en-US" sz="1200" b="1" dirty="0" err="1">
                <a:solidFill>
                  <a:srgbClr val="002060"/>
                </a:solidFill>
                <a:latin typeface="Source Sans Pro" pitchFamily="34" charset="0"/>
                <a:ea typeface="Source Sans Pro" pitchFamily="34" charset="-122"/>
                <a:cs typeface="Source Sans Pro" pitchFamily="34" charset="-120"/>
              </a:rPr>
              <a:t>Jeunes</a:t>
            </a:r>
            <a:r>
              <a:rPr lang="en-US" sz="1200" b="1" dirty="0">
                <a:solidFill>
                  <a:srgbClr val="002060"/>
                </a:solidFill>
                <a:latin typeface="Source Sans Pro" pitchFamily="34" charset="0"/>
                <a:ea typeface="Source Sans Pro" pitchFamily="34" charset="-122"/>
                <a:cs typeface="Source Sans Pro" pitchFamily="34" charset="-120"/>
              </a:rPr>
              <a:t> et femmes </a:t>
            </a:r>
            <a:r>
              <a:rPr lang="en-US" sz="1200" b="1" dirty="0" err="1">
                <a:solidFill>
                  <a:srgbClr val="002060"/>
                </a:solidFill>
                <a:latin typeface="Source Sans Pro" pitchFamily="34" charset="0"/>
                <a:ea typeface="Source Sans Pro" pitchFamily="34" charset="-122"/>
                <a:cs typeface="Source Sans Pro" pitchFamily="34" charset="-120"/>
              </a:rPr>
              <a:t>Mbororos</a:t>
            </a:r>
            <a:r>
              <a:rPr lang="en-US" sz="1200" b="1" dirty="0">
                <a:solidFill>
                  <a:srgbClr val="002060"/>
                </a:solidFill>
                <a:latin typeface="Source Sans Pro" pitchFamily="34" charset="0"/>
                <a:ea typeface="Source Sans Pro" pitchFamily="34" charset="-122"/>
                <a:cs typeface="Source Sans Pro" pitchFamily="34" charset="-120"/>
              </a:rPr>
              <a:t> </a:t>
            </a:r>
            <a:r>
              <a:rPr lang="en-US" sz="1200" b="1" dirty="0" err="1">
                <a:solidFill>
                  <a:srgbClr val="002060"/>
                </a:solidFill>
                <a:latin typeface="Source Sans Pro" pitchFamily="34" charset="0"/>
                <a:ea typeface="Source Sans Pro" pitchFamily="34" charset="-122"/>
                <a:cs typeface="Source Sans Pro" pitchFamily="34" charset="-120"/>
              </a:rPr>
              <a:t>ainsi</a:t>
            </a:r>
            <a:r>
              <a:rPr lang="en-US" sz="1200" b="1" dirty="0">
                <a:solidFill>
                  <a:srgbClr val="002060"/>
                </a:solidFill>
                <a:latin typeface="Source Sans Pro" pitchFamily="34" charset="0"/>
                <a:ea typeface="Source Sans Pro" pitchFamily="34" charset="-122"/>
                <a:cs typeface="Source Sans Pro" pitchFamily="34" charset="-120"/>
              </a:rPr>
              <a:t> que 3544 hommes y </a:t>
            </a:r>
            <a:r>
              <a:rPr lang="en-US" sz="1200" b="1" dirty="0" err="1">
                <a:solidFill>
                  <a:srgbClr val="002060"/>
                </a:solidFill>
                <a:latin typeface="Source Sans Pro" pitchFamily="34" charset="0"/>
                <a:ea typeface="Source Sans Pro" pitchFamily="34" charset="-122"/>
                <a:cs typeface="Source Sans Pro" pitchFamily="34" charset="-120"/>
              </a:rPr>
              <a:t>compris</a:t>
            </a:r>
            <a:r>
              <a:rPr lang="en-US" sz="1200" b="1" dirty="0">
                <a:solidFill>
                  <a:srgbClr val="002060"/>
                </a:solidFill>
                <a:latin typeface="Source Sans Pro" pitchFamily="34" charset="0"/>
                <a:ea typeface="Source Sans Pro" pitchFamily="34" charset="-122"/>
                <a:cs typeface="Source Sans Pro" pitchFamily="34" charset="-120"/>
              </a:rPr>
              <a:t> les </a:t>
            </a:r>
            <a:r>
              <a:rPr lang="en-US" sz="1200" b="1" dirty="0" err="1">
                <a:solidFill>
                  <a:srgbClr val="002060"/>
                </a:solidFill>
                <a:latin typeface="Source Sans Pro" pitchFamily="34" charset="0"/>
                <a:ea typeface="Source Sans Pro" pitchFamily="34" charset="-122"/>
                <a:cs typeface="Source Sans Pro" pitchFamily="34" charset="-120"/>
              </a:rPr>
              <a:t>jeunes</a:t>
            </a:r>
            <a:r>
              <a:rPr lang="en-US" sz="1200" b="1" dirty="0">
                <a:solidFill>
                  <a:srgbClr val="002060"/>
                </a:solidFill>
                <a:latin typeface="Source Sans Pro" pitchFamily="34" charset="0"/>
                <a:ea typeface="Source Sans Pro" pitchFamily="34" charset="-122"/>
                <a:cs typeface="Source Sans Pro" pitchFamily="34" charset="-120"/>
              </a:rPr>
              <a:t> et les hommes </a:t>
            </a:r>
            <a:r>
              <a:rPr lang="en-US" sz="1200" b="1" dirty="0" err="1">
                <a:solidFill>
                  <a:srgbClr val="002060"/>
                </a:solidFill>
                <a:latin typeface="Source Sans Pro" pitchFamily="34" charset="0"/>
                <a:ea typeface="Source Sans Pro" pitchFamily="34" charset="-122"/>
                <a:cs typeface="Source Sans Pro" pitchFamily="34" charset="-120"/>
              </a:rPr>
              <a:t>Mbororos</a:t>
            </a:r>
            <a:r>
              <a:rPr lang="en-US" sz="1200" b="1" dirty="0">
                <a:solidFill>
                  <a:srgbClr val="002060"/>
                </a:solidFill>
                <a:latin typeface="Source Sans Pro" pitchFamily="34" charset="0"/>
                <a:ea typeface="Source Sans Pro" pitchFamily="34" charset="-122"/>
                <a:cs typeface="Source Sans Pro" pitchFamily="34" charset="-120"/>
              </a:rPr>
              <a:t>. </a:t>
            </a:r>
            <a:r>
              <a:rPr lang="en-US" sz="1200" b="1" dirty="0">
                <a:solidFill>
                  <a:srgbClr val="3D3838"/>
                </a:solidFill>
                <a:latin typeface="Source Sans Pro" pitchFamily="34" charset="0"/>
                <a:ea typeface="Source Sans Pro" pitchFamily="34" charset="-122"/>
                <a:cs typeface="Source Sans Pro" pitchFamily="34" charset="-120"/>
              </a:rPr>
              <a:t>A travers </a:t>
            </a:r>
            <a:r>
              <a:rPr lang="en-US" sz="1200" b="1" dirty="0" err="1">
                <a:solidFill>
                  <a:srgbClr val="3D3838"/>
                </a:solidFill>
                <a:latin typeface="Source Sans Pro" pitchFamily="34" charset="0"/>
                <a:ea typeface="Source Sans Pro" pitchFamily="34" charset="-122"/>
                <a:cs typeface="Source Sans Pro" pitchFamily="34" charset="-120"/>
              </a:rPr>
              <a:t>ce</a:t>
            </a:r>
            <a:r>
              <a:rPr lang="en-US" sz="1200" b="1" dirty="0">
                <a:solidFill>
                  <a:srgbClr val="3D3838"/>
                </a:solidFill>
                <a:latin typeface="Source Sans Pro" pitchFamily="34" charset="0"/>
                <a:ea typeface="Source Sans Pro" pitchFamily="34" charset="-122"/>
                <a:cs typeface="Source Sans Pro" pitchFamily="34" charset="-120"/>
              </a:rPr>
              <a:t> </a:t>
            </a:r>
            <a:r>
              <a:rPr lang="en-US" sz="1200" b="1" dirty="0" err="1">
                <a:solidFill>
                  <a:srgbClr val="3D3838"/>
                </a:solidFill>
                <a:latin typeface="Source Sans Pro" pitchFamily="34" charset="0"/>
                <a:ea typeface="Source Sans Pro" pitchFamily="34" charset="-122"/>
                <a:cs typeface="Source Sans Pro" pitchFamily="34" charset="-120"/>
              </a:rPr>
              <a:t>projet</a:t>
            </a:r>
            <a:r>
              <a:rPr lang="en-US" sz="1200" b="1" dirty="0">
                <a:solidFill>
                  <a:srgbClr val="3D3838"/>
                </a:solidFill>
                <a:latin typeface="Source Sans Pro" pitchFamily="34" charset="0"/>
                <a:ea typeface="Source Sans Pro" pitchFamily="34" charset="-122"/>
                <a:cs typeface="Source Sans Pro" pitchFamily="34" charset="-120"/>
              </a:rPr>
              <a:t>, </a:t>
            </a:r>
            <a:r>
              <a:rPr lang="en-US" sz="1200" dirty="0">
                <a:solidFill>
                  <a:srgbClr val="3D3838"/>
                </a:solidFill>
                <a:latin typeface="Source Sans Pro" pitchFamily="34" charset="0"/>
                <a:ea typeface="Source Sans Pro" pitchFamily="34" charset="-122"/>
                <a:cs typeface="Source Sans Pro" pitchFamily="34" charset="-120"/>
              </a:rPr>
              <a:t>des progrès en matière d'égalité des genres, d'autonomisation économique et de transformation des </a:t>
            </a:r>
            <a:r>
              <a:rPr lang="en-US" sz="1200" dirty="0" err="1">
                <a:solidFill>
                  <a:srgbClr val="3D3838"/>
                </a:solidFill>
                <a:latin typeface="Source Sans Pro" pitchFamily="34" charset="0"/>
                <a:ea typeface="Source Sans Pro" pitchFamily="34" charset="-122"/>
                <a:cs typeface="Source Sans Pro" pitchFamily="34" charset="-120"/>
              </a:rPr>
              <a:t>normes</a:t>
            </a:r>
            <a:r>
              <a:rPr lang="en-US" sz="1200" dirty="0">
                <a:solidFill>
                  <a:srgbClr val="3D3838"/>
                </a:solidFill>
                <a:latin typeface="Source Sans Pro" pitchFamily="34" charset="0"/>
                <a:ea typeface="Source Sans Pro" pitchFamily="34" charset="-122"/>
                <a:cs typeface="Source Sans Pro" pitchFamily="34" charset="-120"/>
              </a:rPr>
              <a:t> </a:t>
            </a:r>
            <a:r>
              <a:rPr lang="en-US" sz="1200" dirty="0" err="1">
                <a:solidFill>
                  <a:srgbClr val="3D3838"/>
                </a:solidFill>
                <a:latin typeface="Source Sans Pro" pitchFamily="34" charset="0"/>
                <a:ea typeface="Source Sans Pro" pitchFamily="34" charset="-122"/>
                <a:cs typeface="Source Sans Pro" pitchFamily="34" charset="-120"/>
              </a:rPr>
              <a:t>sociales</a:t>
            </a:r>
            <a:r>
              <a:rPr lang="en-US" sz="1200" dirty="0">
                <a:solidFill>
                  <a:srgbClr val="3D3838"/>
                </a:solidFill>
                <a:latin typeface="Source Sans Pro" pitchFamily="34" charset="0"/>
                <a:ea typeface="Source Sans Pro" pitchFamily="34" charset="-122"/>
                <a:cs typeface="Source Sans Pro" pitchFamily="34" charset="-120"/>
              </a:rPr>
              <a:t> </a:t>
            </a:r>
            <a:r>
              <a:rPr lang="en-US" sz="1200" dirty="0" err="1">
                <a:solidFill>
                  <a:srgbClr val="3D3838"/>
                </a:solidFill>
                <a:latin typeface="Source Sans Pro" pitchFamily="34" charset="0"/>
                <a:ea typeface="Source Sans Pro" pitchFamily="34" charset="-122"/>
                <a:cs typeface="Source Sans Pro" pitchFamily="34" charset="-120"/>
              </a:rPr>
              <a:t>ont</a:t>
            </a:r>
            <a:r>
              <a:rPr lang="en-US" sz="1200" dirty="0">
                <a:solidFill>
                  <a:srgbClr val="3D3838"/>
                </a:solidFill>
                <a:latin typeface="Source Sans Pro" pitchFamily="34" charset="0"/>
                <a:ea typeface="Source Sans Pro" pitchFamily="34" charset="-122"/>
                <a:cs typeface="Source Sans Pro" pitchFamily="34" charset="-120"/>
              </a:rPr>
              <a:t> </a:t>
            </a:r>
            <a:r>
              <a:rPr lang="en-US" sz="1200" dirty="0" err="1">
                <a:solidFill>
                  <a:srgbClr val="3D3838"/>
                </a:solidFill>
                <a:latin typeface="Source Sans Pro" pitchFamily="34" charset="0"/>
                <a:ea typeface="Source Sans Pro" pitchFamily="34" charset="-122"/>
                <a:cs typeface="Source Sans Pro" pitchFamily="34" charset="-120"/>
              </a:rPr>
              <a:t>été</a:t>
            </a:r>
            <a:r>
              <a:rPr lang="en-US" sz="1200" dirty="0">
                <a:solidFill>
                  <a:srgbClr val="3D3838"/>
                </a:solidFill>
                <a:latin typeface="Source Sans Pro" pitchFamily="34" charset="0"/>
                <a:ea typeface="Source Sans Pro" pitchFamily="34" charset="-122"/>
                <a:cs typeface="Source Sans Pro" pitchFamily="34" charset="-120"/>
              </a:rPr>
              <a:t> </a:t>
            </a:r>
            <a:r>
              <a:rPr lang="en-US" sz="1200" dirty="0" err="1">
                <a:solidFill>
                  <a:srgbClr val="3D3838"/>
                </a:solidFill>
                <a:latin typeface="Source Sans Pro" pitchFamily="34" charset="0"/>
                <a:ea typeface="Source Sans Pro" pitchFamily="34" charset="-122"/>
                <a:cs typeface="Source Sans Pro" pitchFamily="34" charset="-120"/>
              </a:rPr>
              <a:t>relévés</a:t>
            </a:r>
            <a:r>
              <a:rPr lang="en-US" sz="1200" dirty="0">
                <a:solidFill>
                  <a:srgbClr val="3D3838"/>
                </a:solidFill>
                <a:latin typeface="Source Sans Pro" pitchFamily="34" charset="0"/>
                <a:ea typeface="Source Sans Pro" pitchFamily="34" charset="-122"/>
                <a:cs typeface="Source Sans Pro" pitchFamily="34" charset="-120"/>
              </a:rPr>
              <a:t> à savoir: </a:t>
            </a:r>
            <a:r>
              <a:rPr lang="en-US" sz="1200" dirty="0" err="1">
                <a:solidFill>
                  <a:srgbClr val="3D3838"/>
                </a:solidFill>
                <a:latin typeface="Source Sans Pro" pitchFamily="34" charset="0"/>
                <a:ea typeface="Source Sans Pro" pitchFamily="34" charset="-122"/>
                <a:cs typeface="Source Sans Pro" pitchFamily="34" charset="-120"/>
              </a:rPr>
              <a:t>l’acceptation</a:t>
            </a:r>
            <a:r>
              <a:rPr lang="en-US" sz="1200" dirty="0">
                <a:solidFill>
                  <a:srgbClr val="3D3838"/>
                </a:solidFill>
                <a:latin typeface="Source Sans Pro" pitchFamily="34" charset="0"/>
                <a:ea typeface="Source Sans Pro" pitchFamily="34" charset="-122"/>
                <a:cs typeface="Source Sans Pro" pitchFamily="34" charset="-120"/>
              </a:rPr>
              <a:t> par les hommes que les femmes, les </a:t>
            </a:r>
            <a:r>
              <a:rPr lang="en-US" sz="1200" dirty="0" err="1">
                <a:solidFill>
                  <a:srgbClr val="3D3838"/>
                </a:solidFill>
                <a:latin typeface="Source Sans Pro" pitchFamily="34" charset="0"/>
                <a:ea typeface="Source Sans Pro" pitchFamily="34" charset="-122"/>
                <a:cs typeface="Source Sans Pro" pitchFamily="34" charset="-120"/>
              </a:rPr>
              <a:t>jeunes</a:t>
            </a:r>
            <a:r>
              <a:rPr lang="en-US" sz="1200" dirty="0">
                <a:solidFill>
                  <a:srgbClr val="3D3838"/>
                </a:solidFill>
                <a:latin typeface="Source Sans Pro" pitchFamily="34" charset="0"/>
                <a:ea typeface="Source Sans Pro" pitchFamily="34" charset="-122"/>
                <a:cs typeface="Source Sans Pro" pitchFamily="34" charset="-120"/>
              </a:rPr>
              <a:t> et les </a:t>
            </a:r>
            <a:r>
              <a:rPr lang="en-US" sz="1200" dirty="0" err="1">
                <a:solidFill>
                  <a:srgbClr val="3D3838"/>
                </a:solidFill>
                <a:latin typeface="Source Sans Pro" pitchFamily="34" charset="0"/>
                <a:ea typeface="Source Sans Pro" pitchFamily="34" charset="-122"/>
                <a:cs typeface="Source Sans Pro" pitchFamily="34" charset="-120"/>
              </a:rPr>
              <a:t>Mbororos</a:t>
            </a:r>
            <a:r>
              <a:rPr lang="en-US" sz="1200" dirty="0">
                <a:solidFill>
                  <a:srgbClr val="3D3838"/>
                </a:solidFill>
                <a:latin typeface="Source Sans Pro" pitchFamily="34" charset="0"/>
                <a:ea typeface="Source Sans Pro" pitchFamily="34" charset="-122"/>
                <a:cs typeface="Source Sans Pro" pitchFamily="34" charset="-120"/>
              </a:rPr>
              <a:t> participant à la </a:t>
            </a:r>
            <a:r>
              <a:rPr lang="en-US" sz="1200" dirty="0" err="1">
                <a:solidFill>
                  <a:srgbClr val="3D3838"/>
                </a:solidFill>
                <a:latin typeface="Source Sans Pro" pitchFamily="34" charset="0"/>
                <a:ea typeface="Source Sans Pro" pitchFamily="34" charset="-122"/>
                <a:cs typeface="Source Sans Pro" pitchFamily="34" charset="-120"/>
              </a:rPr>
              <a:t>prise</a:t>
            </a:r>
            <a:r>
              <a:rPr lang="en-US" sz="1200" dirty="0">
                <a:solidFill>
                  <a:srgbClr val="3D3838"/>
                </a:solidFill>
                <a:latin typeface="Source Sans Pro" pitchFamily="34" charset="0"/>
                <a:ea typeface="Source Sans Pro" pitchFamily="34" charset="-122"/>
                <a:cs typeface="Source Sans Pro" pitchFamily="34" charset="-120"/>
              </a:rPr>
              <a:t> de decision (CGP)</a:t>
            </a:r>
            <a:endParaRPr lang="en-US" sz="1200" dirty="0"/>
          </a:p>
        </p:txBody>
      </p:sp>
      <p:sp>
        <p:nvSpPr>
          <p:cNvPr id="21" name="Text 19"/>
          <p:cNvSpPr/>
          <p:nvPr/>
        </p:nvSpPr>
        <p:spPr>
          <a:xfrm>
            <a:off x="1774021" y="6345766"/>
            <a:ext cx="7092574" cy="422232"/>
          </a:xfrm>
          <a:prstGeom prst="rect">
            <a:avLst/>
          </a:prstGeom>
          <a:noFill/>
          <a:ln/>
        </p:spPr>
        <p:txBody>
          <a:bodyPr wrap="square" lIns="0" tIns="0" rIns="0" bIns="0" rtlCol="0" anchor="t"/>
          <a:lstStyle/>
          <a:p>
            <a:pPr>
              <a:lnSpc>
                <a:spcPts val="1375"/>
              </a:lnSpc>
            </a:pPr>
            <a:r>
              <a:rPr lang="en-US" sz="1000" b="1" dirty="0">
                <a:latin typeface="Source Sans Pro" pitchFamily="34" charset="0"/>
                <a:ea typeface="Source Sans Pro" pitchFamily="34" charset="-122"/>
                <a:cs typeface="Source Sans Pro" pitchFamily="34" charset="-120"/>
              </a:rPr>
              <a:t>NB: </a:t>
            </a:r>
            <a:r>
              <a:rPr lang="fr-FR" sz="1000" b="1" dirty="0">
                <a:latin typeface="Source Sans Pro" pitchFamily="34" charset="0"/>
                <a:ea typeface="Source Sans Pro" pitchFamily="34" charset="-122"/>
                <a:cs typeface="Source Sans Pro" pitchFamily="34" charset="-120"/>
              </a:rPr>
              <a:t>L'utilisation</a:t>
            </a:r>
            <a:r>
              <a:rPr lang="en-US" sz="1000" b="1" dirty="0">
                <a:latin typeface="Source Sans Pro" pitchFamily="34" charset="0"/>
                <a:ea typeface="Source Sans Pro" pitchFamily="34" charset="-122"/>
                <a:cs typeface="Source Sans Pro" pitchFamily="34" charset="-120"/>
              </a:rPr>
              <a:t> efficace de ces indicateurs nous permet non seulement de mesurer notre impact actuel, mais aussi d'orienter nos stratégies futures pour maximiser notre influence positive sur l'environnement et les communautés que nous servons.</a:t>
            </a:r>
            <a:endParaRPr lang="en-US" sz="1000" b="1" dirty="0"/>
          </a:p>
        </p:txBody>
      </p:sp>
      <p:sp>
        <p:nvSpPr>
          <p:cNvPr id="22" name="Title 1">
            <a:extLst>
              <a:ext uri="{FF2B5EF4-FFF2-40B4-BE49-F238E27FC236}">
                <a16:creationId xmlns:a16="http://schemas.microsoft.com/office/drawing/2014/main" id="{293288F3-0D91-FA09-C0BA-16C90A655DF8}"/>
              </a:ext>
            </a:extLst>
          </p:cNvPr>
          <p:cNvSpPr txBox="1">
            <a:spLocks/>
          </p:cNvSpPr>
          <p:nvPr/>
        </p:nvSpPr>
        <p:spPr>
          <a:xfrm>
            <a:off x="457200" y="274638"/>
            <a:ext cx="6974756" cy="67168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b="1" dirty="0"/>
              <a:t>4. Impacts sur le Terrain</a:t>
            </a:r>
          </a:p>
        </p:txBody>
      </p:sp>
      <p:pic>
        <p:nvPicPr>
          <p:cNvPr id="23" name="Picture 22" descr="GEF Logo | GEF">
            <a:extLst>
              <a:ext uri="{FF2B5EF4-FFF2-40B4-BE49-F238E27FC236}">
                <a16:creationId xmlns:a16="http://schemas.microsoft.com/office/drawing/2014/main" id="{7D791305-0534-DD31-1788-834DF143DCDE}"/>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F329824F-CDE3-3679-1319-A9A153FD71CF}"/>
              </a:ext>
            </a:extLst>
          </p:cNvPr>
          <p:cNvPicPr>
            <a:picLocks noChangeAspect="1"/>
          </p:cNvPicPr>
          <p:nvPr/>
        </p:nvPicPr>
        <p:blipFill>
          <a:blip r:embed="rId4"/>
          <a:stretch>
            <a:fillRect/>
          </a:stretch>
        </p:blipFill>
        <p:spPr>
          <a:xfrm>
            <a:off x="7459795" y="6156614"/>
            <a:ext cx="1666569" cy="617248"/>
          </a:xfrm>
          <a:prstGeom prst="rect">
            <a:avLst/>
          </a:prstGeom>
        </p:spPr>
      </p:pic>
      <p:sp>
        <p:nvSpPr>
          <p:cNvPr id="6" name="ZoneTexte 5">
            <a:extLst>
              <a:ext uri="{FF2B5EF4-FFF2-40B4-BE49-F238E27FC236}">
                <a16:creationId xmlns:a16="http://schemas.microsoft.com/office/drawing/2014/main" id="{8F1545AD-66DC-4A8F-B64C-1BF338C24815}"/>
              </a:ext>
            </a:extLst>
          </p:cNvPr>
          <p:cNvSpPr txBox="1"/>
          <p:nvPr/>
        </p:nvSpPr>
        <p:spPr>
          <a:xfrm>
            <a:off x="3575148" y="3547573"/>
            <a:ext cx="2376086" cy="1754326"/>
          </a:xfrm>
          <a:prstGeom prst="rect">
            <a:avLst/>
          </a:prstGeom>
          <a:noFill/>
        </p:spPr>
        <p:txBody>
          <a:bodyPr wrap="square" rtlCol="0">
            <a:spAutoFit/>
          </a:bodyPr>
          <a:lstStyle/>
          <a:p>
            <a:r>
              <a:rPr lang="fr-FR" sz="1200" b="1" dirty="0">
                <a:solidFill>
                  <a:srgbClr val="002060"/>
                </a:solidFill>
                <a:latin typeface="Source Sans Pro" pitchFamily="34" charset="0"/>
                <a:ea typeface="Source Sans Pro" pitchFamily="34" charset="-122"/>
              </a:rPr>
              <a:t>2 492 ha sont certifiés par des organismes tiers. </a:t>
            </a:r>
            <a:r>
              <a:rPr lang="fr-FR" sz="1200" dirty="0"/>
              <a:t>La coopérative cacaoyère de la région Sud (SCOOPS PROCAM) a augmenté sa superficie certifiée jusqu'à 330 ha et celle des Hautes Terres occidentales (SOCOPROCATO) est certifiée pour 2 161 ha de plantations de cacao.</a:t>
            </a:r>
          </a:p>
        </p:txBody>
      </p:sp>
    </p:spTree>
    <p:extLst>
      <p:ext uri="{BB962C8B-B14F-4D97-AF65-F5344CB8AC3E}">
        <p14:creationId xmlns:p14="http://schemas.microsoft.com/office/powerpoint/2010/main" val="1699376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36082" cy="834072"/>
          </a:xfrm>
        </p:spPr>
        <p:txBody>
          <a:bodyPr>
            <a:normAutofit fontScale="90000"/>
          </a:bodyPr>
          <a:lstStyle/>
          <a:p>
            <a:r>
              <a:rPr b="1" dirty="0"/>
              <a:t>5. </a:t>
            </a:r>
            <a:r>
              <a:rPr lang="fr-FR" b="1" dirty="0"/>
              <a:t>Partenariats</a:t>
            </a:r>
            <a:r>
              <a:rPr b="1" dirty="0"/>
              <a:t> et </a:t>
            </a:r>
            <a:r>
              <a:rPr lang="fr-FR" b="1" dirty="0"/>
              <a:t>collaboration et communication</a:t>
            </a:r>
          </a:p>
        </p:txBody>
      </p:sp>
      <p:sp>
        <p:nvSpPr>
          <p:cNvPr id="3" name="Content Placeholder 2"/>
          <p:cNvSpPr>
            <a:spLocks noGrp="1"/>
          </p:cNvSpPr>
          <p:nvPr>
            <p:ph idx="1"/>
          </p:nvPr>
        </p:nvSpPr>
        <p:spPr>
          <a:xfrm>
            <a:off x="228600" y="1317058"/>
            <a:ext cx="8759536" cy="4809105"/>
          </a:xfrm>
        </p:spPr>
        <p:txBody>
          <a:bodyPr>
            <a:normAutofit/>
          </a:bodyPr>
          <a:lstStyle/>
          <a:p>
            <a:pPr marL="0" indent="0">
              <a:lnSpc>
                <a:spcPct val="120000"/>
              </a:lnSpc>
              <a:buNone/>
            </a:pPr>
            <a:r>
              <a:rPr lang="fr-FR" sz="2800" b="1" dirty="0"/>
              <a:t>Le projet a noué des partenariats avec:</a:t>
            </a:r>
          </a:p>
          <a:p>
            <a:pPr>
              <a:lnSpc>
                <a:spcPct val="210000"/>
              </a:lnSpc>
              <a:buFont typeface="Wingdings" panose="05000000000000000000" pitchFamily="2" charset="2"/>
              <a:buChar char="v"/>
            </a:pPr>
            <a:r>
              <a:rPr lang="fr-FR" sz="1800" b="1" dirty="0">
                <a:latin typeface="Arial" panose="020B0604020202020204" pitchFamily="34" charset="0"/>
                <a:cs typeface="Arial" panose="020B0604020202020204" pitchFamily="34" charset="0"/>
              </a:rPr>
              <a:t>La GIZ : </a:t>
            </a:r>
            <a:r>
              <a:rPr lang="fr-FR" sz="1800" dirty="0">
                <a:latin typeface="Arial" panose="020B0604020202020204" pitchFamily="34" charset="0"/>
                <a:cs typeface="Arial" panose="020B0604020202020204" pitchFamily="34" charset="0"/>
              </a:rPr>
              <a:t>un Mémorandum d’Entente Signé entre deux projets pour ne pas dupliquer les actions aux mêmes bénéficiaires et utiliser la structure de gouvernance mise en place par COBALAM</a:t>
            </a:r>
            <a:r>
              <a:rPr lang="fr-FR" sz="1800" b="1" dirty="0">
                <a:latin typeface="Arial" panose="020B0604020202020204" pitchFamily="34" charset="0"/>
                <a:cs typeface="Arial" panose="020B0604020202020204" pitchFamily="34" charset="0"/>
              </a:rPr>
              <a:t>;</a:t>
            </a:r>
            <a:endParaRPr lang="fr-FR" sz="1800" dirty="0">
              <a:latin typeface="Arial" panose="020B0604020202020204" pitchFamily="34" charset="0"/>
              <a:cs typeface="Arial" panose="020B0604020202020204" pitchFamily="34" charset="0"/>
            </a:endParaRPr>
          </a:p>
          <a:p>
            <a:pPr>
              <a:lnSpc>
                <a:spcPct val="210000"/>
              </a:lnSpc>
              <a:buFont typeface="Wingdings" panose="05000000000000000000" pitchFamily="2" charset="2"/>
              <a:buChar char="v"/>
            </a:pPr>
            <a:r>
              <a:rPr lang="fr-FR" sz="1800" b="1" dirty="0">
                <a:latin typeface="Arial" panose="020B0604020202020204" pitchFamily="34" charset="0"/>
                <a:cs typeface="Arial" panose="020B0604020202020204" pitchFamily="34" charset="0"/>
              </a:rPr>
              <a:t>CIFOR-ICRAF</a:t>
            </a:r>
            <a:r>
              <a:rPr lang="fr-FR" sz="1800" dirty="0">
                <a:latin typeface="Arial" panose="020B0604020202020204" pitchFamily="34" charset="0"/>
                <a:cs typeface="Arial" panose="020B0604020202020204" pitchFamily="34" charset="0"/>
              </a:rPr>
              <a:t>: un Mémorandum d’Entente Signé pour l’implémentation de leur projet dans le paysage des monts Bamboutos;</a:t>
            </a:r>
          </a:p>
        </p:txBody>
      </p:sp>
      <p:pic>
        <p:nvPicPr>
          <p:cNvPr id="8" name="Picture 7" descr="GEF Logo | GEF">
            <a:extLst>
              <a:ext uri="{FF2B5EF4-FFF2-40B4-BE49-F238E27FC236}">
                <a16:creationId xmlns:a16="http://schemas.microsoft.com/office/drawing/2014/main" id="{5F25EE50-21CF-1E01-BA75-4797ECD750F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246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43750" cy="834072"/>
          </a:xfrm>
        </p:spPr>
        <p:txBody>
          <a:bodyPr>
            <a:normAutofit fontScale="90000"/>
          </a:bodyPr>
          <a:lstStyle/>
          <a:p>
            <a:r>
              <a:rPr b="1" dirty="0"/>
              <a:t>5. </a:t>
            </a:r>
            <a:r>
              <a:rPr lang="fr-FR" b="1" dirty="0"/>
              <a:t>Partenariats</a:t>
            </a:r>
            <a:r>
              <a:rPr b="1" dirty="0"/>
              <a:t> et </a:t>
            </a:r>
            <a:r>
              <a:rPr lang="fr-FR" b="1" dirty="0"/>
              <a:t>collaboration et communication</a:t>
            </a:r>
          </a:p>
        </p:txBody>
      </p:sp>
      <p:sp>
        <p:nvSpPr>
          <p:cNvPr id="3" name="Content Placeholder 2"/>
          <p:cNvSpPr>
            <a:spLocks noGrp="1"/>
          </p:cNvSpPr>
          <p:nvPr>
            <p:ph idx="1"/>
          </p:nvPr>
        </p:nvSpPr>
        <p:spPr>
          <a:xfrm>
            <a:off x="228600" y="1317058"/>
            <a:ext cx="8915400" cy="4809105"/>
          </a:xfrm>
        </p:spPr>
        <p:txBody>
          <a:bodyPr>
            <a:normAutofit fontScale="92500"/>
          </a:bodyPr>
          <a:lstStyle/>
          <a:p>
            <a:pPr marL="0" indent="0">
              <a:lnSpc>
                <a:spcPct val="210000"/>
              </a:lnSpc>
              <a:buNone/>
            </a:pPr>
            <a:r>
              <a:rPr lang="fr-FR" sz="2800" b="1" dirty="0">
                <a:latin typeface="Arial" panose="020B0604020202020204" pitchFamily="34" charset="0"/>
                <a:cs typeface="Arial" panose="020B0604020202020204" pitchFamily="34" charset="0"/>
              </a:rPr>
              <a:t>Communication: </a:t>
            </a:r>
          </a:p>
          <a:p>
            <a:pPr>
              <a:lnSpc>
                <a:spcPct val="210000"/>
              </a:lnSpc>
              <a:buFont typeface="Wingdings" panose="05000000000000000000" pitchFamily="2" charset="2"/>
              <a:buChar char="v"/>
            </a:pPr>
            <a:r>
              <a:rPr lang="fr-FR" sz="1800" dirty="0">
                <a:latin typeface="Arial" panose="020B0604020202020204" pitchFamily="34" charset="0"/>
                <a:cs typeface="Arial" panose="020B0604020202020204" pitchFamily="34" charset="0"/>
              </a:rPr>
              <a:t>Contrats signés avec </a:t>
            </a:r>
            <a:r>
              <a:rPr lang="fr-FR" sz="1800" b="1" dirty="0">
                <a:latin typeface="Arial" panose="020B0604020202020204" pitchFamily="34" charset="0"/>
                <a:cs typeface="Arial" panose="020B0604020202020204" pitchFamily="34" charset="0"/>
              </a:rPr>
              <a:t>trois radios communautaires </a:t>
            </a:r>
            <a:r>
              <a:rPr lang="fr-FR" sz="1800" dirty="0">
                <a:latin typeface="Arial" panose="020B0604020202020204" pitchFamily="34" charset="0"/>
                <a:cs typeface="Arial" panose="020B0604020202020204" pitchFamily="34" charset="0"/>
              </a:rPr>
              <a:t>(Radio </a:t>
            </a:r>
            <a:r>
              <a:rPr lang="fr-FR" sz="1800" dirty="0" err="1">
                <a:latin typeface="Arial" panose="020B0604020202020204" pitchFamily="34" charset="0"/>
                <a:cs typeface="Arial" panose="020B0604020202020204" pitchFamily="34" charset="0"/>
              </a:rPr>
              <a:t>Yemba</a:t>
            </a:r>
            <a:r>
              <a:rPr lang="fr-FR" sz="1800" dirty="0">
                <a:latin typeface="Arial" panose="020B0604020202020204" pitchFamily="34" charset="0"/>
                <a:cs typeface="Arial" panose="020B0604020202020204" pitchFamily="34" charset="0"/>
              </a:rPr>
              <a:t> à Dschang, Radio </a:t>
            </a:r>
            <a:r>
              <a:rPr lang="fr-FR" sz="1800" dirty="0" err="1">
                <a:latin typeface="Arial" panose="020B0604020202020204" pitchFamily="34" charset="0"/>
                <a:cs typeface="Arial" panose="020B0604020202020204" pitchFamily="34" charset="0"/>
              </a:rPr>
              <a:t>Bangang</a:t>
            </a:r>
            <a:r>
              <a:rPr lang="fr-FR" sz="1800" dirty="0">
                <a:latin typeface="Arial" panose="020B0604020202020204" pitchFamily="34" charset="0"/>
                <a:cs typeface="Arial" panose="020B0604020202020204" pitchFamily="34" charset="0"/>
              </a:rPr>
              <a:t> émergent à </a:t>
            </a:r>
            <a:r>
              <a:rPr lang="fr-FR" sz="1800" dirty="0" err="1">
                <a:latin typeface="Arial" panose="020B0604020202020204" pitchFamily="34" charset="0"/>
                <a:cs typeface="Arial" panose="020B0604020202020204" pitchFamily="34" charset="0"/>
              </a:rPr>
              <a:t>Batcham</a:t>
            </a:r>
            <a:r>
              <a:rPr lang="fr-FR" sz="1800" dirty="0">
                <a:latin typeface="Arial" panose="020B0604020202020204" pitchFamily="34" charset="0"/>
                <a:cs typeface="Arial" panose="020B0604020202020204" pitchFamily="34" charset="0"/>
              </a:rPr>
              <a:t> et Radio Medumba à </a:t>
            </a:r>
            <a:r>
              <a:rPr lang="fr-FR" sz="1800" dirty="0" err="1">
                <a:latin typeface="Arial" panose="020B0604020202020204" pitchFamily="34" charset="0"/>
                <a:cs typeface="Arial" panose="020B0604020202020204" pitchFamily="34" charset="0"/>
              </a:rPr>
              <a:t>Bangangté</a:t>
            </a:r>
            <a:r>
              <a:rPr lang="fr-FR" sz="1800" dirty="0">
                <a:latin typeface="Arial" panose="020B0604020202020204" pitchFamily="34" charset="0"/>
                <a:cs typeface="Arial" panose="020B0604020202020204" pitchFamily="34" charset="0"/>
              </a:rPr>
              <a:t>) pour la diffusion des informations et des résultats du projet</a:t>
            </a:r>
          </a:p>
          <a:p>
            <a:pPr>
              <a:lnSpc>
                <a:spcPct val="210000"/>
              </a:lnSpc>
              <a:buFont typeface="Wingdings" panose="05000000000000000000" pitchFamily="2" charset="2"/>
              <a:buChar char="v"/>
            </a:pPr>
            <a:r>
              <a:rPr lang="fr-FR" sz="1800" b="1" dirty="0">
                <a:latin typeface="Arial" panose="020B0604020202020204" pitchFamily="34" charset="0"/>
                <a:cs typeface="Arial" panose="020B0604020202020204" pitchFamily="34" charset="0"/>
              </a:rPr>
              <a:t>Des articles publiés</a:t>
            </a:r>
          </a:p>
          <a:p>
            <a:pPr>
              <a:lnSpc>
                <a:spcPct val="210000"/>
              </a:lnSpc>
              <a:buFont typeface="Wingdings" panose="05000000000000000000" pitchFamily="2" charset="2"/>
              <a:buChar char="v"/>
            </a:pPr>
            <a:r>
              <a:rPr lang="fr-FR" sz="1800" b="1" dirty="0">
                <a:latin typeface="Arial" panose="020B0604020202020204" pitchFamily="34" charset="0"/>
                <a:cs typeface="Arial" panose="020B0604020202020204" pitchFamily="34" charset="0"/>
              </a:rPr>
              <a:t>Une vidéo produite </a:t>
            </a:r>
            <a:r>
              <a:rPr lang="fr-FR" sz="1800" dirty="0">
                <a:latin typeface="Arial" panose="020B0604020202020204" pitchFamily="34" charset="0"/>
                <a:cs typeface="Arial" panose="020B0604020202020204" pitchFamily="34" charset="0"/>
              </a:rPr>
              <a:t>sur la restauration des forêts sacrées (</a:t>
            </a:r>
            <a:r>
              <a:rPr lang="fr-FR" sz="1800" dirty="0">
                <a:latin typeface="Arial" panose="020B0604020202020204" pitchFamily="34" charset="0"/>
                <a:cs typeface="Arial" panose="020B0604020202020204" pitchFamily="34" charset="0"/>
                <a:hlinkClick r:id="rId2"/>
              </a:rPr>
              <a:t>https://www.unep.org/news-and-stories/story/cameroon-community-led-restoration-efforts-are-paying</a:t>
            </a:r>
            <a:r>
              <a:rPr lang="fr-FR" sz="1800" dirty="0">
                <a:latin typeface="Arial" panose="020B0604020202020204" pitchFamily="34" charset="0"/>
                <a:cs typeface="Arial" panose="020B0604020202020204" pitchFamily="34" charset="0"/>
              </a:rPr>
              <a:t> ) et l’autre encours pour la capitalisation du projet COBALAM</a:t>
            </a:r>
          </a:p>
        </p:txBody>
      </p:sp>
      <p:pic>
        <p:nvPicPr>
          <p:cNvPr id="8" name="Picture 7" descr="GEF Logo | GEF">
            <a:extLst>
              <a:ext uri="{FF2B5EF4-FFF2-40B4-BE49-F238E27FC236}">
                <a16:creationId xmlns:a16="http://schemas.microsoft.com/office/drawing/2014/main" id="{5F25EE50-21CF-1E01-BA75-4797ECD750F1}"/>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636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626927" cy="834072"/>
          </a:xfrm>
        </p:spPr>
        <p:txBody>
          <a:bodyPr>
            <a:normAutofit fontScale="90000"/>
          </a:bodyPr>
          <a:lstStyle/>
          <a:p>
            <a:r>
              <a:rPr b="1" dirty="0"/>
              <a:t>5. </a:t>
            </a:r>
            <a:r>
              <a:rPr lang="fr-FR" b="1" dirty="0"/>
              <a:t>Partenariats et collaboration et communication</a:t>
            </a:r>
          </a:p>
        </p:txBody>
      </p:sp>
      <p:sp>
        <p:nvSpPr>
          <p:cNvPr id="3" name="Content Placeholder 2"/>
          <p:cNvSpPr>
            <a:spLocks noGrp="1"/>
          </p:cNvSpPr>
          <p:nvPr>
            <p:ph idx="1"/>
          </p:nvPr>
        </p:nvSpPr>
        <p:spPr>
          <a:xfrm>
            <a:off x="141514" y="1317058"/>
            <a:ext cx="8806543" cy="4809105"/>
          </a:xfrm>
        </p:spPr>
        <p:txBody>
          <a:bodyPr>
            <a:normAutofit fontScale="85000" lnSpcReduction="10000"/>
          </a:bodyPr>
          <a:lstStyle/>
          <a:p>
            <a:pPr marL="0" indent="0">
              <a:lnSpc>
                <a:spcPct val="120000"/>
              </a:lnSpc>
              <a:buNone/>
            </a:pPr>
            <a:r>
              <a:rPr sz="2800" b="1" dirty="0"/>
              <a:t>Collaborations</a:t>
            </a:r>
            <a:r>
              <a:rPr lang="fr-FR" sz="2800" b="1" dirty="0"/>
              <a:t> avec les</a:t>
            </a:r>
            <a:r>
              <a:rPr sz="2800" b="1" dirty="0"/>
              <a:t> </a:t>
            </a:r>
            <a:r>
              <a:rPr lang="fr-FR" sz="2800" b="1" dirty="0"/>
              <a:t>collectivités</a:t>
            </a:r>
            <a:r>
              <a:rPr sz="2800" b="1" dirty="0"/>
              <a:t>, OSC, </a:t>
            </a:r>
            <a:r>
              <a:rPr lang="fr-FR" sz="2800" b="1" dirty="0"/>
              <a:t>etc.:</a:t>
            </a:r>
          </a:p>
          <a:p>
            <a:pPr>
              <a:lnSpc>
                <a:spcPct val="250000"/>
              </a:lnSpc>
              <a:buFont typeface="Wingdings" panose="05000000000000000000" pitchFamily="2" charset="2"/>
              <a:buChar char="v"/>
            </a:pPr>
            <a:r>
              <a:rPr lang="fr-FR" sz="2100" b="1" dirty="0"/>
              <a:t>09 municipalités (Santa, </a:t>
            </a:r>
            <a:r>
              <a:rPr lang="fr-FR" sz="2100" b="1" dirty="0" err="1"/>
              <a:t>Mbouda</a:t>
            </a:r>
            <a:r>
              <a:rPr lang="fr-FR" sz="2100" b="1" dirty="0"/>
              <a:t>, </a:t>
            </a:r>
            <a:r>
              <a:rPr lang="fr-FR" sz="2100" b="1" dirty="0" err="1"/>
              <a:t>Batcham</a:t>
            </a:r>
            <a:r>
              <a:rPr lang="fr-FR" sz="2100" b="1" dirty="0"/>
              <a:t>, </a:t>
            </a:r>
            <a:r>
              <a:rPr lang="fr-FR" sz="2100" b="1" dirty="0" err="1"/>
              <a:t>Nkong-zem</a:t>
            </a:r>
            <a:r>
              <a:rPr lang="fr-FR" sz="2100" b="1" dirty="0"/>
              <a:t>, </a:t>
            </a:r>
            <a:r>
              <a:rPr lang="fr-FR" sz="2100" b="1" dirty="0" err="1"/>
              <a:t>Fongo-tongo</a:t>
            </a:r>
            <a:r>
              <a:rPr lang="fr-FR" sz="2100" b="1" dirty="0"/>
              <a:t>, </a:t>
            </a:r>
            <a:r>
              <a:rPr lang="fr-FR" sz="2100" b="1" dirty="0" err="1"/>
              <a:t>Bana</a:t>
            </a:r>
            <a:r>
              <a:rPr lang="fr-FR" sz="2100" b="1" dirty="0"/>
              <a:t>, </a:t>
            </a:r>
            <a:r>
              <a:rPr lang="fr-FR" sz="2100" b="1" dirty="0" err="1"/>
              <a:t>Bangangté</a:t>
            </a:r>
            <a:r>
              <a:rPr lang="fr-FR" sz="2100" b="1" dirty="0"/>
              <a:t> et </a:t>
            </a:r>
            <a:r>
              <a:rPr lang="fr-FR" sz="2100" b="1" dirty="0" err="1"/>
              <a:t>Bangou</a:t>
            </a:r>
            <a:r>
              <a:rPr lang="fr-FR" sz="2100" b="1" dirty="0"/>
              <a:t>) </a:t>
            </a:r>
            <a:r>
              <a:rPr lang="fr-FR" sz="2100" dirty="0"/>
              <a:t>sont bénéficiaires et participent à la mise en œuvre du projet;</a:t>
            </a:r>
          </a:p>
          <a:p>
            <a:pPr>
              <a:lnSpc>
                <a:spcPct val="250000"/>
              </a:lnSpc>
              <a:buFont typeface="Wingdings" panose="05000000000000000000" pitchFamily="2" charset="2"/>
              <a:buChar char="v"/>
            </a:pPr>
            <a:r>
              <a:rPr lang="fr-FR" sz="2100" b="1" dirty="0"/>
              <a:t>10 OSC </a:t>
            </a:r>
            <a:r>
              <a:rPr lang="fr-FR" sz="2100" dirty="0"/>
              <a:t>ont été capacités et ont reçues des </a:t>
            </a:r>
            <a:r>
              <a:rPr lang="fr-FR" sz="2100" b="1" dirty="0"/>
              <a:t>micro-subventions</a:t>
            </a:r>
            <a:r>
              <a:rPr lang="fr-FR" sz="2100" dirty="0"/>
              <a:t> </a:t>
            </a:r>
            <a:r>
              <a:rPr lang="fr-FR" sz="2100" b="1" dirty="0"/>
              <a:t>(APADER, RECOSAF, ECO PH, CEPDEL, SAPED, FIDEPE, ANCO, TGB, AJESH, et DKI). </a:t>
            </a:r>
          </a:p>
          <a:p>
            <a:pPr>
              <a:lnSpc>
                <a:spcPct val="250000"/>
              </a:lnSpc>
              <a:buFont typeface="Wingdings" panose="05000000000000000000" pitchFamily="2" charset="2"/>
              <a:buChar char="v"/>
            </a:pPr>
            <a:r>
              <a:rPr lang="fr-FR" sz="2100" dirty="0"/>
              <a:t>Ceci a permis une gestion plus professionnelle des ressources allouées et a donné aux acteurs locaux les outils nécessaires pour assurer la pérennité des actions.</a:t>
            </a:r>
          </a:p>
        </p:txBody>
      </p:sp>
      <p:pic>
        <p:nvPicPr>
          <p:cNvPr id="8" name="Picture 7" descr="GEF Logo | GEF">
            <a:extLst>
              <a:ext uri="{FF2B5EF4-FFF2-40B4-BE49-F238E27FC236}">
                <a16:creationId xmlns:a16="http://schemas.microsoft.com/office/drawing/2014/main" id="{5F25EE50-21CF-1E01-BA75-4797ECD750F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34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37" y="197427"/>
            <a:ext cx="8826334" cy="1054790"/>
          </a:xfrm>
        </p:spPr>
        <p:txBody>
          <a:bodyPr>
            <a:noAutofit/>
          </a:bodyPr>
          <a:lstStyle/>
          <a:p>
            <a:r>
              <a:rPr sz="3600" b="1" dirty="0"/>
              <a:t>6. </a:t>
            </a:r>
            <a:r>
              <a:rPr lang="fr-FR" sz="3600" b="1" dirty="0"/>
              <a:t>Difficultés rencontrées et capitalisation des acquis</a:t>
            </a:r>
          </a:p>
        </p:txBody>
      </p:sp>
      <p:sp>
        <p:nvSpPr>
          <p:cNvPr id="3" name="Content Placeholder 2"/>
          <p:cNvSpPr>
            <a:spLocks noGrp="1"/>
          </p:cNvSpPr>
          <p:nvPr>
            <p:ph idx="1"/>
          </p:nvPr>
        </p:nvSpPr>
        <p:spPr>
          <a:xfrm>
            <a:off x="108856" y="1317058"/>
            <a:ext cx="8904515" cy="4809105"/>
          </a:xfrm>
        </p:spPr>
        <p:txBody>
          <a:bodyPr>
            <a:normAutofit fontScale="62500" lnSpcReduction="20000"/>
          </a:bodyPr>
          <a:lstStyle/>
          <a:p>
            <a:pPr>
              <a:lnSpc>
                <a:spcPct val="120000"/>
              </a:lnSpc>
              <a:buFont typeface="Wingdings" panose="05000000000000000000" pitchFamily="2" charset="2"/>
              <a:buChar char="v"/>
            </a:pPr>
            <a:r>
              <a:rPr lang="fr-FR" b="1" dirty="0"/>
              <a:t>Leçons</a:t>
            </a:r>
            <a:r>
              <a:rPr b="1" dirty="0"/>
              <a:t> apprises</a:t>
            </a:r>
            <a:r>
              <a:rPr lang="fr-FR" b="1" dirty="0"/>
              <a:t>:</a:t>
            </a:r>
          </a:p>
          <a:p>
            <a:pPr marL="0" indent="0">
              <a:lnSpc>
                <a:spcPct val="120000"/>
              </a:lnSpc>
              <a:buNone/>
            </a:pPr>
            <a:endParaRPr lang="fr-FR" b="1" dirty="0"/>
          </a:p>
          <a:p>
            <a:pPr marL="342900" indent="-342900" eaLnBrk="1" fontAlgn="auto" hangingPunct="1">
              <a:buFont typeface="Wingdings" panose="05000000000000000000" pitchFamily="2" charset="2"/>
              <a:buChar char="ü"/>
              <a:defRPr/>
            </a:pPr>
            <a:r>
              <a:rPr lang="fr-FR" dirty="0"/>
              <a:t>L</a:t>
            </a:r>
            <a:r>
              <a:rPr lang="fr-FR" sz="3200" dirty="0"/>
              <a:t>’implication de toutes les parties prenantes dès le démarrage de l’initiative a permis d’assurer une communication uniforme dans le cadre de l’action;</a:t>
            </a:r>
          </a:p>
          <a:p>
            <a:pPr marL="0" indent="0" eaLnBrk="1" fontAlgn="auto" hangingPunct="1">
              <a:buNone/>
              <a:defRPr/>
            </a:pPr>
            <a:endParaRPr lang="fr-FR" sz="3200" dirty="0"/>
          </a:p>
          <a:p>
            <a:pPr marL="342900" indent="-342900" eaLnBrk="1" fontAlgn="auto" hangingPunct="1">
              <a:buFont typeface="Wingdings" panose="05000000000000000000" pitchFamily="2" charset="2"/>
              <a:buChar char="ü"/>
              <a:defRPr/>
            </a:pPr>
            <a:r>
              <a:rPr lang="fr-FR" sz="3200" dirty="0"/>
              <a:t>Le travail avec de </a:t>
            </a:r>
            <a:r>
              <a:rPr lang="fr-FR" sz="3200" b="1" dirty="0"/>
              <a:t>nombreuses parties prenantes </a:t>
            </a:r>
            <a:r>
              <a:rPr lang="fr-FR" sz="3200" dirty="0"/>
              <a:t>ayant </a:t>
            </a:r>
            <a:r>
              <a:rPr lang="fr-FR" sz="3200" b="1" dirty="0"/>
              <a:t>des intérêts différents </a:t>
            </a:r>
            <a:r>
              <a:rPr lang="fr-FR" sz="3200" dirty="0"/>
              <a:t>pour le CLIP est très long et coûteux</a:t>
            </a:r>
          </a:p>
          <a:p>
            <a:pPr marL="342900" indent="-342900" eaLnBrk="1" fontAlgn="auto" hangingPunct="1">
              <a:buFont typeface="Wingdings" panose="05000000000000000000" pitchFamily="2" charset="2"/>
              <a:buChar char="ü"/>
              <a:defRPr/>
            </a:pPr>
            <a:endParaRPr lang="fr-FR" sz="3200" dirty="0"/>
          </a:p>
          <a:p>
            <a:pPr marL="342900" indent="-342900" eaLnBrk="1" fontAlgn="auto" hangingPunct="1">
              <a:buFont typeface="Wingdings" panose="05000000000000000000" pitchFamily="2" charset="2"/>
              <a:buChar char="ü"/>
              <a:defRPr/>
            </a:pPr>
            <a:r>
              <a:rPr lang="fr-FR" sz="3200" dirty="0"/>
              <a:t>La collaboration avec </a:t>
            </a:r>
            <a:r>
              <a:rPr lang="fr-FR" sz="3200" b="1" dirty="0"/>
              <a:t>d’autres partenaires présents dans la zone pour éviter la duplication d’action </a:t>
            </a:r>
            <a:r>
              <a:rPr lang="fr-FR" sz="3200" dirty="0"/>
              <a:t>sur le même site;</a:t>
            </a:r>
          </a:p>
          <a:p>
            <a:pPr marL="342900" indent="-342900" eaLnBrk="1" fontAlgn="auto" hangingPunct="1">
              <a:buFont typeface="Wingdings" panose="05000000000000000000" pitchFamily="2" charset="2"/>
              <a:buChar char="ü"/>
              <a:defRPr/>
            </a:pPr>
            <a:endParaRPr lang="fr-FR" sz="3200" dirty="0"/>
          </a:p>
          <a:p>
            <a:pPr marL="342900" indent="-342900" eaLnBrk="1" fontAlgn="auto" hangingPunct="1">
              <a:buFont typeface="Wingdings" panose="05000000000000000000" pitchFamily="2" charset="2"/>
              <a:buChar char="ü"/>
              <a:defRPr/>
            </a:pPr>
            <a:r>
              <a:rPr lang="fr-FR" sz="3200" b="1" dirty="0"/>
              <a:t>Une bonne formation </a:t>
            </a:r>
            <a:r>
              <a:rPr lang="fr-FR" sz="3200" dirty="0"/>
              <a:t>stimule l’engagement des parties prenantes;</a:t>
            </a:r>
          </a:p>
          <a:p>
            <a:pPr marL="342900" indent="-342900" eaLnBrk="1" fontAlgn="auto" hangingPunct="1">
              <a:buFont typeface="Wingdings" panose="05000000000000000000" pitchFamily="2" charset="2"/>
              <a:buChar char="ü"/>
              <a:defRPr/>
            </a:pPr>
            <a:endParaRPr lang="fr-FR" sz="3200" dirty="0"/>
          </a:p>
          <a:p>
            <a:pPr marL="342900" indent="-342900" eaLnBrk="1" fontAlgn="auto" hangingPunct="1">
              <a:buFont typeface="Wingdings" panose="05000000000000000000" pitchFamily="2" charset="2"/>
              <a:buChar char="ü"/>
              <a:defRPr/>
            </a:pPr>
            <a:r>
              <a:rPr lang="fr-FR" sz="3200" dirty="0"/>
              <a:t>Des composantes </a:t>
            </a:r>
            <a:r>
              <a:rPr lang="fr-FR" sz="3200" b="1" dirty="0"/>
              <a:t>spécifiques de genre et des activités avec les femmes </a:t>
            </a:r>
            <a:r>
              <a:rPr lang="fr-FR" sz="3200" dirty="0"/>
              <a:t>sont essentielles pour une gestion durable des paysages </a:t>
            </a:r>
          </a:p>
          <a:p>
            <a:pPr marL="342900" indent="-342900" eaLnBrk="1" fontAlgn="auto" hangingPunct="1">
              <a:buFont typeface="Wingdings" panose="05000000000000000000" pitchFamily="2" charset="2"/>
              <a:buChar char="ü"/>
              <a:defRPr/>
            </a:pPr>
            <a:endParaRPr lang="fr-FR" dirty="0"/>
          </a:p>
          <a:p>
            <a:pPr marL="0" indent="0">
              <a:lnSpc>
                <a:spcPct val="200000"/>
              </a:lnSpc>
              <a:buNone/>
            </a:pPr>
            <a:endParaRPr lang="fr-FR" dirty="0"/>
          </a:p>
        </p:txBody>
      </p:sp>
      <p:pic>
        <p:nvPicPr>
          <p:cNvPr id="8" name="Picture 7" descr="GEF Logo | GEF">
            <a:extLst>
              <a:ext uri="{FF2B5EF4-FFF2-40B4-BE49-F238E27FC236}">
                <a16:creationId xmlns:a16="http://schemas.microsoft.com/office/drawing/2014/main" id="{9E0F2356-38EB-AC5C-7C6F-66A344174F8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46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35"/>
            <a:ext cx="9143999" cy="1156238"/>
          </a:xfrm>
        </p:spPr>
        <p:txBody>
          <a:bodyPr>
            <a:normAutofit fontScale="90000"/>
          </a:bodyPr>
          <a:lstStyle/>
          <a:p>
            <a:r>
              <a:rPr b="1" dirty="0"/>
              <a:t>6. </a:t>
            </a:r>
            <a:r>
              <a:rPr lang="fr-FR" b="1" dirty="0"/>
              <a:t>Difficultés rencontrées et capitalisation des acquis</a:t>
            </a:r>
          </a:p>
        </p:txBody>
      </p:sp>
      <p:sp>
        <p:nvSpPr>
          <p:cNvPr id="3" name="Content Placeholder 2"/>
          <p:cNvSpPr>
            <a:spLocks noGrp="1"/>
          </p:cNvSpPr>
          <p:nvPr>
            <p:ph idx="1"/>
          </p:nvPr>
        </p:nvSpPr>
        <p:spPr>
          <a:xfrm>
            <a:off x="-1" y="1317058"/>
            <a:ext cx="9144001" cy="4809105"/>
          </a:xfrm>
        </p:spPr>
        <p:txBody>
          <a:bodyPr>
            <a:normAutofit fontScale="62500" lnSpcReduction="20000"/>
          </a:bodyPr>
          <a:lstStyle/>
          <a:p>
            <a:pPr>
              <a:lnSpc>
                <a:spcPct val="200000"/>
              </a:lnSpc>
              <a:buFont typeface="Wingdings" panose="05000000000000000000" pitchFamily="2" charset="2"/>
              <a:buChar char="v"/>
            </a:pPr>
            <a:r>
              <a:rPr lang="fr-FR" b="1" dirty="0"/>
              <a:t>Leçons</a:t>
            </a:r>
            <a:r>
              <a:rPr b="1" dirty="0"/>
              <a:t> apprises</a:t>
            </a:r>
            <a:r>
              <a:rPr lang="fr-FR" b="1" dirty="0"/>
              <a:t>:</a:t>
            </a:r>
          </a:p>
          <a:p>
            <a:pPr marL="342900" indent="-342900" eaLnBrk="1" fontAlgn="auto" hangingPunct="1">
              <a:buFont typeface="Wingdings" panose="05000000000000000000" pitchFamily="2" charset="2"/>
              <a:buChar char="ü"/>
              <a:defRPr/>
            </a:pPr>
            <a:r>
              <a:rPr lang="fr-FR" sz="3200" dirty="0"/>
              <a:t>Le développement </a:t>
            </a:r>
            <a:r>
              <a:rPr lang="fr-FR" sz="3200" b="1" dirty="0"/>
              <a:t>d’une stratégie </a:t>
            </a:r>
            <a:r>
              <a:rPr lang="fr-FR" b="1" dirty="0"/>
              <a:t>genre </a:t>
            </a:r>
            <a:r>
              <a:rPr lang="fr-FR" sz="3200" b="1" dirty="0"/>
              <a:t>est une approche efficace d’intégration du genre, d’inclusion sociale et de participation des femmes </a:t>
            </a:r>
            <a:r>
              <a:rPr lang="fr-FR" sz="3200" dirty="0"/>
              <a:t>dans la gestion communautaire du paysage</a:t>
            </a:r>
          </a:p>
          <a:p>
            <a:pPr marL="342900" indent="-342900" eaLnBrk="1" fontAlgn="auto" hangingPunct="1">
              <a:buFont typeface="Wingdings" panose="05000000000000000000" pitchFamily="2" charset="2"/>
              <a:buChar char="ü"/>
              <a:defRPr/>
            </a:pPr>
            <a:endParaRPr lang="fr-FR" sz="3200" dirty="0"/>
          </a:p>
          <a:p>
            <a:pPr marL="342900" indent="-342900" eaLnBrk="1" fontAlgn="auto" hangingPunct="1">
              <a:buFont typeface="Wingdings" panose="05000000000000000000" pitchFamily="2" charset="2"/>
              <a:buChar char="ü"/>
              <a:defRPr/>
            </a:pPr>
            <a:r>
              <a:rPr lang="fr-FR" sz="3200" dirty="0"/>
              <a:t>Le coaching des femmes est une technique qui permet aux femmes de participer à la prise de décision grâce aux renforcement de capacités en leadership féminin, prise de parole en public, confiance en soi</a:t>
            </a:r>
          </a:p>
          <a:p>
            <a:pPr marL="342900" indent="-342900" eaLnBrk="1" fontAlgn="auto" hangingPunct="1">
              <a:buFont typeface="Wingdings" panose="05000000000000000000" pitchFamily="2" charset="2"/>
              <a:buChar char="ü"/>
              <a:defRPr/>
            </a:pPr>
            <a:endParaRPr lang="fr-FR" sz="3200" dirty="0"/>
          </a:p>
          <a:p>
            <a:pPr marL="342900" indent="-342900" eaLnBrk="1" fontAlgn="auto" hangingPunct="1">
              <a:buFont typeface="Wingdings" panose="05000000000000000000" pitchFamily="2" charset="2"/>
              <a:buChar char="ü"/>
              <a:defRPr/>
            </a:pPr>
            <a:r>
              <a:rPr lang="fr-FR" dirty="0"/>
              <a:t>La communication en permanence sur le déroulé des activités a permis l’éveil des acteurs et suscité quelques fois des sollicitations d’autres communautés notamment certains Chefs Supérieurs pour la préservation de leurs forêts sacrées aussi</a:t>
            </a:r>
          </a:p>
          <a:p>
            <a:pPr marL="342900" indent="-342900" eaLnBrk="1" fontAlgn="auto" hangingPunct="1">
              <a:buFont typeface="Wingdings" panose="05000000000000000000" pitchFamily="2" charset="2"/>
              <a:buChar char="ü"/>
              <a:defRPr/>
            </a:pPr>
            <a:endParaRPr lang="fr-FR" dirty="0"/>
          </a:p>
          <a:p>
            <a:pPr marL="342900" indent="-342900" eaLnBrk="1" fontAlgn="auto" hangingPunct="1">
              <a:buFont typeface="Wingdings" panose="05000000000000000000" pitchFamily="2" charset="2"/>
              <a:buChar char="ü"/>
              <a:defRPr/>
            </a:pPr>
            <a:r>
              <a:rPr lang="fr-FR" dirty="0"/>
              <a:t>Le renforcement continu des capacités des membres des </a:t>
            </a:r>
            <a:r>
              <a:rPr lang="fr-FR" dirty="0" err="1"/>
              <a:t>CGPs</a:t>
            </a:r>
            <a:r>
              <a:rPr lang="fr-FR" dirty="0"/>
              <a:t> est essentiel au fonctionnement des </a:t>
            </a:r>
            <a:r>
              <a:rPr lang="fr-FR" dirty="0" err="1"/>
              <a:t>CGPs</a:t>
            </a:r>
            <a:r>
              <a:rPr lang="fr-FR" dirty="0"/>
              <a:t> ainsi que la recherche des financements </a:t>
            </a:r>
          </a:p>
          <a:p>
            <a:pPr marL="342900" indent="-342900" eaLnBrk="1" fontAlgn="auto" hangingPunct="1">
              <a:buFont typeface="Wingdings" panose="05000000000000000000" pitchFamily="2" charset="2"/>
              <a:buChar char="ü"/>
              <a:defRPr/>
            </a:pPr>
            <a:endParaRPr lang="fr-FR" dirty="0"/>
          </a:p>
          <a:p>
            <a:pPr marL="0" indent="0">
              <a:lnSpc>
                <a:spcPct val="200000"/>
              </a:lnSpc>
              <a:buNone/>
            </a:pPr>
            <a:endParaRPr lang="fr-FR" dirty="0"/>
          </a:p>
        </p:txBody>
      </p:sp>
      <p:pic>
        <p:nvPicPr>
          <p:cNvPr id="8" name="Picture 7" descr="GEF Logo | GEF">
            <a:extLst>
              <a:ext uri="{FF2B5EF4-FFF2-40B4-BE49-F238E27FC236}">
                <a16:creationId xmlns:a16="http://schemas.microsoft.com/office/drawing/2014/main" id="{9E0F2356-38EB-AC5C-7C6F-66A344174F8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758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13" y="384560"/>
            <a:ext cx="7934632" cy="780672"/>
          </a:xfrm>
        </p:spPr>
        <p:txBody>
          <a:bodyPr>
            <a:normAutofit fontScale="90000"/>
          </a:bodyPr>
          <a:lstStyle/>
          <a:p>
            <a:r>
              <a:rPr b="1" dirty="0"/>
              <a:t>1. </a:t>
            </a:r>
            <a:r>
              <a:rPr lang="fr-FR" b="1" dirty="0"/>
              <a:t>Présentation</a:t>
            </a:r>
            <a:r>
              <a:rPr b="1" dirty="0"/>
              <a:t> </a:t>
            </a:r>
            <a:r>
              <a:rPr lang="fr-FR" b="1" dirty="0"/>
              <a:t>générale</a:t>
            </a:r>
            <a:r>
              <a:rPr b="1" dirty="0"/>
              <a:t> du </a:t>
            </a:r>
            <a:r>
              <a:rPr lang="nl-NL" b="1" dirty="0"/>
              <a:t>P</a:t>
            </a:r>
            <a:r>
              <a:rPr lang="fr-FR" b="1" dirty="0" err="1"/>
              <a:t>rojet</a:t>
            </a:r>
            <a:endParaRPr lang="fr-FR" b="1" dirty="0"/>
          </a:p>
        </p:txBody>
      </p:sp>
      <p:sp>
        <p:nvSpPr>
          <p:cNvPr id="3" name="Content Placeholder 2"/>
          <p:cNvSpPr>
            <a:spLocks noGrp="1"/>
          </p:cNvSpPr>
          <p:nvPr>
            <p:ph idx="1"/>
          </p:nvPr>
        </p:nvSpPr>
        <p:spPr>
          <a:xfrm>
            <a:off x="125728" y="1353355"/>
            <a:ext cx="9018271" cy="4647396"/>
          </a:xfrm>
        </p:spPr>
        <p:txBody>
          <a:bodyPr>
            <a:normAutofit fontScale="77500" lnSpcReduction="20000"/>
          </a:bodyPr>
          <a:lstStyle/>
          <a:p>
            <a:pPr>
              <a:lnSpc>
                <a:spcPct val="210000"/>
              </a:lnSpc>
              <a:buFont typeface="Wingdings" panose="05000000000000000000" pitchFamily="2" charset="2"/>
              <a:buChar char="v"/>
            </a:pPr>
            <a:r>
              <a:rPr lang="fr-FR" sz="3400" dirty="0"/>
              <a:t> </a:t>
            </a:r>
            <a:r>
              <a:rPr sz="3400" b="1" dirty="0"/>
              <a:t>Zone(s) </a:t>
            </a:r>
            <a:r>
              <a:rPr lang="fr-FR" sz="3400" b="1" dirty="0"/>
              <a:t> administrative </a:t>
            </a:r>
            <a:r>
              <a:rPr sz="3400" b="1" dirty="0" err="1"/>
              <a:t>d’interv</a:t>
            </a:r>
            <a:r>
              <a:rPr lang="fr-FR" sz="3400" b="1" dirty="0" err="1"/>
              <a:t>ention</a:t>
            </a:r>
            <a:r>
              <a:rPr lang="fr-FR" sz="3400" dirty="0"/>
              <a:t>: Le projet est localisé dans:</a:t>
            </a:r>
          </a:p>
          <a:p>
            <a:r>
              <a:rPr lang="fr-FR" sz="3400" b="1" dirty="0"/>
              <a:t>Hauts-Plateaux de l'Ouest </a:t>
            </a:r>
            <a:r>
              <a:rPr lang="fr-FR" sz="3400" dirty="0"/>
              <a:t>: </a:t>
            </a:r>
            <a:r>
              <a:rPr lang="fr-FR" sz="3400" b="1" dirty="0"/>
              <a:t>Monts Bamboutos </a:t>
            </a:r>
            <a:r>
              <a:rPr lang="fr-FR" sz="3400" dirty="0"/>
              <a:t>(Régions Ouest et Nord-Ouest), </a:t>
            </a:r>
            <a:r>
              <a:rPr lang="fr-FR" sz="3400" b="1" dirty="0"/>
              <a:t>Monts Bana-Bangangté-Bangou </a:t>
            </a:r>
            <a:r>
              <a:rPr lang="fr-FR" sz="3400" dirty="0"/>
              <a:t>(Région Ouest), et plusieurs </a:t>
            </a:r>
            <a:r>
              <a:rPr lang="fr-FR" sz="3400" b="1" dirty="0"/>
              <a:t>forêts sacrées</a:t>
            </a:r>
            <a:r>
              <a:rPr lang="fr-FR" sz="3400" dirty="0"/>
              <a:t> dans les Régions de l’Ouest et du Nord-Ouest </a:t>
            </a:r>
          </a:p>
          <a:p>
            <a:r>
              <a:rPr lang="fr-FR" sz="3400" b="1" dirty="0"/>
              <a:t>Région Sud </a:t>
            </a:r>
            <a:r>
              <a:rPr lang="fr-FR" sz="3400" dirty="0"/>
              <a:t>: périphérie sud de la réserve du Dja </a:t>
            </a:r>
            <a:r>
              <a:rPr lang="fr-FR" sz="3400" b="1" dirty="0"/>
              <a:t>(</a:t>
            </a:r>
            <a:r>
              <a:rPr lang="fr-FR" sz="3400" b="1" dirty="0" err="1"/>
              <a:t>Mintom</a:t>
            </a:r>
            <a:r>
              <a:rPr lang="fr-FR" sz="3400" b="1" dirty="0"/>
              <a:t>)</a:t>
            </a:r>
          </a:p>
          <a:p>
            <a:pPr>
              <a:lnSpc>
                <a:spcPct val="210000"/>
              </a:lnSpc>
              <a:buFont typeface="Wingdings" panose="05000000000000000000" pitchFamily="2" charset="2"/>
              <a:buChar char="v"/>
            </a:pPr>
            <a:r>
              <a:rPr lang="fr-FR" sz="3400" b="1" dirty="0"/>
              <a:t>Durée</a:t>
            </a:r>
            <a:r>
              <a:rPr sz="3400" b="1" dirty="0"/>
              <a:t> et phase </a:t>
            </a:r>
            <a:r>
              <a:rPr lang="fr-FR" sz="3400" b="1" dirty="0"/>
              <a:t>actuelle</a:t>
            </a:r>
            <a:r>
              <a:rPr lang="fr-FR" sz="3400" dirty="0"/>
              <a:t>: 2020 – mars 2026</a:t>
            </a:r>
          </a:p>
          <a:p>
            <a:pPr>
              <a:lnSpc>
                <a:spcPct val="210000"/>
              </a:lnSpc>
              <a:buFont typeface="Wingdings" panose="05000000000000000000" pitchFamily="2" charset="2"/>
              <a:buChar char="v"/>
            </a:pPr>
            <a:endParaRPr lang="fr-FR" dirty="0"/>
          </a:p>
          <a:p>
            <a:pPr>
              <a:lnSpc>
                <a:spcPct val="200000"/>
              </a:lnSpc>
            </a:pPr>
            <a:endParaRPr lang="fr-FR" dirty="0"/>
          </a:p>
          <a:p>
            <a:pPr>
              <a:lnSpc>
                <a:spcPct val="150000"/>
              </a:lnSpc>
            </a:pPr>
            <a:endParaRPr dirty="0"/>
          </a:p>
          <a:p>
            <a:pPr marL="0" indent="0">
              <a:buNone/>
            </a:pPr>
            <a:endParaRPr dirty="0"/>
          </a:p>
        </p:txBody>
      </p:sp>
      <p:pic>
        <p:nvPicPr>
          <p:cNvPr id="7" name="Picture 6" descr="GEF Logo | GEF">
            <a:extLst>
              <a:ext uri="{FF2B5EF4-FFF2-40B4-BE49-F238E27FC236}">
                <a16:creationId xmlns:a16="http://schemas.microsoft.com/office/drawing/2014/main" id="{5D9DFA2F-8C5B-3180-8C17-B4CA49A7A60E}"/>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25729" y="6000751"/>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010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35"/>
            <a:ext cx="9144000" cy="1234282"/>
          </a:xfrm>
        </p:spPr>
        <p:txBody>
          <a:bodyPr>
            <a:normAutofit fontScale="90000"/>
          </a:bodyPr>
          <a:lstStyle/>
          <a:p>
            <a:r>
              <a:rPr b="1" dirty="0"/>
              <a:t>6. </a:t>
            </a:r>
            <a:r>
              <a:rPr lang="fr-FR" b="1" dirty="0"/>
              <a:t>Difficultés rencontrées et capitalisation des acquis</a:t>
            </a:r>
          </a:p>
        </p:txBody>
      </p:sp>
      <p:sp>
        <p:nvSpPr>
          <p:cNvPr id="3" name="Content Placeholder 2"/>
          <p:cNvSpPr>
            <a:spLocks noGrp="1"/>
          </p:cNvSpPr>
          <p:nvPr>
            <p:ph idx="1"/>
          </p:nvPr>
        </p:nvSpPr>
        <p:spPr>
          <a:xfrm>
            <a:off x="206829" y="1600200"/>
            <a:ext cx="8773885" cy="4525963"/>
          </a:xfrm>
        </p:spPr>
        <p:txBody>
          <a:bodyPr>
            <a:normAutofit/>
          </a:bodyPr>
          <a:lstStyle/>
          <a:p>
            <a:pPr marL="0" indent="0">
              <a:lnSpc>
                <a:spcPct val="200000"/>
              </a:lnSpc>
              <a:buNone/>
            </a:pPr>
            <a:r>
              <a:rPr lang="fr-FR" b="1" dirty="0"/>
              <a:t>Bonnes</a:t>
            </a:r>
            <a:r>
              <a:rPr lang="en-GB" b="1" dirty="0"/>
              <a:t> </a:t>
            </a:r>
            <a:r>
              <a:rPr lang="fr-FR" b="1" dirty="0"/>
              <a:t>Pratiques</a:t>
            </a:r>
            <a:r>
              <a:rPr lang="en-GB" b="1" dirty="0"/>
              <a:t> et Innovations à </a:t>
            </a:r>
            <a:r>
              <a:rPr lang="fr-FR" b="1" dirty="0"/>
              <a:t>valoriser:</a:t>
            </a:r>
          </a:p>
          <a:p>
            <a:pPr>
              <a:lnSpc>
                <a:spcPct val="200000"/>
              </a:lnSpc>
              <a:buFont typeface="Wingdings" panose="05000000000000000000" pitchFamily="2" charset="2"/>
              <a:buChar char="v"/>
            </a:pPr>
            <a:r>
              <a:rPr lang="fr-FR" sz="1800" b="1" kern="100" dirty="0">
                <a:effectLst/>
                <a:latin typeface="Century Gothic" panose="020B0502020202020204" pitchFamily="34" charset="0"/>
                <a:ea typeface="Aptos"/>
                <a:cs typeface="Times New Roman" panose="02020603050405020304" pitchFamily="18" charset="0"/>
              </a:rPr>
              <a:t>Innovation technique : </a:t>
            </a:r>
            <a:r>
              <a:rPr lang="fr-FR" sz="1800" kern="100" dirty="0">
                <a:latin typeface="Century Gothic" panose="020B0502020202020204" pitchFamily="34" charset="0"/>
                <a:ea typeface="Aptos"/>
                <a:cs typeface="Times New Roman" panose="02020603050405020304" pitchFamily="18" charset="0"/>
              </a:rPr>
              <a:t>P</a:t>
            </a:r>
            <a:r>
              <a:rPr lang="fr-FR" sz="1800" kern="100" dirty="0">
                <a:effectLst/>
                <a:latin typeface="Century Gothic" panose="020B0502020202020204" pitchFamily="34" charset="0"/>
                <a:ea typeface="Aptos"/>
                <a:cs typeface="Times New Roman" panose="02020603050405020304" pitchFamily="18" charset="0"/>
              </a:rPr>
              <a:t>roduction locale de biofertilisants et de biopesticides</a:t>
            </a:r>
          </a:p>
          <a:p>
            <a:pPr>
              <a:lnSpc>
                <a:spcPct val="200000"/>
              </a:lnSpc>
              <a:buFont typeface="Wingdings" panose="05000000000000000000" pitchFamily="2" charset="2"/>
              <a:buChar char="v"/>
            </a:pPr>
            <a:r>
              <a:rPr lang="fr-FR" sz="1800" kern="100" dirty="0">
                <a:effectLst/>
                <a:latin typeface="Century Gothic" panose="020B0502020202020204" pitchFamily="34" charset="0"/>
                <a:ea typeface="Aptos"/>
                <a:cs typeface="Times New Roman" panose="02020603050405020304" pitchFamily="18" charset="0"/>
              </a:rPr>
              <a:t> Face aux enjeux de durabilité agricole et à la dépendance croissante aux intrants chimiques, le projet COBALAM a introduit une solution innovante fondée sur la valorisation des ressources locales : la fabrication de biofertilisants et de biopesticides. </a:t>
            </a:r>
          </a:p>
          <a:p>
            <a:pPr>
              <a:lnSpc>
                <a:spcPct val="200000"/>
              </a:lnSpc>
              <a:buFont typeface="Wingdings" panose="05000000000000000000" pitchFamily="2" charset="2"/>
              <a:buChar char="v"/>
            </a:pPr>
            <a:endParaRPr lang="fr-FR" sz="1800" kern="100" dirty="0">
              <a:effectLst/>
              <a:latin typeface="Aptos"/>
              <a:ea typeface="Aptos"/>
              <a:cs typeface="Times New Roman" panose="02020603050405020304" pitchFamily="18" charset="0"/>
            </a:endParaRPr>
          </a:p>
          <a:p>
            <a:pPr>
              <a:lnSpc>
                <a:spcPct val="200000"/>
              </a:lnSpc>
              <a:buFont typeface="Wingdings" panose="05000000000000000000" pitchFamily="2" charset="2"/>
              <a:buChar char="v"/>
            </a:pPr>
            <a:endParaRPr lang="fr-FR" sz="1800" kern="100" dirty="0">
              <a:effectLst/>
              <a:latin typeface="Aptos"/>
              <a:ea typeface="Aptos"/>
              <a:cs typeface="Times New Roman" panose="02020603050405020304" pitchFamily="18" charset="0"/>
            </a:endParaRPr>
          </a:p>
          <a:p>
            <a:pPr>
              <a:lnSpc>
                <a:spcPct val="200000"/>
              </a:lnSpc>
              <a:buFont typeface="Wingdings" panose="05000000000000000000" pitchFamily="2" charset="2"/>
              <a:buChar char="v"/>
            </a:pPr>
            <a:endParaRPr lang="fr-FR" dirty="0"/>
          </a:p>
        </p:txBody>
      </p:sp>
      <p:pic>
        <p:nvPicPr>
          <p:cNvPr id="8" name="Picture 7" descr="GEF Logo | GEF">
            <a:extLst>
              <a:ext uri="{FF2B5EF4-FFF2-40B4-BE49-F238E27FC236}">
                <a16:creationId xmlns:a16="http://schemas.microsoft.com/office/drawing/2014/main" id="{9E0F2356-38EB-AC5C-7C6F-66A344174F8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57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35"/>
            <a:ext cx="8980714" cy="1234282"/>
          </a:xfrm>
        </p:spPr>
        <p:txBody>
          <a:bodyPr>
            <a:normAutofit fontScale="90000"/>
          </a:bodyPr>
          <a:lstStyle/>
          <a:p>
            <a:r>
              <a:rPr b="1" dirty="0"/>
              <a:t>6. </a:t>
            </a:r>
            <a:r>
              <a:rPr lang="fr-FR" b="1" dirty="0"/>
              <a:t>Difficultés rencontrées et capitalisation des acquis</a:t>
            </a:r>
          </a:p>
        </p:txBody>
      </p:sp>
      <p:sp>
        <p:nvSpPr>
          <p:cNvPr id="3" name="Content Placeholder 2"/>
          <p:cNvSpPr>
            <a:spLocks noGrp="1"/>
          </p:cNvSpPr>
          <p:nvPr>
            <p:ph idx="1"/>
          </p:nvPr>
        </p:nvSpPr>
        <p:spPr>
          <a:xfrm>
            <a:off x="206829" y="1600200"/>
            <a:ext cx="8773885" cy="4525963"/>
          </a:xfrm>
        </p:spPr>
        <p:txBody>
          <a:bodyPr>
            <a:normAutofit fontScale="85000" lnSpcReduction="10000"/>
          </a:bodyPr>
          <a:lstStyle/>
          <a:p>
            <a:pPr marL="0" indent="0">
              <a:lnSpc>
                <a:spcPct val="200000"/>
              </a:lnSpc>
              <a:buNone/>
            </a:pPr>
            <a:r>
              <a:rPr lang="fr-FR" b="1" dirty="0"/>
              <a:t>Bonnes</a:t>
            </a:r>
            <a:r>
              <a:rPr lang="en-GB" b="1" dirty="0"/>
              <a:t> </a:t>
            </a:r>
            <a:r>
              <a:rPr lang="fr-FR" b="1" dirty="0"/>
              <a:t>Pratiques</a:t>
            </a:r>
            <a:r>
              <a:rPr lang="en-GB" b="1" dirty="0"/>
              <a:t> et Innovations à </a:t>
            </a:r>
            <a:r>
              <a:rPr lang="fr-FR" b="1" dirty="0"/>
              <a:t>valoriser:</a:t>
            </a:r>
          </a:p>
          <a:p>
            <a:pPr>
              <a:lnSpc>
                <a:spcPct val="200000"/>
              </a:lnSpc>
              <a:buFont typeface="Wingdings" panose="05000000000000000000" pitchFamily="2" charset="2"/>
              <a:buChar char="v"/>
            </a:pPr>
            <a:r>
              <a:rPr lang="fr-FR" sz="1800" b="1" kern="100" dirty="0">
                <a:effectLst/>
                <a:latin typeface="Century Gothic" panose="020B0502020202020204" pitchFamily="34" charset="0"/>
                <a:ea typeface="Aptos"/>
                <a:cs typeface="Times New Roman" panose="02020603050405020304" pitchFamily="18" charset="0"/>
              </a:rPr>
              <a:t>Innovation organisationnelle : </a:t>
            </a:r>
            <a:r>
              <a:rPr lang="fr-FR" sz="1800" kern="100" dirty="0">
                <a:effectLst/>
                <a:latin typeface="Century Gothic" panose="020B0502020202020204" pitchFamily="34" charset="0"/>
                <a:ea typeface="Aptos"/>
                <a:cs typeface="Times New Roman" panose="02020603050405020304" pitchFamily="18" charset="0"/>
              </a:rPr>
              <a:t>mise en place des Comités de Gestion du Paysage (CGP): Ces structures locales regroupent divers acteurs, chefferies traditionnelles, OCB, OSC, autorités communales, femmes et jeunes autour d’un même espace paysager, pour une prise de décision collective et inclusive.</a:t>
            </a:r>
          </a:p>
          <a:p>
            <a:pPr>
              <a:lnSpc>
                <a:spcPct val="200000"/>
              </a:lnSpc>
              <a:buFont typeface="Wingdings" panose="05000000000000000000" pitchFamily="2" charset="2"/>
              <a:buChar char="v"/>
            </a:pPr>
            <a:r>
              <a:rPr lang="fr-FR" sz="1800" b="1" kern="100" dirty="0">
                <a:effectLst/>
                <a:latin typeface="Century Gothic" panose="020B0502020202020204" pitchFamily="34" charset="0"/>
                <a:ea typeface="Aptos"/>
                <a:cs typeface="Times New Roman" panose="02020603050405020304" pitchFamily="18" charset="0"/>
              </a:rPr>
              <a:t>Innovation collaborative : </a:t>
            </a:r>
            <a:r>
              <a:rPr lang="fr-FR" sz="1800" kern="100" dirty="0">
                <a:effectLst/>
                <a:latin typeface="Century Gothic" panose="020B0502020202020204" pitchFamily="34" charset="0"/>
                <a:ea typeface="Aptos"/>
                <a:cs typeface="Times New Roman" panose="02020603050405020304" pitchFamily="18" charset="0"/>
              </a:rPr>
              <a:t>mutualisation des efforts entre ONG intervenant dans un même paysage: une dynamique collaborative innovante a été instaurée entre les organisations non gouvernementales (ONG) opérant sur un même paysage. </a:t>
            </a:r>
            <a:endParaRPr lang="fr-FR" sz="1800" kern="100" dirty="0">
              <a:effectLst/>
              <a:latin typeface="Aptos"/>
              <a:ea typeface="Aptos"/>
              <a:cs typeface="Times New Roman" panose="02020603050405020304" pitchFamily="18" charset="0"/>
            </a:endParaRPr>
          </a:p>
          <a:p>
            <a:pPr>
              <a:lnSpc>
                <a:spcPct val="200000"/>
              </a:lnSpc>
              <a:buFont typeface="Wingdings" panose="05000000000000000000" pitchFamily="2" charset="2"/>
              <a:buChar char="v"/>
            </a:pPr>
            <a:endParaRPr lang="fr-FR" sz="1800" kern="100" dirty="0">
              <a:effectLst/>
              <a:latin typeface="Aptos"/>
              <a:ea typeface="Aptos"/>
              <a:cs typeface="Times New Roman" panose="02020603050405020304" pitchFamily="18" charset="0"/>
            </a:endParaRPr>
          </a:p>
          <a:p>
            <a:pPr>
              <a:lnSpc>
                <a:spcPct val="200000"/>
              </a:lnSpc>
              <a:buFont typeface="Wingdings" panose="05000000000000000000" pitchFamily="2" charset="2"/>
              <a:buChar char="v"/>
            </a:pPr>
            <a:endParaRPr lang="fr-FR" sz="1800" kern="100" dirty="0">
              <a:effectLst/>
              <a:latin typeface="Aptos"/>
              <a:ea typeface="Aptos"/>
              <a:cs typeface="Times New Roman" panose="02020603050405020304" pitchFamily="18" charset="0"/>
            </a:endParaRPr>
          </a:p>
          <a:p>
            <a:pPr>
              <a:lnSpc>
                <a:spcPct val="200000"/>
              </a:lnSpc>
              <a:buFont typeface="Wingdings" panose="05000000000000000000" pitchFamily="2" charset="2"/>
              <a:buChar char="v"/>
            </a:pPr>
            <a:endParaRPr lang="fr-FR" dirty="0"/>
          </a:p>
        </p:txBody>
      </p:sp>
      <p:pic>
        <p:nvPicPr>
          <p:cNvPr id="8" name="Picture 7" descr="GEF Logo | GEF">
            <a:extLst>
              <a:ext uri="{FF2B5EF4-FFF2-40B4-BE49-F238E27FC236}">
                <a16:creationId xmlns:a16="http://schemas.microsoft.com/office/drawing/2014/main" id="{9E0F2356-38EB-AC5C-7C6F-66A344174F8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458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 y="174058"/>
            <a:ext cx="8195310" cy="1143000"/>
          </a:xfrm>
        </p:spPr>
        <p:txBody>
          <a:bodyPr>
            <a:normAutofit fontScale="90000"/>
          </a:bodyPr>
          <a:lstStyle/>
          <a:p>
            <a:r>
              <a:rPr lang="fr-FR" b="1" dirty="0"/>
              <a:t>7</a:t>
            </a:r>
            <a:r>
              <a:rPr b="1" dirty="0"/>
              <a:t>. Perspectives et recommendations</a:t>
            </a:r>
          </a:p>
        </p:txBody>
      </p:sp>
      <p:sp>
        <p:nvSpPr>
          <p:cNvPr id="3" name="Content Placeholder 2"/>
          <p:cNvSpPr>
            <a:spLocks noGrp="1"/>
          </p:cNvSpPr>
          <p:nvPr>
            <p:ph idx="1"/>
          </p:nvPr>
        </p:nvSpPr>
        <p:spPr>
          <a:xfrm>
            <a:off x="0" y="1028701"/>
            <a:ext cx="9144000" cy="5101935"/>
          </a:xfrm>
        </p:spPr>
        <p:txBody>
          <a:bodyPr>
            <a:normAutofit fontScale="25000" lnSpcReduction="20000"/>
          </a:bodyPr>
          <a:lstStyle/>
          <a:p>
            <a:pPr>
              <a:lnSpc>
                <a:spcPct val="200000"/>
              </a:lnSpc>
              <a:buFont typeface="Wingdings" panose="05000000000000000000" pitchFamily="2" charset="2"/>
              <a:buChar char="v"/>
            </a:pPr>
            <a:r>
              <a:rPr lang="fr-FR" sz="9600" b="1" dirty="0"/>
              <a:t>Prochaines</a:t>
            </a:r>
            <a:r>
              <a:rPr sz="9600" b="1" dirty="0"/>
              <a:t> </a:t>
            </a:r>
            <a:r>
              <a:rPr lang="fr-FR" sz="9600" b="1" dirty="0"/>
              <a:t>étapes:</a:t>
            </a:r>
          </a:p>
          <a:p>
            <a:pPr>
              <a:lnSpc>
                <a:spcPct val="200000"/>
              </a:lnSpc>
              <a:buFont typeface="Wingdings" panose="05000000000000000000" pitchFamily="2" charset="2"/>
              <a:buChar char="ü"/>
            </a:pPr>
            <a:r>
              <a:rPr lang="fr-FR" sz="8000" dirty="0"/>
              <a:t>Finaliser l’élaboration </a:t>
            </a:r>
            <a:r>
              <a:rPr lang="fr-FR" sz="8000" b="1" dirty="0"/>
              <a:t>du guide pour l’attribution du statut de Zone d’Aménagement Prioritaire (ZAP) </a:t>
            </a:r>
            <a:r>
              <a:rPr lang="fr-FR" sz="8000" dirty="0"/>
              <a:t>et appui aux </a:t>
            </a:r>
            <a:r>
              <a:rPr lang="fr-FR" sz="8000" dirty="0" err="1"/>
              <a:t>CGPs</a:t>
            </a:r>
            <a:r>
              <a:rPr lang="fr-FR" sz="8000" dirty="0"/>
              <a:t> pour constituer du dossier de demande d’attribution de la ZAP;</a:t>
            </a:r>
          </a:p>
          <a:p>
            <a:pPr>
              <a:lnSpc>
                <a:spcPct val="200000"/>
              </a:lnSpc>
              <a:buFont typeface="Wingdings" panose="05000000000000000000" pitchFamily="2" charset="2"/>
              <a:buChar char="ü"/>
            </a:pPr>
            <a:r>
              <a:rPr lang="fr-FR" sz="8000" dirty="0"/>
              <a:t>Élaborer </a:t>
            </a:r>
            <a:r>
              <a:rPr lang="fr-FR" sz="8000" b="1" dirty="0"/>
              <a:t>des notes d’orientation et/ou des études de cas </a:t>
            </a:r>
            <a:r>
              <a:rPr lang="fr-FR" sz="8000" dirty="0"/>
              <a:t>sur l’expérience de l’institutionnalisation de la gestion participative durable des paysages</a:t>
            </a:r>
          </a:p>
          <a:p>
            <a:pPr>
              <a:lnSpc>
                <a:spcPct val="200000"/>
              </a:lnSpc>
              <a:buFont typeface="Wingdings" panose="05000000000000000000" pitchFamily="2" charset="2"/>
              <a:buChar char="ü"/>
            </a:pPr>
            <a:r>
              <a:rPr lang="fr-FR" sz="8000" dirty="0"/>
              <a:t>Organiser un atelier pour </a:t>
            </a:r>
            <a:r>
              <a:rPr lang="fr-FR" sz="8000" b="1" dirty="0"/>
              <a:t>partager les résultats et capitaliser les leçons apprises</a:t>
            </a:r>
          </a:p>
          <a:p>
            <a:pPr>
              <a:lnSpc>
                <a:spcPct val="200000"/>
              </a:lnSpc>
              <a:buFont typeface="Wingdings" panose="05000000000000000000" pitchFamily="2" charset="2"/>
              <a:buChar char="ü"/>
            </a:pPr>
            <a:r>
              <a:rPr lang="fr-FR" sz="8000" dirty="0"/>
              <a:t>Rédiger les rapports finaux du projet</a:t>
            </a:r>
          </a:p>
        </p:txBody>
      </p:sp>
      <p:pic>
        <p:nvPicPr>
          <p:cNvPr id="6" name="Picture 5" descr="GEF Logo | GEF">
            <a:extLst>
              <a:ext uri="{FF2B5EF4-FFF2-40B4-BE49-F238E27FC236}">
                <a16:creationId xmlns:a16="http://schemas.microsoft.com/office/drawing/2014/main" id="{D52EAE33-7940-40FA-2B10-734164C5F087}"/>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5753050"/>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127" y="2737758"/>
            <a:ext cx="9060873" cy="2193471"/>
          </a:xfrm>
        </p:spPr>
        <p:txBody>
          <a:bodyPr>
            <a:noAutofit/>
          </a:bodyPr>
          <a:lstStyle/>
          <a:p>
            <a:r>
              <a:rPr lang="fr-FR" sz="4800" b="1" dirty="0"/>
              <a:t>Je vous remercie pour votre aimable attention </a:t>
            </a:r>
          </a:p>
        </p:txBody>
      </p:sp>
      <p:pic>
        <p:nvPicPr>
          <p:cNvPr id="1026" name="Picture 2" descr="Ministère de l'Environnement, de la Protection de la Nature et du  Développement Durable (Cameroun) | ReS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076" y="292551"/>
            <a:ext cx="1204184" cy="1364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AMEN DES AGENCES, DES DIRECTIVES ET DES PROCÉDURES EN MATIÈRE DE  BIOSÉCURITÉ"/>
          <p:cNvPicPr>
            <a:picLocks noChangeAspect="1" noChangeArrowheads="1"/>
          </p:cNvPicPr>
          <p:nvPr/>
        </p:nvPicPr>
        <p:blipFill rotWithShape="1">
          <a:blip r:embed="rId3">
            <a:extLst>
              <a:ext uri="{28A0092B-C50C-407E-A947-70E740481C1C}">
                <a14:useLocalDpi xmlns:a14="http://schemas.microsoft.com/office/drawing/2010/main" val="0"/>
              </a:ext>
            </a:extLst>
          </a:blip>
          <a:srcRect b="9834"/>
          <a:stretch/>
        </p:blipFill>
        <p:spPr bwMode="auto">
          <a:xfrm>
            <a:off x="221241" y="5367872"/>
            <a:ext cx="1309670" cy="1468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F Logo | G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991" y="292551"/>
            <a:ext cx="2945944" cy="131907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478168" y="2253343"/>
            <a:ext cx="6958261" cy="838200"/>
          </a:xfrm>
          <a:prstGeom prst="rect">
            <a:avLst/>
          </a:prstGeom>
          <a:noFill/>
        </p:spPr>
        <p:txBody>
          <a:bodyPr wrap="square" rtlCol="0">
            <a:spAutoFit/>
          </a:bodyPr>
          <a:lstStyle/>
          <a:p>
            <a:endParaRPr lang="fr-FR" dirty="0"/>
          </a:p>
        </p:txBody>
      </p:sp>
      <p:pic>
        <p:nvPicPr>
          <p:cNvPr id="5" name="Image 4">
            <a:extLst>
              <a:ext uri="{FF2B5EF4-FFF2-40B4-BE49-F238E27FC236}">
                <a16:creationId xmlns:a16="http://schemas.microsoft.com/office/drawing/2014/main" id="{C4BD1B23-A94C-46ED-BD13-0451A71F0F35}"/>
              </a:ext>
            </a:extLst>
          </p:cNvPr>
          <p:cNvPicPr>
            <a:picLocks noChangeAspect="1"/>
          </p:cNvPicPr>
          <p:nvPr/>
        </p:nvPicPr>
        <p:blipFill>
          <a:blip r:embed="rId5"/>
          <a:stretch>
            <a:fillRect/>
          </a:stretch>
        </p:blipFill>
        <p:spPr>
          <a:xfrm>
            <a:off x="6723694" y="5661147"/>
            <a:ext cx="2237426" cy="707197"/>
          </a:xfrm>
          <a:prstGeom prst="rect">
            <a:avLst/>
          </a:prstGeom>
        </p:spPr>
      </p:pic>
    </p:spTree>
    <p:extLst>
      <p:ext uri="{BB962C8B-B14F-4D97-AF65-F5344CB8AC3E}">
        <p14:creationId xmlns:p14="http://schemas.microsoft.com/office/powerpoint/2010/main" val="3495946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53" y="92813"/>
            <a:ext cx="7934632" cy="780672"/>
          </a:xfrm>
        </p:spPr>
        <p:txBody>
          <a:bodyPr>
            <a:normAutofit fontScale="90000"/>
          </a:bodyPr>
          <a:lstStyle/>
          <a:p>
            <a:r>
              <a:rPr b="1" dirty="0"/>
              <a:t>1. </a:t>
            </a:r>
            <a:r>
              <a:rPr lang="fr-FR" b="1" dirty="0"/>
              <a:t>Présentation</a:t>
            </a:r>
            <a:r>
              <a:rPr b="1" dirty="0"/>
              <a:t> </a:t>
            </a:r>
            <a:r>
              <a:rPr lang="fr-FR" b="1" dirty="0"/>
              <a:t>générale</a:t>
            </a:r>
            <a:r>
              <a:rPr b="1" dirty="0"/>
              <a:t> du </a:t>
            </a:r>
            <a:r>
              <a:rPr lang="nl-NL" b="1" dirty="0"/>
              <a:t>P</a:t>
            </a:r>
            <a:r>
              <a:rPr lang="fr-FR" b="1" dirty="0" err="1"/>
              <a:t>rojet</a:t>
            </a:r>
            <a:endParaRPr lang="fr-FR" b="1" dirty="0"/>
          </a:p>
        </p:txBody>
      </p:sp>
      <p:sp>
        <p:nvSpPr>
          <p:cNvPr id="3" name="Content Placeholder 2"/>
          <p:cNvSpPr>
            <a:spLocks noGrp="1"/>
          </p:cNvSpPr>
          <p:nvPr>
            <p:ph idx="1"/>
          </p:nvPr>
        </p:nvSpPr>
        <p:spPr>
          <a:xfrm>
            <a:off x="239487" y="908375"/>
            <a:ext cx="8904514" cy="5120085"/>
          </a:xfrm>
        </p:spPr>
        <p:txBody>
          <a:bodyPr>
            <a:normAutofit fontScale="25000" lnSpcReduction="20000"/>
          </a:bodyPr>
          <a:lstStyle/>
          <a:p>
            <a:pPr>
              <a:lnSpc>
                <a:spcPct val="170000"/>
              </a:lnSpc>
              <a:buFont typeface="Wingdings" panose="05000000000000000000" pitchFamily="2" charset="2"/>
              <a:buChar char="v"/>
            </a:pPr>
            <a:r>
              <a:rPr lang="fr-FR" sz="9600" b="1" dirty="0"/>
              <a:t>Objectif principal </a:t>
            </a:r>
          </a:p>
          <a:p>
            <a:pPr lvl="1">
              <a:lnSpc>
                <a:spcPct val="120000"/>
              </a:lnSpc>
              <a:buFont typeface="Wingdings" panose="05000000000000000000" pitchFamily="2" charset="2"/>
              <a:buChar char="ü"/>
            </a:pPr>
            <a:r>
              <a:rPr lang="fr-FR" sz="9200" dirty="0"/>
              <a:t>Améliorer </a:t>
            </a:r>
            <a:r>
              <a:rPr lang="fr-FR" sz="9200" b="1" dirty="0"/>
              <a:t>la conservation de la biodiversité </a:t>
            </a:r>
            <a:r>
              <a:rPr lang="fr-FR" sz="9200" dirty="0"/>
              <a:t>et les </a:t>
            </a:r>
            <a:r>
              <a:rPr lang="fr-FR" sz="9200" b="1" dirty="0"/>
              <a:t>moyens de subsistance des communautés </a:t>
            </a:r>
            <a:r>
              <a:rPr lang="fr-FR" sz="9200" dirty="0"/>
              <a:t>dans les paysages des Hautes Terres de l’Ouest et de la Région Sud du Cameroun, à travers une gestion </a:t>
            </a:r>
            <a:r>
              <a:rPr lang="fr-FR" sz="9200" b="1" dirty="0"/>
              <a:t>communautaire participative des paysages </a:t>
            </a:r>
            <a:r>
              <a:rPr lang="fr-FR" sz="9200" dirty="0"/>
              <a:t>et le </a:t>
            </a:r>
            <a:r>
              <a:rPr lang="fr-FR" sz="9200" b="1" dirty="0"/>
              <a:t>développement d'entreprises basées sur l'utilisation responsable des ressources</a:t>
            </a:r>
            <a:r>
              <a:rPr lang="fr-FR" sz="9200" dirty="0"/>
              <a:t>.</a:t>
            </a:r>
          </a:p>
          <a:p>
            <a:pPr>
              <a:lnSpc>
                <a:spcPct val="210000"/>
              </a:lnSpc>
              <a:buFont typeface="Wingdings" panose="05000000000000000000" pitchFamily="2" charset="2"/>
              <a:buChar char="v"/>
            </a:pPr>
            <a:r>
              <a:rPr lang="fr-FR" sz="9600" b="1" dirty="0"/>
              <a:t>Mécanismes de coordination:</a:t>
            </a:r>
          </a:p>
          <a:p>
            <a:pPr lvl="1">
              <a:lnSpc>
                <a:spcPct val="120000"/>
              </a:lnSpc>
              <a:buFont typeface="Wingdings" panose="05000000000000000000" pitchFamily="2" charset="2"/>
              <a:buChar char="ü"/>
            </a:pPr>
            <a:r>
              <a:rPr lang="fr-FR" sz="9600" dirty="0"/>
              <a:t>Comité de pilotage</a:t>
            </a:r>
          </a:p>
          <a:p>
            <a:pPr lvl="1">
              <a:lnSpc>
                <a:spcPct val="120000"/>
              </a:lnSpc>
              <a:buFont typeface="Wingdings" panose="05000000000000000000" pitchFamily="2" charset="2"/>
              <a:buChar char="ü"/>
            </a:pPr>
            <a:r>
              <a:rPr lang="fr-FR" sz="9600" dirty="0"/>
              <a:t>Comités de Gestion des Paysages (CGP) des Monts Bamboutos et </a:t>
            </a:r>
            <a:r>
              <a:rPr lang="fr-FR" sz="9600" dirty="0" err="1"/>
              <a:t>Bana-Bgté-Bangou</a:t>
            </a:r>
            <a:r>
              <a:rPr lang="fr-FR" sz="9600" dirty="0"/>
              <a:t>.</a:t>
            </a:r>
            <a:endParaRPr sz="9600" dirty="0"/>
          </a:p>
          <a:p>
            <a:pPr marL="0" indent="0">
              <a:buNone/>
            </a:pPr>
            <a:endParaRPr dirty="0"/>
          </a:p>
        </p:txBody>
      </p:sp>
      <p:pic>
        <p:nvPicPr>
          <p:cNvPr id="7" name="Picture 6" descr="GEF Logo | GEF">
            <a:extLst>
              <a:ext uri="{FF2B5EF4-FFF2-40B4-BE49-F238E27FC236}">
                <a16:creationId xmlns:a16="http://schemas.microsoft.com/office/drawing/2014/main" id="{5D9DFA2F-8C5B-3180-8C17-B4CA49A7A60E}"/>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25729" y="6000751"/>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365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177645" cy="834072"/>
          </a:xfrm>
        </p:spPr>
        <p:txBody>
          <a:bodyPr>
            <a:normAutofit/>
          </a:bodyPr>
          <a:lstStyle/>
          <a:p>
            <a:r>
              <a:rPr lang="fr-FR" b="1" dirty="0"/>
              <a:t>1</a:t>
            </a:r>
            <a:r>
              <a:rPr b="1" dirty="0"/>
              <a:t>. </a:t>
            </a:r>
            <a:r>
              <a:rPr lang="fr-FR" b="1" dirty="0"/>
              <a:t>Présentation générale du Projet</a:t>
            </a:r>
          </a:p>
        </p:txBody>
      </p:sp>
      <p:sp>
        <p:nvSpPr>
          <p:cNvPr id="3" name="Content Placeholder 2"/>
          <p:cNvSpPr>
            <a:spLocks noGrp="1"/>
          </p:cNvSpPr>
          <p:nvPr>
            <p:ph idx="1"/>
          </p:nvPr>
        </p:nvSpPr>
        <p:spPr>
          <a:xfrm>
            <a:off x="228600" y="976746"/>
            <a:ext cx="8915400" cy="5149418"/>
          </a:xfrm>
        </p:spPr>
        <p:txBody>
          <a:bodyPr>
            <a:normAutofit fontScale="85000" lnSpcReduction="20000"/>
          </a:bodyPr>
          <a:lstStyle/>
          <a:p>
            <a:pPr marL="0" indent="0">
              <a:lnSpc>
                <a:spcPct val="120000"/>
              </a:lnSpc>
              <a:buNone/>
            </a:pPr>
            <a:r>
              <a:rPr lang="fr-FR" sz="2800" b="1" dirty="0"/>
              <a:t>Partenaires de mise en œuvre et d’exécution:</a:t>
            </a:r>
          </a:p>
          <a:p>
            <a:pPr>
              <a:lnSpc>
                <a:spcPct val="210000"/>
              </a:lnSpc>
              <a:buFont typeface="Wingdings" panose="05000000000000000000" pitchFamily="2" charset="2"/>
              <a:buChar char="v"/>
            </a:pPr>
            <a:r>
              <a:rPr lang="fr-FR" sz="1800" b="1" dirty="0">
                <a:latin typeface="Arial" panose="020B0604020202020204" pitchFamily="34" charset="0"/>
                <a:cs typeface="Arial" panose="020B0604020202020204" pitchFamily="34" charset="0"/>
              </a:rPr>
              <a:t>Le MINEPDED </a:t>
            </a:r>
            <a:r>
              <a:rPr lang="fr-FR" sz="1800" dirty="0">
                <a:latin typeface="Arial" panose="020B0604020202020204" pitchFamily="34" charset="0"/>
                <a:cs typeface="Arial" panose="020B0604020202020204" pitchFamily="34" charset="0"/>
              </a:rPr>
              <a:t>assure la Direction Nationale du projet COBALAM et coordonne la contribution du Gouvernement Camerounais au projet</a:t>
            </a:r>
          </a:p>
          <a:p>
            <a:pPr>
              <a:lnSpc>
                <a:spcPct val="210000"/>
              </a:lnSpc>
              <a:buFont typeface="Wingdings" panose="05000000000000000000" pitchFamily="2" charset="2"/>
              <a:buChar char="v"/>
            </a:pPr>
            <a:r>
              <a:rPr lang="fr-FR" sz="1800" dirty="0">
                <a:latin typeface="Arial" panose="020B0604020202020204" pitchFamily="34" charset="0"/>
                <a:cs typeface="Arial" panose="020B0604020202020204" pitchFamily="34" charset="0"/>
              </a:rPr>
              <a:t> </a:t>
            </a:r>
            <a:r>
              <a:rPr lang="fr-FR" sz="1800" b="1" dirty="0" err="1">
                <a:latin typeface="Arial" panose="020B0604020202020204" pitchFamily="34" charset="0"/>
                <a:cs typeface="Arial" panose="020B0604020202020204" pitchFamily="34" charset="0"/>
              </a:rPr>
              <a:t>Rainforest</a:t>
            </a:r>
            <a:r>
              <a:rPr lang="fr-FR" sz="1800" b="1" dirty="0">
                <a:latin typeface="Arial" panose="020B0604020202020204" pitchFamily="34" charset="0"/>
                <a:cs typeface="Arial" panose="020B0604020202020204" pitchFamily="34" charset="0"/>
              </a:rPr>
              <a:t> Alliance</a:t>
            </a:r>
            <a:r>
              <a:rPr lang="fr-FR" sz="1800" dirty="0">
                <a:latin typeface="Arial" panose="020B0604020202020204" pitchFamily="34" charset="0"/>
                <a:cs typeface="Arial" panose="020B0604020202020204" pitchFamily="34" charset="0"/>
              </a:rPr>
              <a:t>, </a:t>
            </a:r>
            <a:r>
              <a:rPr lang="fr-FR" sz="1800" b="1" dirty="0">
                <a:latin typeface="Arial" panose="020B0604020202020204" pitchFamily="34" charset="0"/>
                <a:cs typeface="Arial" panose="020B0604020202020204" pitchFamily="34" charset="0"/>
              </a:rPr>
              <a:t>Agence Technique d’exécution </a:t>
            </a:r>
            <a:r>
              <a:rPr lang="fr-FR" sz="1800" dirty="0">
                <a:latin typeface="Arial" panose="020B0604020202020204" pitchFamily="34" charset="0"/>
                <a:cs typeface="Arial" panose="020B0604020202020204" pitchFamily="34" charset="0"/>
              </a:rPr>
              <a:t>du projet COBALAM, coordonne la mise en œuvre du projet conformément aux résultats et impacts visés.</a:t>
            </a:r>
          </a:p>
          <a:p>
            <a:pPr>
              <a:lnSpc>
                <a:spcPct val="210000"/>
              </a:lnSpc>
              <a:buFont typeface="Wingdings" panose="05000000000000000000" pitchFamily="2" charset="2"/>
              <a:buChar char="v"/>
            </a:pPr>
            <a:r>
              <a:rPr lang="fr-FR" sz="1800" b="1" dirty="0">
                <a:latin typeface="Arial" panose="020B0604020202020204" pitchFamily="34" charset="0"/>
                <a:cs typeface="Arial" panose="020B0604020202020204" pitchFamily="34" charset="0"/>
              </a:rPr>
              <a:t>UNEP</a:t>
            </a:r>
            <a:r>
              <a:rPr lang="fr-FR" sz="1800" dirty="0">
                <a:latin typeface="Arial" panose="020B0604020202020204" pitchFamily="34" charset="0"/>
                <a:cs typeface="Arial" panose="020B0604020202020204" pitchFamily="34" charset="0"/>
              </a:rPr>
              <a:t> supervise le projet pour s'assurer que les politiques et les critères du FEM sont respectés </a:t>
            </a:r>
          </a:p>
          <a:p>
            <a:pPr>
              <a:lnSpc>
                <a:spcPct val="210000"/>
              </a:lnSpc>
              <a:buFont typeface="Wingdings" panose="05000000000000000000" pitchFamily="2" charset="2"/>
              <a:buChar char="v"/>
            </a:pPr>
            <a:r>
              <a:rPr lang="fr-FR" sz="1800" b="1" dirty="0">
                <a:latin typeface="Arial" panose="020B0604020202020204" pitchFamily="34" charset="0"/>
                <a:cs typeface="Arial" panose="020B0604020202020204" pitchFamily="34" charset="0"/>
              </a:rPr>
              <a:t>Le MINEPAT </a:t>
            </a:r>
            <a:r>
              <a:rPr lang="fr-FR" sz="1800" dirty="0">
                <a:latin typeface="Arial" panose="020B0604020202020204" pitchFamily="34" charset="0"/>
                <a:cs typeface="Arial" panose="020B0604020202020204" pitchFamily="34" charset="0"/>
              </a:rPr>
              <a:t>assure le Co-financement et collabore pour l’érection des paysages cibles en Zone D’Aménagement Prioritaire (ZAP)</a:t>
            </a:r>
          </a:p>
          <a:p>
            <a:pPr>
              <a:lnSpc>
                <a:spcPct val="210000"/>
              </a:lnSpc>
              <a:buFont typeface="Wingdings" panose="05000000000000000000" pitchFamily="2" charset="2"/>
              <a:buChar char="v"/>
            </a:pPr>
            <a:r>
              <a:rPr lang="fr-FR" sz="1800" b="1" dirty="0">
                <a:latin typeface="Arial" panose="020B0604020202020204" pitchFamily="34" charset="0"/>
                <a:cs typeface="Arial" panose="020B0604020202020204" pitchFamily="34" charset="0"/>
              </a:rPr>
              <a:t>10 OSC </a:t>
            </a:r>
            <a:r>
              <a:rPr lang="fr-FR" sz="1800" dirty="0">
                <a:latin typeface="Arial" panose="020B0604020202020204" pitchFamily="34" charset="0"/>
                <a:cs typeface="Arial" panose="020B0604020202020204" pitchFamily="34" charset="0"/>
              </a:rPr>
              <a:t>ont reçu des </a:t>
            </a:r>
            <a:r>
              <a:rPr lang="fr-FR" sz="1800" b="1" dirty="0">
                <a:latin typeface="Arial" panose="020B0604020202020204" pitchFamily="34" charset="0"/>
                <a:cs typeface="Arial" panose="020B0604020202020204" pitchFamily="34" charset="0"/>
              </a:rPr>
              <a:t>micro-subventions</a:t>
            </a:r>
            <a:r>
              <a:rPr lang="fr-F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APADER, RECOSAF, ECO PH, CEPDEL, SAPED, FIDEPE, ANCO, TGB, AJESH, et DKI) pour l ’implementation des options de conservation et de gestion durable des </a:t>
            </a:r>
            <a:r>
              <a:rPr lang="en-US" sz="1800" dirty="0" err="1">
                <a:latin typeface="Arial" panose="020B0604020202020204" pitchFamily="34" charset="0"/>
                <a:cs typeface="Arial" panose="020B0604020202020204" pitchFamily="34" charset="0"/>
              </a:rPr>
              <a:t>paysages</a:t>
            </a:r>
            <a:endParaRPr lang="fr-FR" sz="1800" dirty="0">
              <a:latin typeface="Arial" panose="020B0604020202020204" pitchFamily="34" charset="0"/>
              <a:cs typeface="Arial" panose="020B0604020202020204" pitchFamily="34" charset="0"/>
            </a:endParaRPr>
          </a:p>
          <a:p>
            <a:pPr marL="0" indent="0">
              <a:lnSpc>
                <a:spcPct val="250000"/>
              </a:lnSpc>
              <a:buNone/>
            </a:pPr>
            <a:endParaRPr lang="fr-FR" sz="1600" dirty="0"/>
          </a:p>
        </p:txBody>
      </p:sp>
      <p:pic>
        <p:nvPicPr>
          <p:cNvPr id="8" name="Picture 7" descr="GEF Logo | GEF">
            <a:extLst>
              <a:ext uri="{FF2B5EF4-FFF2-40B4-BE49-F238E27FC236}">
                <a16:creationId xmlns:a16="http://schemas.microsoft.com/office/drawing/2014/main" id="{5F25EE50-21CF-1E01-BA75-4797ECD750F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162" y="531799"/>
            <a:ext cx="6473058" cy="824607"/>
          </a:xfrm>
        </p:spPr>
        <p:txBody>
          <a:bodyPr>
            <a:normAutofit/>
          </a:bodyPr>
          <a:lstStyle/>
          <a:p>
            <a:r>
              <a:rPr sz="4000" b="1" dirty="0"/>
              <a:t>2. </a:t>
            </a:r>
            <a:r>
              <a:rPr lang="fr-FR" sz="4000" b="1" dirty="0"/>
              <a:t>Contexte</a:t>
            </a:r>
            <a:r>
              <a:rPr sz="4000" b="1" dirty="0"/>
              <a:t> et </a:t>
            </a:r>
            <a:r>
              <a:rPr lang="fr-FR" sz="4000" b="1" dirty="0"/>
              <a:t>justification</a:t>
            </a:r>
          </a:p>
        </p:txBody>
      </p:sp>
      <p:sp>
        <p:nvSpPr>
          <p:cNvPr id="3" name="Content Placeholder 2"/>
          <p:cNvSpPr>
            <a:spLocks noGrp="1"/>
          </p:cNvSpPr>
          <p:nvPr>
            <p:ph idx="1"/>
          </p:nvPr>
        </p:nvSpPr>
        <p:spPr>
          <a:xfrm>
            <a:off x="206828" y="1454727"/>
            <a:ext cx="8741229" cy="4639112"/>
          </a:xfrm>
        </p:spPr>
        <p:txBody>
          <a:bodyPr>
            <a:normAutofit/>
          </a:bodyPr>
          <a:lstStyle/>
          <a:p>
            <a:pPr>
              <a:buFont typeface="Wingdings" panose="05000000000000000000" pitchFamily="2" charset="2"/>
              <a:buChar char="v"/>
            </a:pPr>
            <a:r>
              <a:rPr lang="fr-FR" b="1" dirty="0"/>
              <a:t>Domaines thématiques d’intervention du FEM adressée</a:t>
            </a:r>
            <a:r>
              <a:rPr b="1" dirty="0"/>
              <a:t>s</a:t>
            </a:r>
            <a:r>
              <a:rPr lang="fr-FR" dirty="0"/>
              <a:t>       </a:t>
            </a:r>
          </a:p>
          <a:p>
            <a:pPr lvl="1">
              <a:buFont typeface="Courier New" panose="02070309020205020404" pitchFamily="49" charset="0"/>
              <a:buChar char="o"/>
            </a:pPr>
            <a:r>
              <a:rPr lang="fr-FR" b="1" dirty="0">
                <a:solidFill>
                  <a:srgbClr val="FF0000"/>
                </a:solidFill>
              </a:rPr>
              <a:t>Biodiversité:</a:t>
            </a:r>
            <a:r>
              <a:rPr lang="fr-FR" b="1" dirty="0"/>
              <a:t> </a:t>
            </a:r>
            <a:r>
              <a:rPr lang="fr-FR" dirty="0"/>
              <a:t>amélioration du statut de protection </a:t>
            </a:r>
            <a:r>
              <a:rPr lang="fr-FR" b="1" dirty="0"/>
              <a:t>de 7 600 ha de zones clés pour la biodiversité</a:t>
            </a:r>
            <a:r>
              <a:rPr lang="fr-FR" dirty="0"/>
              <a:t>, y compris les forêts à </a:t>
            </a:r>
            <a:r>
              <a:rPr lang="fr-FR" b="1" dirty="0"/>
              <a:t>haute valeur de conservation (Forêts sacrées)</a:t>
            </a:r>
            <a:r>
              <a:rPr lang="fr-FR" dirty="0"/>
              <a:t> dans les HTO à travers la mise en place des </a:t>
            </a:r>
            <a:r>
              <a:rPr lang="fr-FR" b="1" dirty="0"/>
              <a:t>mécanismes de gestion intégrée et intersectorielle (CGP) </a:t>
            </a:r>
            <a:r>
              <a:rPr lang="fr-FR" dirty="0"/>
              <a:t>du paysage pour une gestion durable des ressources naturelles. </a:t>
            </a:r>
          </a:p>
          <a:p>
            <a:pPr lvl="1">
              <a:buFont typeface="Courier New" panose="02070309020205020404" pitchFamily="49" charset="0"/>
              <a:buChar char="o"/>
            </a:pPr>
            <a:endParaRPr lang="fr-FR" sz="2400" b="1" dirty="0"/>
          </a:p>
          <a:p>
            <a:pPr lvl="1">
              <a:buFont typeface="Wingdings" panose="05000000000000000000" pitchFamily="2" charset="2"/>
              <a:buChar char="Ø"/>
            </a:pPr>
            <a:endParaRPr lang="fr-FR" sz="2400" dirty="0"/>
          </a:p>
          <a:p>
            <a:pPr lvl="1">
              <a:buFont typeface="Courier New" panose="02070309020205020404" pitchFamily="49" charset="0"/>
              <a:buChar char="o"/>
            </a:pPr>
            <a:endParaRPr lang="fr-FR" sz="2400" dirty="0"/>
          </a:p>
        </p:txBody>
      </p:sp>
      <p:pic>
        <p:nvPicPr>
          <p:cNvPr id="7" name="Picture 6" descr="GEF Logo | GEF">
            <a:extLst>
              <a:ext uri="{FF2B5EF4-FFF2-40B4-BE49-F238E27FC236}">
                <a16:creationId xmlns:a16="http://schemas.microsoft.com/office/drawing/2014/main" id="{34A4F684-C9F3-1132-948A-880A1ABF15F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59877"/>
            <a:ext cx="6473058" cy="824607"/>
          </a:xfrm>
        </p:spPr>
        <p:txBody>
          <a:bodyPr>
            <a:normAutofit/>
          </a:bodyPr>
          <a:lstStyle/>
          <a:p>
            <a:r>
              <a:rPr sz="4000" b="1" dirty="0"/>
              <a:t>2. </a:t>
            </a:r>
            <a:r>
              <a:rPr lang="fr-FR" sz="4000" b="1" dirty="0"/>
              <a:t>Contexte</a:t>
            </a:r>
            <a:r>
              <a:rPr sz="4000" b="1" dirty="0"/>
              <a:t> et </a:t>
            </a:r>
            <a:r>
              <a:rPr lang="fr-FR" sz="4000" b="1" dirty="0"/>
              <a:t>justification</a:t>
            </a:r>
          </a:p>
        </p:txBody>
      </p:sp>
      <p:sp>
        <p:nvSpPr>
          <p:cNvPr id="3" name="Content Placeholder 2"/>
          <p:cNvSpPr>
            <a:spLocks noGrp="1"/>
          </p:cNvSpPr>
          <p:nvPr>
            <p:ph idx="1"/>
          </p:nvPr>
        </p:nvSpPr>
        <p:spPr>
          <a:xfrm>
            <a:off x="102870" y="1261980"/>
            <a:ext cx="8877844" cy="5204972"/>
          </a:xfrm>
        </p:spPr>
        <p:txBody>
          <a:bodyPr>
            <a:normAutofit lnSpcReduction="10000"/>
          </a:bodyPr>
          <a:lstStyle/>
          <a:p>
            <a:pPr>
              <a:lnSpc>
                <a:spcPct val="150000"/>
              </a:lnSpc>
              <a:buFont typeface="Wingdings" panose="05000000000000000000" pitchFamily="2" charset="2"/>
              <a:buChar char="v"/>
            </a:pPr>
            <a:r>
              <a:rPr lang="fr-FR" sz="2800" b="1" dirty="0"/>
              <a:t>Domaines thématiques d’intervention du FEM adressée</a:t>
            </a:r>
            <a:r>
              <a:rPr sz="2800" b="1" dirty="0"/>
              <a:t>s</a:t>
            </a:r>
            <a:r>
              <a:rPr lang="fr-FR" sz="2800" dirty="0"/>
              <a:t>                            </a:t>
            </a:r>
            <a:endParaRPr lang="fr-FR" sz="2000" b="1" dirty="0"/>
          </a:p>
          <a:p>
            <a:pPr lvl="1">
              <a:buFont typeface="Courier New" panose="02070309020205020404" pitchFamily="49" charset="0"/>
              <a:buChar char="o"/>
            </a:pPr>
            <a:r>
              <a:rPr lang="fr-FR" sz="2200" b="1" dirty="0">
                <a:solidFill>
                  <a:srgbClr val="FF0000"/>
                </a:solidFill>
              </a:rPr>
              <a:t>Dégradation des terres</a:t>
            </a:r>
            <a:r>
              <a:rPr lang="fr-FR" sz="2200" dirty="0"/>
              <a:t>: réduire la pression sur les ressources naturelles grâce à l'élaboration des </a:t>
            </a:r>
            <a:r>
              <a:rPr lang="fr-FR" sz="2200" b="1" dirty="0"/>
              <a:t>plans de gestion participative et intégrée du paysage</a:t>
            </a:r>
            <a:r>
              <a:rPr lang="fr-FR" sz="2200" dirty="0"/>
              <a:t>, dans lesquels tous les utilisateurs des terres s'accordent sur la manière de préserver l'écosystème naturel tout en poursuivant </a:t>
            </a:r>
            <a:r>
              <a:rPr lang="fr-FR" sz="2200" b="1" dirty="0"/>
              <a:t>leurs activités de subsistance</a:t>
            </a:r>
            <a:r>
              <a:rPr lang="fr-FR" sz="2200" dirty="0"/>
              <a:t>. </a:t>
            </a:r>
          </a:p>
          <a:p>
            <a:pPr lvl="1">
              <a:buFont typeface="Wingdings" panose="05000000000000000000" pitchFamily="2" charset="2"/>
              <a:buChar char="ü"/>
            </a:pPr>
            <a:r>
              <a:rPr lang="fr-FR" sz="2200" dirty="0"/>
              <a:t>Le projet a mis en place une structure d'incitation, afin de créer les capacités et la motivation nécessaires à la </a:t>
            </a:r>
            <a:r>
              <a:rPr lang="fr-FR" sz="2200" b="1" dirty="0"/>
              <a:t>gestion durable des terres (GDT) </a:t>
            </a:r>
            <a:r>
              <a:rPr lang="fr-FR" sz="2200" dirty="0"/>
              <a:t>et à la </a:t>
            </a:r>
            <a:r>
              <a:rPr lang="fr-FR" sz="2200" b="1" dirty="0"/>
              <a:t>gestion durable des forêts (GDF) </a:t>
            </a:r>
            <a:r>
              <a:rPr lang="fr-FR" sz="2200" dirty="0"/>
              <a:t>par les organisations communautaires et les petites et moyennes entreprises (PME). </a:t>
            </a:r>
          </a:p>
          <a:p>
            <a:pPr lvl="1">
              <a:buFont typeface="Wingdings" panose="05000000000000000000" pitchFamily="2" charset="2"/>
              <a:buChar char="ü"/>
            </a:pPr>
            <a:r>
              <a:rPr lang="fr-FR" sz="2200" dirty="0"/>
              <a:t>Elle s'applique à l'ensemble de la superficie cible du projet, </a:t>
            </a:r>
            <a:r>
              <a:rPr lang="fr-FR" sz="2200" b="1" dirty="0"/>
              <a:t>soit 53 038 ha </a:t>
            </a:r>
            <a:r>
              <a:rPr lang="fr-FR" sz="2200" dirty="0"/>
              <a:t>: </a:t>
            </a:r>
            <a:r>
              <a:rPr lang="fr-FR" sz="2200" b="1" dirty="0"/>
              <a:t>27 299 ha dans les HTO</a:t>
            </a:r>
            <a:r>
              <a:rPr lang="fr-FR" sz="2200" dirty="0"/>
              <a:t>, dont </a:t>
            </a:r>
            <a:r>
              <a:rPr lang="fr-FR" sz="2200" b="1" dirty="0"/>
              <a:t>4 422 ha</a:t>
            </a:r>
            <a:r>
              <a:rPr lang="fr-FR" sz="2200" dirty="0"/>
              <a:t> de forêts à haute valeur de conservation (FHV) protégées/forêts sacrées, et </a:t>
            </a:r>
            <a:r>
              <a:rPr lang="fr-FR" sz="2200" b="1" dirty="0"/>
              <a:t>25 739 ha dans la région sud</a:t>
            </a:r>
            <a:r>
              <a:rPr lang="fr-FR" sz="2200" dirty="0"/>
              <a:t>.</a:t>
            </a:r>
          </a:p>
          <a:p>
            <a:pPr lvl="1">
              <a:buFont typeface="Wingdings" panose="05000000000000000000" pitchFamily="2" charset="2"/>
              <a:buChar char="Ø"/>
            </a:pPr>
            <a:endParaRPr lang="fr-FR" sz="2000" dirty="0"/>
          </a:p>
          <a:p>
            <a:pPr lvl="1">
              <a:buFont typeface="Courier New" panose="02070309020205020404" pitchFamily="49" charset="0"/>
              <a:buChar char="o"/>
            </a:pPr>
            <a:endParaRPr lang="fr-FR" sz="2000" dirty="0"/>
          </a:p>
        </p:txBody>
      </p:sp>
      <p:pic>
        <p:nvPicPr>
          <p:cNvPr id="7" name="Picture 6" descr="GEF Logo | GEF">
            <a:extLst>
              <a:ext uri="{FF2B5EF4-FFF2-40B4-BE49-F238E27FC236}">
                <a16:creationId xmlns:a16="http://schemas.microsoft.com/office/drawing/2014/main" id="{34A4F684-C9F3-1132-948A-880A1ABF15F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69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876" y="119495"/>
            <a:ext cx="6473058" cy="824607"/>
          </a:xfrm>
        </p:spPr>
        <p:txBody>
          <a:bodyPr>
            <a:normAutofit/>
          </a:bodyPr>
          <a:lstStyle/>
          <a:p>
            <a:r>
              <a:rPr sz="4000" b="1" dirty="0"/>
              <a:t>2. </a:t>
            </a:r>
            <a:r>
              <a:rPr lang="fr-FR" sz="4000" b="1" dirty="0"/>
              <a:t>Contexte</a:t>
            </a:r>
            <a:r>
              <a:rPr sz="4000" b="1" dirty="0"/>
              <a:t> et </a:t>
            </a:r>
            <a:r>
              <a:rPr lang="fr-FR" sz="4000" b="1" dirty="0"/>
              <a:t>justification</a:t>
            </a:r>
          </a:p>
        </p:txBody>
      </p:sp>
      <p:sp>
        <p:nvSpPr>
          <p:cNvPr id="3" name="Content Placeholder 2"/>
          <p:cNvSpPr>
            <a:spLocks noGrp="1"/>
          </p:cNvSpPr>
          <p:nvPr>
            <p:ph idx="1"/>
          </p:nvPr>
        </p:nvSpPr>
        <p:spPr>
          <a:xfrm>
            <a:off x="102870" y="944103"/>
            <a:ext cx="8766810" cy="5106290"/>
          </a:xfrm>
        </p:spPr>
        <p:txBody>
          <a:bodyPr>
            <a:normAutofit/>
          </a:bodyPr>
          <a:lstStyle/>
          <a:p>
            <a:pPr>
              <a:lnSpc>
                <a:spcPct val="150000"/>
              </a:lnSpc>
              <a:buFont typeface="Wingdings" panose="05000000000000000000" pitchFamily="2" charset="2"/>
              <a:buChar char="v"/>
            </a:pPr>
            <a:r>
              <a:rPr lang="fr-FR" sz="2400" b="1" dirty="0"/>
              <a:t>Alignement</a:t>
            </a:r>
            <a:r>
              <a:rPr sz="2400" b="1" dirty="0"/>
              <a:t> avec les </a:t>
            </a:r>
            <a:r>
              <a:rPr lang="fr-FR" sz="2400" b="1" dirty="0"/>
              <a:t>priorités</a:t>
            </a:r>
            <a:r>
              <a:rPr sz="2400" b="1" dirty="0"/>
              <a:t> </a:t>
            </a:r>
            <a:r>
              <a:rPr lang="fr-FR" sz="2400" b="1" dirty="0"/>
              <a:t>nationales (SND30)</a:t>
            </a:r>
          </a:p>
          <a:p>
            <a:pPr lvl="1">
              <a:lnSpc>
                <a:spcPct val="150000"/>
              </a:lnSpc>
              <a:buFont typeface="Wingdings" panose="05000000000000000000" pitchFamily="2" charset="2"/>
              <a:buChar char="ü"/>
            </a:pPr>
            <a:r>
              <a:rPr lang="fr-FR" sz="2000" dirty="0"/>
              <a:t> Éliminer </a:t>
            </a:r>
            <a:r>
              <a:rPr lang="fr-FR" sz="2000" b="1" dirty="0"/>
              <a:t>la pauvreté </a:t>
            </a:r>
            <a:r>
              <a:rPr lang="fr-FR" sz="2000" dirty="0"/>
              <a:t>sous toutes ses formes partout dans le Cameroun</a:t>
            </a:r>
          </a:p>
          <a:p>
            <a:pPr lvl="1">
              <a:lnSpc>
                <a:spcPct val="150000"/>
              </a:lnSpc>
              <a:buFont typeface="Wingdings" panose="05000000000000000000" pitchFamily="2" charset="2"/>
              <a:buChar char="ü"/>
            </a:pPr>
            <a:r>
              <a:rPr lang="fr-FR" sz="2000" dirty="0"/>
              <a:t>Éliminer </a:t>
            </a:r>
            <a:r>
              <a:rPr lang="fr-FR" sz="2000" b="1" dirty="0"/>
              <a:t>la faim</a:t>
            </a:r>
            <a:r>
              <a:rPr lang="fr-FR" sz="2000" dirty="0"/>
              <a:t>, assurer la sécurité alimentaire et </a:t>
            </a:r>
            <a:r>
              <a:rPr lang="fr-FR" sz="2000" b="1" dirty="0"/>
              <a:t>améliorer la nutrition, et promouvoir l'agriculture durable</a:t>
            </a:r>
          </a:p>
          <a:p>
            <a:pPr lvl="1">
              <a:lnSpc>
                <a:spcPct val="150000"/>
              </a:lnSpc>
              <a:buFont typeface="Wingdings" panose="05000000000000000000" pitchFamily="2" charset="2"/>
              <a:buChar char="ü"/>
            </a:pPr>
            <a:r>
              <a:rPr lang="fr-FR" sz="2000" dirty="0"/>
              <a:t>Parvenir à l'égalité des sexes et </a:t>
            </a:r>
            <a:r>
              <a:rPr lang="fr-FR" sz="2000" b="1" dirty="0"/>
              <a:t>autonomiser toutes les femmes et les filles</a:t>
            </a:r>
          </a:p>
          <a:p>
            <a:pPr lvl="1">
              <a:lnSpc>
                <a:spcPct val="150000"/>
              </a:lnSpc>
              <a:buFont typeface="Wingdings" panose="05000000000000000000" pitchFamily="2" charset="2"/>
              <a:buChar char="ü"/>
            </a:pPr>
            <a:r>
              <a:rPr lang="fr-FR" sz="2000" dirty="0"/>
              <a:t>Assurer des </a:t>
            </a:r>
            <a:r>
              <a:rPr lang="fr-FR" sz="2000" b="1" dirty="0"/>
              <a:t>modes de consommation et de production durables</a:t>
            </a:r>
          </a:p>
          <a:p>
            <a:pPr lvl="1">
              <a:lnSpc>
                <a:spcPct val="150000"/>
              </a:lnSpc>
              <a:buFont typeface="Wingdings" panose="05000000000000000000" pitchFamily="2" charset="2"/>
              <a:buChar char="ü"/>
            </a:pPr>
            <a:r>
              <a:rPr lang="fr-FR" sz="2000" dirty="0"/>
              <a:t>Protéger, </a:t>
            </a:r>
            <a:r>
              <a:rPr lang="fr-FR" sz="2000" b="1" dirty="0"/>
              <a:t>restaurer et promouvoir l'utilisation durable des écosystèmes terrestres, gérer durablement les forêts</a:t>
            </a:r>
          </a:p>
          <a:p>
            <a:pPr lvl="1">
              <a:lnSpc>
                <a:spcPct val="150000"/>
              </a:lnSpc>
              <a:buFont typeface="Wingdings" panose="05000000000000000000" pitchFamily="2" charset="2"/>
              <a:buChar char="ü"/>
            </a:pPr>
            <a:r>
              <a:rPr lang="fr-FR" sz="2000" dirty="0"/>
              <a:t>Enrayer et inverser </a:t>
            </a:r>
            <a:r>
              <a:rPr lang="fr-FR" sz="2000" b="1" dirty="0"/>
              <a:t>la dégradation des terres</a:t>
            </a:r>
            <a:r>
              <a:rPr lang="fr-FR" sz="2000" dirty="0"/>
              <a:t> et enrayer la perte de biodiversité</a:t>
            </a:r>
          </a:p>
        </p:txBody>
      </p:sp>
      <p:pic>
        <p:nvPicPr>
          <p:cNvPr id="7" name="Picture 6" descr="GEF Logo | GEF">
            <a:extLst>
              <a:ext uri="{FF2B5EF4-FFF2-40B4-BE49-F238E27FC236}">
                <a16:creationId xmlns:a16="http://schemas.microsoft.com/office/drawing/2014/main" id="{34A4F684-C9F3-1132-948A-880A1ABF15F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022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E78622-2810-8BED-A365-78CC8DF27D0B}"/>
              </a:ext>
            </a:extLst>
          </p:cNvPr>
          <p:cNvSpPr>
            <a:spLocks noGrp="1"/>
          </p:cNvSpPr>
          <p:nvPr>
            <p:ph type="ctrTitle"/>
          </p:nvPr>
        </p:nvSpPr>
        <p:spPr>
          <a:xfrm>
            <a:off x="46744" y="65054"/>
            <a:ext cx="9001125" cy="531159"/>
          </a:xfrm>
        </p:spPr>
        <p:txBody>
          <a:bodyPr>
            <a:noAutofit/>
          </a:bodyPr>
          <a:lstStyle/>
          <a:p>
            <a:r>
              <a:rPr lang="fr-CM" sz="3600" b="1" i="1" dirty="0">
                <a:solidFill>
                  <a:schemeClr val="accent1">
                    <a:lumMod val="75000"/>
                  </a:schemeClr>
                </a:solidFill>
              </a:rPr>
              <a:t>3.Résultats clés atteints</a:t>
            </a:r>
          </a:p>
        </p:txBody>
      </p:sp>
      <p:sp>
        <p:nvSpPr>
          <p:cNvPr id="5" name="Légende : flèche vers le bas 4">
            <a:extLst>
              <a:ext uri="{FF2B5EF4-FFF2-40B4-BE49-F238E27FC236}">
                <a16:creationId xmlns:a16="http://schemas.microsoft.com/office/drawing/2014/main" id="{08FC8898-FE75-5329-50FF-6F2BA04B7FAB}"/>
              </a:ext>
            </a:extLst>
          </p:cNvPr>
          <p:cNvSpPr/>
          <p:nvPr/>
        </p:nvSpPr>
        <p:spPr>
          <a:xfrm>
            <a:off x="46744" y="904009"/>
            <a:ext cx="2756091" cy="1894088"/>
          </a:xfrm>
          <a:prstGeom prst="downArrowCallout">
            <a:avLst>
              <a:gd name="adj1" fmla="val 19277"/>
              <a:gd name="adj2" fmla="val 56325"/>
              <a:gd name="adj3" fmla="val 28614"/>
              <a:gd name="adj4" fmla="val 68591"/>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u="sng" dirty="0" err="1">
                <a:solidFill>
                  <a:prstClr val="white"/>
                </a:solidFill>
                <a:latin typeface="Calibri" panose="020F0502020204030204"/>
              </a:rPr>
              <a:t>Composante</a:t>
            </a:r>
            <a:r>
              <a:rPr lang="en-US" sz="1350" b="1" u="sng" dirty="0">
                <a:solidFill>
                  <a:prstClr val="white"/>
                </a:solidFill>
                <a:latin typeface="Calibri" panose="020F0502020204030204"/>
              </a:rPr>
              <a:t> 1</a:t>
            </a:r>
            <a:r>
              <a:rPr lang="fr-FR" sz="1350" dirty="0">
                <a:solidFill>
                  <a:prstClr val="white"/>
                </a:solidFill>
              </a:rPr>
              <a:t> : 
</a:t>
            </a:r>
            <a:r>
              <a:rPr lang="fr-FR" sz="1350" b="1" dirty="0">
                <a:solidFill>
                  <a:prstClr val="white"/>
                </a:solidFill>
              </a:rPr>
              <a:t>Protection communautaire des forêts et alignement institutionnel pour la gestion intégrée des paysages</a:t>
            </a:r>
            <a:r>
              <a:rPr lang="en-US" sz="1350" b="1" dirty="0">
                <a:solidFill>
                  <a:prstClr val="white"/>
                </a:solidFill>
                <a:latin typeface="Calibri" panose="020F0502020204030204"/>
              </a:rPr>
              <a:t> for integrated landscape management</a:t>
            </a:r>
          </a:p>
        </p:txBody>
      </p:sp>
      <p:sp>
        <p:nvSpPr>
          <p:cNvPr id="6" name="Légende : flèche vers le bas 5">
            <a:extLst>
              <a:ext uri="{FF2B5EF4-FFF2-40B4-BE49-F238E27FC236}">
                <a16:creationId xmlns:a16="http://schemas.microsoft.com/office/drawing/2014/main" id="{2B67BAFF-0ABD-F0C3-E0AE-73E0EC4FF265}"/>
              </a:ext>
            </a:extLst>
          </p:cNvPr>
          <p:cNvSpPr/>
          <p:nvPr/>
        </p:nvSpPr>
        <p:spPr>
          <a:xfrm>
            <a:off x="3069173" y="904010"/>
            <a:ext cx="3164681" cy="1471752"/>
          </a:xfrm>
          <a:prstGeom prst="downArrowCallout">
            <a:avLst>
              <a:gd name="adj1" fmla="val 23690"/>
              <a:gd name="adj2" fmla="val 64495"/>
              <a:gd name="adj3" fmla="val 38967"/>
              <a:gd name="adj4" fmla="val 57507"/>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u="sng" dirty="0" err="1">
                <a:solidFill>
                  <a:prstClr val="white"/>
                </a:solidFill>
                <a:latin typeface="Calibri" panose="020F0502020204030204"/>
              </a:rPr>
              <a:t>Composante</a:t>
            </a:r>
            <a:r>
              <a:rPr lang="en-US" sz="1350" b="1" u="sng" dirty="0">
                <a:solidFill>
                  <a:prstClr val="white"/>
                </a:solidFill>
                <a:latin typeface="Calibri" panose="020F0502020204030204"/>
              </a:rPr>
              <a:t> 2: </a:t>
            </a:r>
          </a:p>
          <a:p>
            <a:pPr lvl="0" algn="ctr">
              <a:defRPr/>
            </a:pPr>
            <a:r>
              <a:rPr lang="fr-FR" sz="1350" b="1" dirty="0">
                <a:solidFill>
                  <a:prstClr val="white"/>
                </a:solidFill>
              </a:rPr>
              <a:t>Développement des capacités et des incitations</a:t>
            </a:r>
            <a:endParaRPr lang="en-US" sz="1350" b="1" dirty="0">
              <a:solidFill>
                <a:prstClr val="white"/>
              </a:solidFill>
              <a:latin typeface="Calibri" panose="020F0502020204030204"/>
            </a:endParaRPr>
          </a:p>
        </p:txBody>
      </p:sp>
      <p:sp>
        <p:nvSpPr>
          <p:cNvPr id="7" name="Rectangle 6">
            <a:extLst>
              <a:ext uri="{FF2B5EF4-FFF2-40B4-BE49-F238E27FC236}">
                <a16:creationId xmlns:a16="http://schemas.microsoft.com/office/drawing/2014/main" id="{C16A5190-6981-0FC4-D94D-84563ED2F873}"/>
              </a:ext>
            </a:extLst>
          </p:cNvPr>
          <p:cNvSpPr/>
          <p:nvPr/>
        </p:nvSpPr>
        <p:spPr>
          <a:xfrm>
            <a:off x="26944" y="2616463"/>
            <a:ext cx="2881416" cy="415809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1200" b="1" dirty="0">
                <a:solidFill>
                  <a:prstClr val="white"/>
                </a:solidFill>
              </a:rPr>
              <a:t>Progrès: </a:t>
            </a:r>
          </a:p>
          <a:p>
            <a:pPr marL="171450" lvl="0" indent="-171450">
              <a:buFont typeface="Arial" panose="020B0604020202020204" pitchFamily="34" charset="0"/>
              <a:buChar char="•"/>
              <a:defRPr/>
            </a:pPr>
            <a:r>
              <a:rPr lang="fr-FR" sz="1200" b="1" dirty="0">
                <a:solidFill>
                  <a:prstClr val="white"/>
                </a:solidFill>
              </a:rPr>
              <a:t>
02 </a:t>
            </a:r>
            <a:r>
              <a:rPr lang="fr-FR" sz="1200" b="1" dirty="0" err="1">
                <a:solidFill>
                  <a:prstClr val="white"/>
                </a:solidFill>
              </a:rPr>
              <a:t>CGPs</a:t>
            </a:r>
            <a:r>
              <a:rPr lang="fr-FR" sz="1200" b="1" dirty="0">
                <a:solidFill>
                  <a:prstClr val="white"/>
                </a:solidFill>
              </a:rPr>
              <a:t> mise en place en tant que mécanismes de coordination intersectorielle dans deux paysages, avec la participation des femmes dans les processus de prise de décision 
01 stratégie genre du CGP élaborée
01 Draft guide pour la Zone d’Aménagement Prioritaire (ZAP) développé
Des approches visant à améliorer la conservation et la valorisation économique des Forêts Sacrées sont identifiées et sont mises en œuvre
Un mécanisme de financement durable à long terme est en cours d’élaboration
évaluation paysagère à travers l’outil </a:t>
            </a:r>
            <a:r>
              <a:rPr lang="fr-FR" sz="1200" b="1" dirty="0" err="1">
                <a:solidFill>
                  <a:prstClr val="white"/>
                </a:solidFill>
              </a:rPr>
              <a:t>landscale</a:t>
            </a:r>
            <a:r>
              <a:rPr lang="fr-FR" sz="1200" b="1" dirty="0">
                <a:solidFill>
                  <a:prstClr val="white"/>
                </a:solidFill>
              </a:rPr>
              <a:t> et le rapport est publié des deux paysages cibles</a:t>
            </a:r>
            <a:endParaRPr lang="fr-CM" sz="1200" b="1"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9D9EDE57-1CA3-C0BF-5994-8F892F696A1F}"/>
              </a:ext>
            </a:extLst>
          </p:cNvPr>
          <p:cNvSpPr/>
          <p:nvPr/>
        </p:nvSpPr>
        <p:spPr>
          <a:xfrm>
            <a:off x="2908360" y="2235658"/>
            <a:ext cx="3657756" cy="45389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975" b="1" dirty="0">
                <a:solidFill>
                  <a:prstClr val="white"/>
                </a:solidFill>
              </a:rPr>
              <a:t>Progrès:</a:t>
            </a:r>
          </a:p>
          <a:p>
            <a:pPr lvl="0">
              <a:defRPr/>
            </a:pPr>
            <a:r>
              <a:rPr lang="fr-FR" sz="975" b="1" dirty="0">
                <a:solidFill>
                  <a:prstClr val="white"/>
                </a:solidFill>
              </a:rPr>
              <a:t>
02 rapports sur les options de conservation et de gestion durable pour guider la mise en œuvre des pratiques de GDF/GDT élaborés (Plan de gestion du paysage)
12 émissions radiophoniques ont été diffusées dans le cadre du programme des radios communautaires pour diffuser le plan de gestion du paysage ; l’importance de la conservation des ZCB et des forêts sacrées dans le WHC et la participation des femmes dans les processus de prise de décision
03 Plans de gestion de la forêt communautaire révisés à </a:t>
            </a:r>
            <a:r>
              <a:rPr lang="fr-FR" sz="975" b="1" dirty="0" err="1">
                <a:solidFill>
                  <a:prstClr val="white"/>
                </a:solidFill>
              </a:rPr>
              <a:t>Mintom</a:t>
            </a:r>
            <a:r>
              <a:rPr lang="fr-FR" sz="975" b="1" dirty="0">
                <a:solidFill>
                  <a:prstClr val="white"/>
                </a:solidFill>
              </a:rPr>
              <a:t> et soumis à l’approbation de l’administration
500 producteurs de cacao de </a:t>
            </a:r>
            <a:r>
              <a:rPr lang="fr-FR" sz="975" b="1" dirty="0" err="1">
                <a:solidFill>
                  <a:prstClr val="white"/>
                </a:solidFill>
              </a:rPr>
              <a:t>Mintom</a:t>
            </a:r>
            <a:r>
              <a:rPr lang="fr-FR" sz="975" b="1" dirty="0">
                <a:solidFill>
                  <a:prstClr val="white"/>
                </a:solidFill>
              </a:rPr>
              <a:t> ont été formés à l’agriculture durable pour améliorer leurs pratiques de production
3913 agriculteurs issus de 67 OCB et 05 chefferies formés aux pratiques agricoles durables de  en agriculture durable
08 PME du secteur agricole formées en agribusiness 
123 éleveurs formés à la gestion durable des pâturages dont 48 femmes
294 personnes formées aux bonnes  pratiques apicoles durables dont 100 femmes et 01 coopérative d’apiculteurs mise en place
10 pépinières communautaires ont été mises en place pour la conservation de 3 142,93 ha de forêt sacrée dans le WHC et des activités de restauration avec 79 296 plants produits et 47 876 plantés
10 OCB et 05 prospects formés au standard RA
07 OSC et 06 étudiants stagiaires formés sur les SIG/cartographie participative</a:t>
            </a:r>
            <a:endParaRPr lang="en-US" sz="975" b="1" dirty="0">
              <a:solidFill>
                <a:prstClr val="white"/>
              </a:solidFill>
              <a:latin typeface="Calibri" panose="020F0502020204030204"/>
            </a:endParaRPr>
          </a:p>
        </p:txBody>
      </p:sp>
      <p:sp>
        <p:nvSpPr>
          <p:cNvPr id="11" name="Légende : flèche vers le bas 10">
            <a:extLst>
              <a:ext uri="{FF2B5EF4-FFF2-40B4-BE49-F238E27FC236}">
                <a16:creationId xmlns:a16="http://schemas.microsoft.com/office/drawing/2014/main" id="{6871FB0D-0E03-6C70-A06C-B97D1C53467F}"/>
              </a:ext>
            </a:extLst>
          </p:cNvPr>
          <p:cNvSpPr/>
          <p:nvPr/>
        </p:nvSpPr>
        <p:spPr>
          <a:xfrm>
            <a:off x="6500191" y="904010"/>
            <a:ext cx="2558084" cy="1800020"/>
          </a:xfrm>
          <a:prstGeom prst="downArrowCallout">
            <a:avLst>
              <a:gd name="adj1" fmla="val 23690"/>
              <a:gd name="adj2" fmla="val 64495"/>
              <a:gd name="adj3" fmla="val 38967"/>
              <a:gd name="adj4" fmla="val 5750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u="sng" dirty="0" err="1">
                <a:solidFill>
                  <a:prstClr val="white"/>
                </a:solidFill>
                <a:latin typeface="Calibri" panose="020F0502020204030204"/>
              </a:rPr>
              <a:t>Composante</a:t>
            </a:r>
            <a:r>
              <a:rPr lang="en-US" sz="1350" b="1" u="sng" dirty="0">
                <a:solidFill>
                  <a:prstClr val="white"/>
                </a:solidFill>
                <a:latin typeface="Calibri" panose="020F0502020204030204"/>
              </a:rPr>
              <a:t> 3: </a:t>
            </a:r>
          </a:p>
          <a:p>
            <a:pPr lvl="0" algn="ctr">
              <a:defRPr/>
            </a:pPr>
            <a:r>
              <a:rPr lang="fr-FR" sz="1350" b="1" dirty="0">
                <a:solidFill>
                  <a:prstClr val="white"/>
                </a:solidFill>
              </a:rPr>
              <a:t>Déploiement de la GDT et de la GDF intégrées</a:t>
            </a:r>
            <a:endParaRPr lang="en-US" sz="1350" b="1"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ECB5F210-FC5D-3A71-5869-A8CB9CAA46D0}"/>
              </a:ext>
            </a:extLst>
          </p:cNvPr>
          <p:cNvSpPr/>
          <p:nvPr/>
        </p:nvSpPr>
        <p:spPr>
          <a:xfrm>
            <a:off x="6585916" y="2162258"/>
            <a:ext cx="2558084" cy="463068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1050" b="1" dirty="0">
                <a:solidFill>
                  <a:prstClr val="white"/>
                </a:solidFill>
              </a:rPr>
              <a:t>Progrès:</a:t>
            </a:r>
          </a:p>
          <a:p>
            <a:pPr marL="171450" lvl="0" indent="-171450">
              <a:buFont typeface="Wingdings" panose="05000000000000000000" pitchFamily="2" charset="2"/>
              <a:buChar char="v"/>
              <a:defRPr/>
            </a:pPr>
            <a:r>
              <a:rPr lang="fr-FR" sz="1050" b="1" dirty="0">
                <a:solidFill>
                  <a:prstClr val="white"/>
                </a:solidFill>
              </a:rPr>
              <a:t>6 OSC et 16 OCB formées sur l’intégration de la dimension de genre et le Suivi &amp; Evaluation
09 OSC formées sur le mécanisme des petites subventions
13 petites subventions attribuées aux OSC pour implémenter les options de conservation et de gestion durable des paysages
10 OSC ont été formées aux procédures de gestion administrative et financière et aux outils de suivi et d’évaluation
20 femmes collectrices et agricultrices de PFNL formées sur la collecte, la transformation et les normes de qualité durables des PFNL requises sur le marché.
61 productrices sont équipées d’installations pour améliorer la transformation, le stockage et la distribution des PFNL et des produits agricoles à </a:t>
            </a:r>
            <a:r>
              <a:rPr lang="fr-FR" sz="1050" b="1" dirty="0" err="1">
                <a:solidFill>
                  <a:prstClr val="white"/>
                </a:solidFill>
              </a:rPr>
              <a:t>Mimtom</a:t>
            </a:r>
            <a:endParaRPr lang="fr-FR" sz="1050" b="1" dirty="0">
              <a:solidFill>
                <a:prstClr val="white"/>
              </a:solidFill>
            </a:endParaRPr>
          </a:p>
          <a:p>
            <a:pPr marL="171450" lvl="0" indent="-171450">
              <a:buFont typeface="Wingdings" panose="05000000000000000000" pitchFamily="2" charset="2"/>
              <a:buChar char="v"/>
              <a:defRPr/>
            </a:pPr>
            <a:r>
              <a:rPr lang="fr-CM" sz="1050" b="1" dirty="0">
                <a:solidFill>
                  <a:prstClr val="white"/>
                </a:solidFill>
                <a:latin typeface="Calibri" panose="020F0502020204030204"/>
              </a:rPr>
              <a:t>139 apiculteurs ont reçu le matériel apicole</a:t>
            </a:r>
          </a:p>
          <a:p>
            <a:pPr marL="171450" lvl="0" indent="-171450">
              <a:buFont typeface="Wingdings" panose="05000000000000000000" pitchFamily="2" charset="2"/>
              <a:buChar char="v"/>
              <a:defRPr/>
            </a:pPr>
            <a:r>
              <a:rPr lang="fr-CM" sz="1050" b="1" dirty="0">
                <a:solidFill>
                  <a:prstClr val="white"/>
                </a:solidFill>
                <a:latin typeface="Calibri" panose="020F0502020204030204"/>
              </a:rPr>
              <a:t>07 sources d’eau restaurées avec la plantation des raphias</a:t>
            </a:r>
          </a:p>
        </p:txBody>
      </p:sp>
    </p:spTree>
    <p:extLst>
      <p:ext uri="{BB962C8B-B14F-4D97-AF65-F5344CB8AC3E}">
        <p14:creationId xmlns:p14="http://schemas.microsoft.com/office/powerpoint/2010/main" val="1949256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793"/>
            <a:ext cx="6537960" cy="698727"/>
          </a:xfrm>
        </p:spPr>
        <p:txBody>
          <a:bodyPr>
            <a:normAutofit fontScale="90000"/>
          </a:bodyPr>
          <a:lstStyle/>
          <a:p>
            <a:r>
              <a:rPr b="1" dirty="0"/>
              <a:t>3. </a:t>
            </a:r>
            <a:r>
              <a:rPr lang="fr-FR" b="1" dirty="0"/>
              <a:t>Résultats</a:t>
            </a:r>
            <a:r>
              <a:rPr b="1" dirty="0"/>
              <a:t> </a:t>
            </a:r>
            <a:r>
              <a:rPr lang="nl-NL" b="1" dirty="0"/>
              <a:t>c</a:t>
            </a:r>
            <a:r>
              <a:rPr lang="fr-FR" b="1" dirty="0"/>
              <a:t>lés</a:t>
            </a:r>
            <a:r>
              <a:rPr b="1" dirty="0"/>
              <a:t> </a:t>
            </a:r>
            <a:r>
              <a:rPr lang="fr-FR" b="1" dirty="0"/>
              <a:t>atteints</a:t>
            </a:r>
          </a:p>
        </p:txBody>
      </p:sp>
      <p:pic>
        <p:nvPicPr>
          <p:cNvPr id="7" name="Picture 6" descr="GEF Logo | GEF">
            <a:extLst>
              <a:ext uri="{FF2B5EF4-FFF2-40B4-BE49-F238E27FC236}">
                <a16:creationId xmlns:a16="http://schemas.microsoft.com/office/drawing/2014/main" id="{44D86A19-C22B-8E19-A0E2-776625230A2E}"/>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88DFBF1B-EB96-46EC-8228-C8FBB565EA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381" y="1317058"/>
            <a:ext cx="3375110" cy="1898500"/>
          </a:xfrm>
          <a:prstGeom prst="rect">
            <a:avLst/>
          </a:prstGeom>
        </p:spPr>
      </p:pic>
      <p:sp>
        <p:nvSpPr>
          <p:cNvPr id="9" name="Espace réservé du contenu 8">
            <a:extLst>
              <a:ext uri="{FF2B5EF4-FFF2-40B4-BE49-F238E27FC236}">
                <a16:creationId xmlns:a16="http://schemas.microsoft.com/office/drawing/2014/main" id="{E4517221-7BE5-417B-8AEF-A5280F60E222}"/>
              </a:ext>
            </a:extLst>
          </p:cNvPr>
          <p:cNvSpPr>
            <a:spLocks noGrp="1"/>
          </p:cNvSpPr>
          <p:nvPr>
            <p:ph idx="1"/>
          </p:nvPr>
        </p:nvSpPr>
        <p:spPr>
          <a:xfrm>
            <a:off x="-2" y="3339848"/>
            <a:ext cx="9144001" cy="328143"/>
          </a:xfrm>
        </p:spPr>
        <p:txBody>
          <a:bodyPr>
            <a:noAutofit/>
          </a:bodyPr>
          <a:lstStyle/>
          <a:p>
            <a:pPr marL="0" indent="0" algn="ctr">
              <a:buNone/>
            </a:pPr>
            <a:r>
              <a:rPr lang="fr-FR" sz="2000" b="1" dirty="0"/>
              <a:t>Mise en place des structures de gouvernance au niveau communal et paysagère: CCGP et CGP</a:t>
            </a:r>
          </a:p>
        </p:txBody>
      </p:sp>
      <p:pic>
        <p:nvPicPr>
          <p:cNvPr id="10" name="Image 9">
            <a:extLst>
              <a:ext uri="{FF2B5EF4-FFF2-40B4-BE49-F238E27FC236}">
                <a16:creationId xmlns:a16="http://schemas.microsoft.com/office/drawing/2014/main" id="{C0F2DD62-623D-4778-ABD7-2DC4DAFF6C81}"/>
              </a:ext>
            </a:extLst>
          </p:cNvPr>
          <p:cNvPicPr>
            <a:picLocks noChangeAspect="1"/>
          </p:cNvPicPr>
          <p:nvPr/>
        </p:nvPicPr>
        <p:blipFill>
          <a:blip r:embed="rId4"/>
          <a:stretch>
            <a:fillRect/>
          </a:stretch>
        </p:blipFill>
        <p:spPr>
          <a:xfrm>
            <a:off x="6591591" y="1355974"/>
            <a:ext cx="2548349" cy="1914310"/>
          </a:xfrm>
          <a:prstGeom prst="rect">
            <a:avLst/>
          </a:prstGeom>
        </p:spPr>
      </p:pic>
      <p:pic>
        <p:nvPicPr>
          <p:cNvPr id="11" name="Image 10">
            <a:extLst>
              <a:ext uri="{FF2B5EF4-FFF2-40B4-BE49-F238E27FC236}">
                <a16:creationId xmlns:a16="http://schemas.microsoft.com/office/drawing/2014/main" id="{92308127-1560-4153-BB03-90FCE5513758}"/>
              </a:ext>
            </a:extLst>
          </p:cNvPr>
          <p:cNvPicPr>
            <a:picLocks noChangeAspect="1"/>
          </p:cNvPicPr>
          <p:nvPr/>
        </p:nvPicPr>
        <p:blipFill>
          <a:blip r:embed="rId5"/>
          <a:stretch>
            <a:fillRect/>
          </a:stretch>
        </p:blipFill>
        <p:spPr>
          <a:xfrm>
            <a:off x="0" y="3993184"/>
            <a:ext cx="2857946" cy="2135657"/>
          </a:xfrm>
          <a:prstGeom prst="rect">
            <a:avLst/>
          </a:prstGeom>
        </p:spPr>
      </p:pic>
      <p:pic>
        <p:nvPicPr>
          <p:cNvPr id="12" name="Image 11">
            <a:extLst>
              <a:ext uri="{FF2B5EF4-FFF2-40B4-BE49-F238E27FC236}">
                <a16:creationId xmlns:a16="http://schemas.microsoft.com/office/drawing/2014/main" id="{45E006C4-E8B8-4598-A206-10BB90A43BF8}"/>
              </a:ext>
            </a:extLst>
          </p:cNvPr>
          <p:cNvPicPr>
            <a:picLocks noChangeAspect="1"/>
          </p:cNvPicPr>
          <p:nvPr/>
        </p:nvPicPr>
        <p:blipFill>
          <a:blip r:embed="rId6"/>
          <a:stretch>
            <a:fillRect/>
          </a:stretch>
        </p:blipFill>
        <p:spPr>
          <a:xfrm>
            <a:off x="2895736" y="4217330"/>
            <a:ext cx="2857946" cy="2151488"/>
          </a:xfrm>
          <a:prstGeom prst="rect">
            <a:avLst/>
          </a:prstGeom>
        </p:spPr>
      </p:pic>
      <p:pic>
        <p:nvPicPr>
          <p:cNvPr id="13" name="Image 12">
            <a:extLst>
              <a:ext uri="{FF2B5EF4-FFF2-40B4-BE49-F238E27FC236}">
                <a16:creationId xmlns:a16="http://schemas.microsoft.com/office/drawing/2014/main" id="{360656ED-9E73-4BA0-BE22-0D6796F0446B}"/>
              </a:ext>
            </a:extLst>
          </p:cNvPr>
          <p:cNvPicPr>
            <a:picLocks noChangeAspect="1"/>
          </p:cNvPicPr>
          <p:nvPr/>
        </p:nvPicPr>
        <p:blipFill>
          <a:blip r:embed="rId7"/>
          <a:stretch>
            <a:fillRect/>
          </a:stretch>
        </p:blipFill>
        <p:spPr>
          <a:xfrm>
            <a:off x="6014155" y="4077113"/>
            <a:ext cx="2377646" cy="2389839"/>
          </a:xfrm>
          <a:prstGeom prst="rect">
            <a:avLst/>
          </a:prstGeom>
        </p:spPr>
      </p:pic>
      <p:pic>
        <p:nvPicPr>
          <p:cNvPr id="14" name="Image 13">
            <a:extLst>
              <a:ext uri="{FF2B5EF4-FFF2-40B4-BE49-F238E27FC236}">
                <a16:creationId xmlns:a16="http://schemas.microsoft.com/office/drawing/2014/main" id="{3CBDBBA1-486B-41E2-8C77-B704153E80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300642"/>
            <a:ext cx="2984307" cy="1969642"/>
          </a:xfrm>
          <a:prstGeom prst="rect">
            <a:avLst/>
          </a:prstGeom>
        </p:spPr>
      </p:pic>
    </p:spTree>
    <p:extLst>
      <p:ext uri="{BB962C8B-B14F-4D97-AF65-F5344CB8AC3E}">
        <p14:creationId xmlns:p14="http://schemas.microsoft.com/office/powerpoint/2010/main" val="3084077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2372</TotalTime>
  <Words>2664</Words>
  <Application>Microsoft Office PowerPoint</Application>
  <PresentationFormat>Affichage à l'écran (4:3)</PresentationFormat>
  <Paragraphs>148</Paragraphs>
  <Slides>23</Slides>
  <Notes>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23</vt:i4>
      </vt:variant>
    </vt:vector>
  </HeadingPairs>
  <TitlesOfParts>
    <vt:vector size="32" baseType="lpstr">
      <vt:lpstr>Aptos</vt:lpstr>
      <vt:lpstr>Arial</vt:lpstr>
      <vt:lpstr>Calibri</vt:lpstr>
      <vt:lpstr>Century Gothic</vt:lpstr>
      <vt:lpstr>Courier New</vt:lpstr>
      <vt:lpstr>Montserrat Bold</vt:lpstr>
      <vt:lpstr>Source Sans Pro</vt:lpstr>
      <vt:lpstr>Wingdings</vt:lpstr>
      <vt:lpstr>Office Theme</vt:lpstr>
      <vt:lpstr>Projet COBALAM – “Eliminer les obstacles à la conservation de la biodiversité, à la restauration des terres et à la gestion durable des forêts à travers la gestion Communautaire du paysage» (2020 - 2025) </vt:lpstr>
      <vt:lpstr>1. Présentation générale du Projet</vt:lpstr>
      <vt:lpstr>1. Présentation générale du Projet</vt:lpstr>
      <vt:lpstr>1. Présentation générale du Projet</vt:lpstr>
      <vt:lpstr>2. Contexte et justification</vt:lpstr>
      <vt:lpstr>2. Contexte et justification</vt:lpstr>
      <vt:lpstr>2. Contexte et justification</vt:lpstr>
      <vt:lpstr>3.Résultats clés atteints</vt:lpstr>
      <vt:lpstr>3. Résultats clés atteints</vt:lpstr>
      <vt:lpstr>3. Résultats clés atteints</vt:lpstr>
      <vt:lpstr>3. Résultats clés atteints</vt:lpstr>
      <vt:lpstr>3. Résultats clés atteints</vt:lpstr>
      <vt:lpstr>Présentation PowerPoint</vt:lpstr>
      <vt:lpstr>Présentation PowerPoint</vt:lpstr>
      <vt:lpstr>5. Partenariats et collaboration et communication</vt:lpstr>
      <vt:lpstr>5. Partenariats et collaboration et communication</vt:lpstr>
      <vt:lpstr>5. Partenariats et collaboration et communication</vt:lpstr>
      <vt:lpstr>6. Difficultés rencontrées et capitalisation des acquis</vt:lpstr>
      <vt:lpstr>6. Difficultés rencontrées et capitalisation des acquis</vt:lpstr>
      <vt:lpstr>6. Difficultés rencontrées et capitalisation des acquis</vt:lpstr>
      <vt:lpstr>6. Difficultés rencontrées et capitalisation des acquis</vt:lpstr>
      <vt:lpstr>7. Perspectives et recommendations</vt:lpstr>
      <vt:lpstr>Je vous remercie pour votre aimable attention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FEM – Présentation synthétique</dc:title>
  <dc:subject/>
  <dc:creator>RAINFOREST</dc:creator>
  <cp:keywords/>
  <dc:description>generated using python-pptx</dc:description>
  <cp:lastModifiedBy>Jacques Waouo</cp:lastModifiedBy>
  <cp:revision>59</cp:revision>
  <dcterms:created xsi:type="dcterms:W3CDTF">2013-01-27T09:14:16Z</dcterms:created>
  <dcterms:modified xsi:type="dcterms:W3CDTF">2025-08-07T04:53:35Z</dcterms:modified>
  <cp:category/>
</cp:coreProperties>
</file>