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70" r:id="rId3"/>
    <p:sldId id="271" r:id="rId4"/>
    <p:sldId id="258" r:id="rId5"/>
    <p:sldId id="272" r:id="rId6"/>
    <p:sldId id="273" r:id="rId7"/>
    <p:sldId id="274" r:id="rId8"/>
    <p:sldId id="275" r:id="rId9"/>
    <p:sldId id="269" r:id="rId10"/>
    <p:sldId id="261" r:id="rId11"/>
    <p:sldId id="262" r:id="rId12"/>
    <p:sldId id="276" r:id="rId13"/>
    <p:sldId id="264"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ekine"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8"/>
    <p:restoredTop sz="90299" autoAdjust="0"/>
  </p:normalViewPr>
  <p:slideViewPr>
    <p:cSldViewPr snapToGrid="0" snapToObjects="1" showGuides="1">
      <p:cViewPr>
        <p:scale>
          <a:sx n="114" d="100"/>
          <a:sy n="114" d="100"/>
        </p:scale>
        <p:origin x="494" y="-3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30T10:03:46.490" idx="1">
    <p:pos x="5554" y="862"/>
    <p:text>Dire plutôt: Objectifs principal et spécifiques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5-07-30T10:03:46.490" idx="1">
    <p:pos x="5554" y="862"/>
    <p:text>Dire plutôt: Objectifs principal et spécifiques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5-07-30T10:03:46.490" idx="1">
    <p:pos x="5554" y="862"/>
    <p:text>Dire plutôt: Objectifs principal et spécifiques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5-07-30T10:30:53.550" idx="2">
    <p:pos x="4798" y="183"/>
    <p:text>la coordoination existe déjà plus haut, raison pour laquelle je propose collaboration à ce niveau.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DB7E3-BF24-304A-B093-35FA3C209055}" type="datetimeFigureOut">
              <a:rPr lang="en-US" smtClean="0"/>
              <a:t>8/6/2025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05656-CF58-B545-860D-FE5AB31293A3}" type="slidenum">
              <a:rPr lang="en-US" smtClean="0"/>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05656-CF58-B545-860D-FE5AB31293A3}"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05656-CF58-B545-860D-FE5AB31293A3}" type="slidenum">
              <a:rPr lang="en-US" smtClean="0"/>
              <a:t>3</a:t>
            </a:fld>
            <a:endParaRPr lang="en-US"/>
          </a:p>
        </p:txBody>
      </p:sp>
    </p:spTree>
    <p:extLst>
      <p:ext uri="{BB962C8B-B14F-4D97-AF65-F5344CB8AC3E}">
        <p14:creationId xmlns:p14="http://schemas.microsoft.com/office/powerpoint/2010/main" val="128149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05656-CF58-B545-860D-FE5AB31293A3}" type="slidenum">
              <a:rPr lang="en-US" smtClean="0"/>
              <a:t>14</a:t>
            </a:fld>
            <a:endParaRPr lang="en-US"/>
          </a:p>
        </p:txBody>
      </p:sp>
    </p:spTree>
    <p:extLst>
      <p:ext uri="{BB962C8B-B14F-4D97-AF65-F5344CB8AC3E}">
        <p14:creationId xmlns:p14="http://schemas.microsoft.com/office/powerpoint/2010/main" val="117851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05656-CF58-B545-860D-FE5AB31293A3}" type="slidenum">
              <a:rPr lang="en-US" smtClean="0"/>
              <a:t>15</a:t>
            </a:fld>
            <a:endParaRPr lang="en-US"/>
          </a:p>
        </p:txBody>
      </p:sp>
    </p:spTree>
    <p:extLst>
      <p:ext uri="{BB962C8B-B14F-4D97-AF65-F5344CB8AC3E}">
        <p14:creationId xmlns:p14="http://schemas.microsoft.com/office/powerpoint/2010/main" val="353660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05656-CF58-B545-860D-FE5AB31293A3}" type="slidenum">
              <a:rPr lang="en-US" smtClean="0"/>
              <a:t>16</a:t>
            </a:fld>
            <a:endParaRPr lang="en-US"/>
          </a:p>
        </p:txBody>
      </p:sp>
    </p:spTree>
    <p:extLst>
      <p:ext uri="{BB962C8B-B14F-4D97-AF65-F5344CB8AC3E}">
        <p14:creationId xmlns:p14="http://schemas.microsoft.com/office/powerpoint/2010/main" val="295107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205656-CF58-B545-860D-FE5AB31293A3}" type="slidenum">
              <a:rPr lang="en-US" smtClean="0"/>
              <a:t>17</a:t>
            </a:fld>
            <a:endParaRPr lang="en-US"/>
          </a:p>
        </p:txBody>
      </p:sp>
    </p:spTree>
    <p:extLst>
      <p:ext uri="{BB962C8B-B14F-4D97-AF65-F5344CB8AC3E}">
        <p14:creationId xmlns:p14="http://schemas.microsoft.com/office/powerpoint/2010/main" val="350301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29384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9144000" cy="6858000"/>
          </a:xfrm>
          <a:prstGeom prst="rect">
            <a:avLst/>
          </a:prstGeom>
          <a:solidFill>
            <a:srgbClr val="EDEDED"/>
          </a:solidFill>
        </p:spPr>
      </p:sp>
      <p:sp>
        <p:nvSpPr>
          <p:cNvPr id="3" name="Shape 1"/>
          <p:cNvSpPr/>
          <p:nvPr/>
        </p:nvSpPr>
        <p:spPr>
          <a:xfrm>
            <a:off x="0" y="0"/>
            <a:ext cx="9144000" cy="68580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8024510" y="6457950"/>
            <a:ext cx="1076628" cy="3429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hyperlink" Target="http://www.drcq-minader.or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intranet.drcq-minader.or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tif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cid:07954982-5785-4b9e-a731-c1ea5bc817db" TargetMode="External"/><Relationship Id="rId9" Type="http://schemas.openxmlformats.org/officeDocument/2006/relationships/image" Target="../media/image8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hyperlink" Target="http://pcbieis.sie.cm/"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cbgis.sie.cm/"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098" y="3449863"/>
            <a:ext cx="7772400" cy="1164772"/>
          </a:xfrm>
        </p:spPr>
        <p:txBody>
          <a:bodyPr>
            <a:noAutofit/>
          </a:bodyPr>
          <a:lstStyle/>
          <a:p>
            <a:r>
              <a:rPr lang="en-GB" sz="2000" b="1" dirty="0" err="1" smtClean="0">
                <a:latin typeface="Arial" panose="020B0604020202020204" pitchFamily="34" charset="0"/>
                <a:cs typeface="Arial" panose="020B0604020202020204" pitchFamily="34" charset="0"/>
              </a:rPr>
              <a:t>Projet</a:t>
            </a:r>
            <a:r>
              <a:rPr lang="en-GB" sz="2000" b="1" dirty="0" smtClean="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GEFID </a:t>
            </a:r>
            <a:r>
              <a:rPr lang="en-GB" sz="2000" b="1" dirty="0" smtClean="0">
                <a:latin typeface="Arial" panose="020B0604020202020204" pitchFamily="34" charset="0"/>
                <a:cs typeface="Arial" panose="020B0604020202020204" pitchFamily="34" charset="0"/>
              </a:rPr>
              <a:t>5367 « </a:t>
            </a:r>
            <a:r>
              <a:rPr lang="en-GB" sz="2000" b="1" dirty="0">
                <a:latin typeface="Arial" panose="020B0604020202020204" pitchFamily="34" charset="0"/>
                <a:cs typeface="Arial" panose="020B0604020202020204" pitchFamily="34" charset="0"/>
              </a:rPr>
              <a:t>PCB Reduction in Cameroon through the use of local expertise and the development of national capacities </a:t>
            </a:r>
            <a:r>
              <a:rPr lang="en-GB" sz="2000" b="1" dirty="0" smtClean="0">
                <a:latin typeface="Arial" panose="020B0604020202020204" pitchFamily="34" charset="0"/>
                <a:cs typeface="Arial" panose="020B0604020202020204" pitchFamily="34" charset="0"/>
              </a:rPr>
              <a:t>» </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err="1" smtClean="0">
                <a:latin typeface="Arial" panose="020B0604020202020204" pitchFamily="34" charset="0"/>
                <a:cs typeface="Arial" panose="020B0604020202020204" pitchFamily="34" charset="0"/>
              </a:rPr>
              <a:t>Projet</a:t>
            </a:r>
            <a:r>
              <a:rPr lang="en-GB" sz="2000" b="1" dirty="0" smtClean="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GEFID 4641 </a:t>
            </a:r>
            <a:r>
              <a:rPr lang="fr-FR" sz="2000" b="1" dirty="0" smtClean="0">
                <a:latin typeface="Arial" panose="020B0604020202020204" pitchFamily="34" charset="0"/>
                <a:cs typeface="Arial" panose="020B0604020202020204" pitchFamily="34" charset="0"/>
              </a:rPr>
              <a:t>«</a:t>
            </a:r>
            <a:r>
              <a:rPr lang="fr-FR" sz="2000" b="1" dirty="0">
                <a:latin typeface="Arial" panose="020B0604020202020204" pitchFamily="34" charset="0"/>
                <a:cs typeface="Arial" panose="020B0604020202020204" pitchFamily="34" charset="0"/>
              </a:rPr>
              <a:t> Élimination des polluants organiques persistants (POP) et pesticides obsolètes et renforcement de la gestion rationnelle des pesticides au Cameroun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65761" y="5415643"/>
            <a:ext cx="8412479" cy="968828"/>
          </a:xfrm>
        </p:spPr>
        <p:txBody>
          <a:bodyPr>
            <a:normAutofit fontScale="70000" lnSpcReduction="20000"/>
          </a:bodyPr>
          <a:lstStyle/>
          <a:p>
            <a:r>
              <a:rPr lang="fr-CM" sz="2800" dirty="0" smtClean="0">
                <a:solidFill>
                  <a:schemeClr val="tx1"/>
                </a:solidFill>
              </a:rPr>
              <a:t>AOUDOU </a:t>
            </a:r>
            <a:r>
              <a:rPr lang="fr-CM" sz="2800" dirty="0" err="1" smtClean="0">
                <a:solidFill>
                  <a:schemeClr val="tx1"/>
                </a:solidFill>
              </a:rPr>
              <a:t>Joswa</a:t>
            </a:r>
            <a:endParaRPr lang="fr-CM" sz="2800" dirty="0" smtClean="0">
              <a:solidFill>
                <a:schemeClr val="tx1"/>
              </a:solidFill>
            </a:endParaRPr>
          </a:p>
          <a:p>
            <a:r>
              <a:rPr lang="fr-FR" sz="2800" dirty="0" smtClean="0"/>
              <a:t>           </a:t>
            </a:r>
          </a:p>
          <a:p>
            <a:r>
              <a:rPr lang="en-GB" sz="2800" dirty="0" smtClean="0"/>
              <a:t> </a:t>
            </a:r>
            <a:r>
              <a:rPr lang="fr-CM" sz="2800" dirty="0" smtClean="0"/>
              <a:t>07/08/2025</a:t>
            </a:r>
            <a:endParaRPr sz="2800" dirty="0"/>
          </a:p>
        </p:txBody>
      </p:sp>
      <p:pic>
        <p:nvPicPr>
          <p:cNvPr id="1026" name="Picture 2" descr="Ministère de l'Environnement, de la Protection de la Nature et du  Développement Durable (Cameroun) | Re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76" y="292551"/>
            <a:ext cx="1204184" cy="1364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AMEN DES AGENCES, DES DIRECTIVES ET DES PROCÉDURES EN MATIÈRE DE  BIOSÉCURITÉ"/>
          <p:cNvPicPr>
            <a:picLocks noChangeAspect="1" noChangeArrowheads="1"/>
          </p:cNvPicPr>
          <p:nvPr/>
        </p:nvPicPr>
        <p:blipFill rotWithShape="1">
          <a:blip r:embed="rId3">
            <a:extLst>
              <a:ext uri="{28A0092B-C50C-407E-A947-70E740481C1C}">
                <a14:useLocalDpi xmlns:a14="http://schemas.microsoft.com/office/drawing/2010/main" val="0"/>
              </a:ext>
            </a:extLst>
          </a:blip>
          <a:srcRect b="9834"/>
          <a:stretch/>
        </p:blipFill>
        <p:spPr bwMode="auto">
          <a:xfrm>
            <a:off x="221241" y="4978398"/>
            <a:ext cx="1309670" cy="1468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F Logo | G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991" y="292551"/>
            <a:ext cx="2945944" cy="131907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78168" y="2253343"/>
            <a:ext cx="6958261" cy="838200"/>
          </a:xfrm>
          <a:prstGeom prst="rect">
            <a:avLst/>
          </a:prstGeom>
          <a:noFill/>
        </p:spPr>
        <p:txBody>
          <a:bodyPr wrap="square" rtlCol="0">
            <a:spAutoFit/>
          </a:bodyPr>
          <a:lstStyle/>
          <a:p>
            <a:endParaRPr lang="fr-FR" dirty="0"/>
          </a:p>
        </p:txBody>
      </p:sp>
      <p:sp>
        <p:nvSpPr>
          <p:cNvPr id="8" name="Subtitle 2"/>
          <p:cNvSpPr txBox="1">
            <a:spLocks/>
          </p:cNvSpPr>
          <p:nvPr/>
        </p:nvSpPr>
        <p:spPr>
          <a:xfrm>
            <a:off x="485503" y="1611630"/>
            <a:ext cx="8412479" cy="9688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fr-FR" sz="2800" dirty="0" smtClean="0"/>
              <a:t>TABLE RONDE NATIONALE DES PROJETS EN COURS FINANCES PAR LE FEM AU CAMEROUN</a:t>
            </a:r>
            <a:endParaRPr lang="fr-FR" sz="2800" dirty="0"/>
          </a:p>
        </p:txBody>
      </p:sp>
      <p:pic>
        <p:nvPicPr>
          <p:cNvPr id="5" name="Image 1"/>
          <p:cNvPicPr>
            <a:picLocks noChangeAspect="1" noChangeArrowheads="1"/>
          </p:cNvPicPr>
          <p:nvPr/>
        </p:nvPicPr>
        <p:blipFill>
          <a:blip r:embed="rId5">
            <a:extLst>
              <a:ext uri="{28A0092B-C50C-407E-A947-70E740481C1C}">
                <a14:useLocalDpi xmlns:a14="http://schemas.microsoft.com/office/drawing/2010/main" val="0"/>
              </a:ext>
            </a:extLst>
          </a:blip>
          <a:srcRect l="3999" t="10001" r="19333" b="6667"/>
          <a:stretch>
            <a:fillRect/>
          </a:stretch>
        </p:blipFill>
        <p:spPr bwMode="auto">
          <a:xfrm>
            <a:off x="6781483" y="5422053"/>
            <a:ext cx="1988824" cy="98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971"/>
            <a:ext cx="7984067" cy="834072"/>
          </a:xfrm>
        </p:spPr>
        <p:txBody>
          <a:bodyPr>
            <a:noAutofit/>
          </a:bodyPr>
          <a:lstStyle/>
          <a:p>
            <a:r>
              <a:rPr sz="2400" b="1" dirty="0"/>
              <a:t>5. </a:t>
            </a:r>
            <a:r>
              <a:rPr lang="fr-FR" sz="2400" b="1" dirty="0"/>
              <a:t>Partenariats</a:t>
            </a:r>
            <a:r>
              <a:rPr lang="" altLang="fr-FR" sz="2400" b="1" dirty="0"/>
              <a:t>, </a:t>
            </a:r>
            <a:r>
              <a:rPr lang="fr-FR" sz="2400" b="1" dirty="0"/>
              <a:t>co</a:t>
            </a:r>
            <a:r>
              <a:rPr lang="" altLang="fr-FR" sz="2400" b="1" dirty="0"/>
              <a:t>llabor</a:t>
            </a:r>
            <a:r>
              <a:rPr lang="fr-FR" sz="2400" b="1" dirty="0"/>
              <a:t>ation</a:t>
            </a:r>
            <a:r>
              <a:rPr lang="" altLang="fr-FR" sz="2400" b="1" dirty="0"/>
              <a:t> et communication</a:t>
            </a:r>
          </a:p>
        </p:txBody>
      </p:sp>
      <p:sp>
        <p:nvSpPr>
          <p:cNvPr id="3" name="Content Placeholder 2"/>
          <p:cNvSpPr>
            <a:spLocks noGrp="1"/>
          </p:cNvSpPr>
          <p:nvPr>
            <p:ph idx="1"/>
          </p:nvPr>
        </p:nvSpPr>
        <p:spPr>
          <a:xfrm>
            <a:off x="279400" y="742527"/>
            <a:ext cx="8779933" cy="4525963"/>
          </a:xfrm>
        </p:spPr>
        <p:txBody>
          <a:bodyPr>
            <a:noAutofit/>
          </a:bodyPr>
          <a:lstStyle/>
          <a:p>
            <a:pPr marL="0" indent="0">
              <a:buNone/>
            </a:pPr>
            <a:r>
              <a:rPr lang="fr-FR" sz="1600" b="1" dirty="0" smtClean="0">
                <a:latin typeface="Arial" panose="020B0604020202020204" pitchFamily="34" charset="0"/>
                <a:cs typeface="Arial" panose="020B0604020202020204" pitchFamily="34" charset="0"/>
              </a:rPr>
              <a:t>Rôle</a:t>
            </a:r>
            <a:r>
              <a:rPr sz="1600" b="1" dirty="0" smtClean="0">
                <a:latin typeface="Arial" panose="020B0604020202020204" pitchFamily="34" charset="0"/>
                <a:cs typeface="Arial" panose="020B0604020202020204" pitchFamily="34" charset="0"/>
              </a:rPr>
              <a:t> du MINEPDED</a:t>
            </a:r>
            <a:r>
              <a:rPr lang="fr-FR" sz="1600" b="1" dirty="0" smtClean="0">
                <a:latin typeface="Arial" panose="020B0604020202020204" pitchFamily="34" charset="0"/>
                <a:cs typeface="Arial" panose="020B0604020202020204" pitchFamily="34" charset="0"/>
              </a:rPr>
              <a:t> et Autres sectoriels</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 MINEPDED a assuré a coordination du projet</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Les parties prenantes gouvernementales ont partagé leur connaissance et expérience dans le cadre du projet et ont bénéficié des renforcements des capacités sur la gestion des PCB, </a:t>
            </a:r>
            <a:r>
              <a:rPr lang="fr-FR" sz="1600" dirty="0" err="1" smtClean="0">
                <a:latin typeface="Arial" panose="020B0604020202020204" pitchFamily="34" charset="0"/>
                <a:cs typeface="Arial" panose="020B0604020202020204" pitchFamily="34" charset="0"/>
              </a:rPr>
              <a:t>ll</a:t>
            </a:r>
            <a:r>
              <a:rPr lang="fr-FR" sz="1600" dirty="0" smtClean="0">
                <a:latin typeface="Arial" panose="020B0604020202020204" pitchFamily="34" charset="0"/>
                <a:cs typeface="Arial" panose="020B0604020202020204" pitchFamily="34" charset="0"/>
              </a:rPr>
              <a:t> contribue à la mise en application de la règlementation en matière de gestion des PCB dans leur secteur respectifs.</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Les détenteurs ont mis hors service leur équipements à PCB qui ont été éliminés par le projet.</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Les ONG ont accompagné le projet dans la conduite des sensibilisations des parties prenantes.</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Les laboratoires ont été impliqués pour le renforcement des capacités en matière d’analyse des PCB.</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Les structures de gestion des déchets dangereux ont été impliqués pour le partage de leur expérience de terrain en vue de la mise en place d’une unité de traitement local des PCB et d’autres aspects de gestion des PCB</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La population vivant près des PCB a été sensibilisée sur les dangers liés aux PCB.</a:t>
            </a:r>
          </a:p>
          <a:p>
            <a:pPr marL="0" indent="0">
              <a:buNone/>
            </a:pPr>
            <a:endParaRPr lang="fr-FR" sz="1600" b="1" dirty="0" smtClean="0">
              <a:latin typeface="Arial" panose="020B0604020202020204" pitchFamily="34" charset="0"/>
              <a:cs typeface="Arial" panose="020B0604020202020204" pitchFamily="34" charset="0"/>
            </a:endParaRPr>
          </a:p>
          <a:p>
            <a:pPr marL="0" indent="0">
              <a:buNone/>
            </a:pPr>
            <a:r>
              <a:rPr lang="fr-FR" sz="1600" b="1" dirty="0" smtClean="0">
                <a:latin typeface="Arial" panose="020B0604020202020204" pitchFamily="34" charset="0"/>
                <a:cs typeface="Arial" panose="020B0604020202020204" pitchFamily="34" charset="0"/>
              </a:rPr>
              <a:t>Les plateformes de collaboration instituées dans le cadre du projet pour faciliter les échanges et les collaborations dans le cadre du projet ont été </a:t>
            </a:r>
            <a:r>
              <a:rPr lang="fr-FR" sz="1600" dirty="0" smtClean="0">
                <a:latin typeface="Arial" panose="020B0604020202020204" pitchFamily="34" charset="0"/>
                <a:cs typeface="Arial" panose="020B0604020202020204" pitchFamily="34" charset="0"/>
              </a:rPr>
              <a:t>: </a:t>
            </a: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 Comité de Pilotage et le Comité Technique PCB. </a:t>
            </a:r>
            <a:endParaRPr lang="fr-FR" sz="1600" dirty="0">
              <a:latin typeface="Arial" panose="020B0604020202020204" pitchFamily="34" charset="0"/>
              <a:cs typeface="Arial" panose="020B0604020202020204" pitchFamily="34" charset="0"/>
            </a:endParaRPr>
          </a:p>
          <a:p>
            <a:pPr>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Les parties prenantes y sont représentées et contribuent à l’atteinte des objectifs du projet</a:t>
            </a:r>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40" y="520379"/>
            <a:ext cx="5971776" cy="946914"/>
          </a:xfrm>
        </p:spPr>
        <p:txBody>
          <a:bodyPr>
            <a:normAutofit fontScale="90000"/>
          </a:bodyPr>
          <a:lstStyle/>
          <a:p>
            <a:r>
              <a:rPr b="1" dirty="0"/>
              <a:t>6. </a:t>
            </a:r>
            <a:r>
              <a:rPr lang="fr-FR" sz="3100" b="1" dirty="0" smtClean="0"/>
              <a:t>Difficultés</a:t>
            </a:r>
            <a:r>
              <a:rPr sz="3100" b="1" dirty="0" smtClean="0"/>
              <a:t> </a:t>
            </a:r>
            <a:r>
              <a:rPr lang="fr-FR" sz="3100" b="1" dirty="0" smtClean="0"/>
              <a:t>rencontrées et capitalisation des acquis</a:t>
            </a:r>
            <a:endParaRPr lang="fr-FR" sz="3100" b="1" dirty="0"/>
          </a:p>
        </p:txBody>
      </p:sp>
      <p:sp>
        <p:nvSpPr>
          <p:cNvPr id="3" name="Content Placeholder 2"/>
          <p:cNvSpPr>
            <a:spLocks noGrp="1"/>
          </p:cNvSpPr>
          <p:nvPr>
            <p:ph idx="1"/>
          </p:nvPr>
        </p:nvSpPr>
        <p:spPr/>
        <p:txBody>
          <a:bodyPr>
            <a:normAutofit fontScale="70000" lnSpcReduction="20000"/>
          </a:bodyPr>
          <a:lstStyle/>
          <a:p>
            <a:pPr marL="0" indent="0">
              <a:buNone/>
            </a:pPr>
            <a:r>
              <a:rPr lang="fr-FR" b="1" dirty="0" smtClean="0"/>
              <a:t>Contraintes</a:t>
            </a:r>
            <a:r>
              <a:rPr b="1" dirty="0" smtClean="0"/>
              <a:t> </a:t>
            </a:r>
            <a:r>
              <a:rPr b="1" dirty="0"/>
              <a:t>techniques, </a:t>
            </a:r>
            <a:r>
              <a:rPr lang="fr-FR" b="1" dirty="0" smtClean="0"/>
              <a:t>financières</a:t>
            </a:r>
            <a:r>
              <a:rPr b="1" dirty="0" smtClean="0"/>
              <a:t>, </a:t>
            </a:r>
            <a:r>
              <a:rPr lang="fr-FR" b="1" dirty="0" smtClean="0"/>
              <a:t>sociales</a:t>
            </a:r>
          </a:p>
          <a:p>
            <a:pPr>
              <a:buFont typeface="Wingdings" panose="05000000000000000000" pitchFamily="2" charset="2"/>
              <a:buChar char="v"/>
            </a:pPr>
            <a:r>
              <a:rPr lang="fr-FR" dirty="0" smtClean="0"/>
              <a:t>Difficulté à avoir certains experts, </a:t>
            </a:r>
          </a:p>
          <a:p>
            <a:pPr>
              <a:buFont typeface="Wingdings" panose="05000000000000000000" pitchFamily="2" charset="2"/>
              <a:buChar char="v"/>
            </a:pPr>
            <a:r>
              <a:rPr lang="fr-FR" dirty="0" smtClean="0"/>
              <a:t>Difficulté à accéder à certains sites contenants des PCB, contexte sécuritaire dans le Nord-Ouest et le Sud-Ouest, </a:t>
            </a:r>
          </a:p>
          <a:p>
            <a:pPr>
              <a:buFont typeface="Wingdings" panose="05000000000000000000" pitchFamily="2" charset="2"/>
              <a:buChar char="v"/>
            </a:pPr>
            <a:r>
              <a:rPr lang="fr-FR" dirty="0" smtClean="0"/>
              <a:t>insuffisance de moyen financier pour restaurer les sites contaminés et éliminer tout le stock de PCB inventorié.</a:t>
            </a:r>
          </a:p>
          <a:p>
            <a:pPr>
              <a:buFont typeface="Wingdings" panose="05000000000000000000" pitchFamily="2" charset="2"/>
              <a:buChar char="v"/>
            </a:pPr>
            <a:endParaRPr lang="fr-FR" dirty="0" smtClean="0"/>
          </a:p>
          <a:p>
            <a:pPr marL="0" indent="0">
              <a:buNone/>
            </a:pPr>
            <a:r>
              <a:rPr lang="fr-FR" b="1" dirty="0"/>
              <a:t>Mesures </a:t>
            </a:r>
            <a:r>
              <a:rPr lang="" altLang="fr-FR" b="1" dirty="0"/>
              <a:t>préventives, </a:t>
            </a:r>
            <a:r>
              <a:rPr lang="fr-FR" b="1" dirty="0"/>
              <a:t>correctives</a:t>
            </a:r>
          </a:p>
          <a:p>
            <a:pPr>
              <a:buFont typeface="Wingdings" panose="05000000000000000000" pitchFamily="2" charset="2"/>
              <a:buChar char="v"/>
            </a:pPr>
            <a:r>
              <a:rPr lang="fr-FR" dirty="0" smtClean="0"/>
              <a:t>Partenariat avec le CRCBS-AF, utilisation d’un collège d’experts</a:t>
            </a:r>
          </a:p>
          <a:p>
            <a:pPr>
              <a:buFont typeface="Wingdings" panose="05000000000000000000" pitchFamily="2" charset="2"/>
              <a:buChar char="v"/>
            </a:pPr>
            <a:r>
              <a:rPr lang="fr-FR" dirty="0" smtClean="0"/>
              <a:t>Utilisation de l’expertise d’un partenaire dans le e </a:t>
            </a:r>
            <a:r>
              <a:rPr lang="fr-FR" dirty="0"/>
              <a:t>Nord-Ouest et le </a:t>
            </a:r>
            <a:r>
              <a:rPr lang="fr-FR" dirty="0" smtClean="0"/>
              <a:t>Sud-Ouest pour la réalisation des activités dans ces zones</a:t>
            </a:r>
          </a:p>
          <a:p>
            <a:pPr>
              <a:buFont typeface="Wingdings" panose="05000000000000000000" pitchFamily="2" charset="2"/>
              <a:buChar char="v"/>
            </a:pPr>
            <a:r>
              <a:rPr lang="fr-FR" dirty="0" smtClean="0"/>
              <a:t>Développement d’une idée de projet pour un appui supplémentaire </a:t>
            </a:r>
            <a:endParaRPr lang="fr-FR" dirty="0"/>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40" y="152079"/>
            <a:ext cx="6804660" cy="946914"/>
          </a:xfrm>
        </p:spPr>
        <p:txBody>
          <a:bodyPr>
            <a:normAutofit/>
          </a:bodyPr>
          <a:lstStyle/>
          <a:p>
            <a:r>
              <a:rPr sz="2200" b="1" dirty="0"/>
              <a:t>6. </a:t>
            </a:r>
            <a:r>
              <a:rPr lang="fr-FR" sz="2200" b="1" dirty="0" smtClean="0"/>
              <a:t>Difficultés</a:t>
            </a:r>
            <a:r>
              <a:rPr sz="2200" b="1" dirty="0" smtClean="0"/>
              <a:t> </a:t>
            </a:r>
            <a:r>
              <a:rPr lang="fr-FR" sz="2200" b="1" dirty="0" smtClean="0"/>
              <a:t>rencontrées et capitalisation des acquis</a:t>
            </a:r>
            <a:endParaRPr lang="fr-FR" sz="2200" b="1" dirty="0"/>
          </a:p>
        </p:txBody>
      </p:sp>
      <p:sp>
        <p:nvSpPr>
          <p:cNvPr id="3" name="Content Placeholder 2"/>
          <p:cNvSpPr>
            <a:spLocks noGrp="1"/>
          </p:cNvSpPr>
          <p:nvPr>
            <p:ph idx="1"/>
          </p:nvPr>
        </p:nvSpPr>
        <p:spPr>
          <a:xfrm>
            <a:off x="457200" y="1098993"/>
            <a:ext cx="8229600" cy="5479607"/>
          </a:xfrm>
        </p:spPr>
        <p:txBody>
          <a:bodyPr>
            <a:noAutofit/>
          </a:bodyPr>
          <a:lstStyle/>
          <a:p>
            <a:pPr marL="0" indent="0">
              <a:buNone/>
            </a:pPr>
            <a:r>
              <a:rPr lang="fr-FR" sz="1600" b="1" dirty="0" smtClean="0"/>
              <a:t>Leçons</a:t>
            </a:r>
            <a:r>
              <a:rPr sz="1600" b="1" dirty="0" smtClean="0"/>
              <a:t> apprises</a:t>
            </a:r>
            <a:endParaRPr lang="fr-FR" sz="1600" b="1" dirty="0" smtClean="0"/>
          </a:p>
          <a:p>
            <a:pPr algn="just">
              <a:buFont typeface="Wingdings" panose="05000000000000000000" pitchFamily="2" charset="2"/>
              <a:buChar char="v"/>
            </a:pPr>
            <a:r>
              <a:rPr lang="en-GB" sz="1800" dirty="0" smtClean="0"/>
              <a:t> </a:t>
            </a:r>
            <a:r>
              <a:rPr lang="fr-FR" sz="1800" dirty="0"/>
              <a:t>Déclaration de tous les stocks de PCB ou présumés tels par les sociétés et le secteur privé ayant permis de prendre l'initiative de mettre en place des ressources pour l'élimination de leurs stocks de PCB</a:t>
            </a:r>
          </a:p>
          <a:p>
            <a:pPr algn="just">
              <a:buFont typeface="Wingdings" panose="05000000000000000000" pitchFamily="2" charset="2"/>
              <a:buChar char="v"/>
            </a:pPr>
            <a:r>
              <a:rPr lang="fr-FR" sz="1800" dirty="0" smtClean="0"/>
              <a:t>Mise hors service et remplacement </a:t>
            </a:r>
            <a:r>
              <a:rPr lang="fr-FR" sz="1800" dirty="0"/>
              <a:t>des transformateurs contenant des PCB par des transformateurs PCB free </a:t>
            </a:r>
          </a:p>
          <a:p>
            <a:pPr algn="just">
              <a:buFont typeface="Wingdings" panose="05000000000000000000" pitchFamily="2" charset="2"/>
              <a:buChar char="v"/>
            </a:pPr>
            <a:r>
              <a:rPr lang="fr-FR" sz="1800" dirty="0"/>
              <a:t>Contamination de transformateurs non PCB par ceux à PCB en raison de leur abandon ou d'une mauvaise gestion</a:t>
            </a:r>
          </a:p>
          <a:p>
            <a:pPr algn="just">
              <a:buFont typeface="Wingdings" panose="05000000000000000000" pitchFamily="2" charset="2"/>
              <a:buChar char="v"/>
            </a:pPr>
            <a:r>
              <a:rPr lang="fr-FR" sz="1800" dirty="0"/>
              <a:t>Restauration et/ou confinement des sites pollués afin d'éviter la contamination de la chaîne </a:t>
            </a:r>
            <a:r>
              <a:rPr lang="fr-FR" sz="1800" dirty="0" smtClean="0"/>
              <a:t>alimentaire</a:t>
            </a:r>
          </a:p>
          <a:p>
            <a:pPr algn="just">
              <a:buFont typeface="Wingdings" panose="05000000000000000000" pitchFamily="2" charset="2"/>
              <a:buChar char="v"/>
            </a:pPr>
            <a:r>
              <a:rPr lang="fr-FR" sz="1800" dirty="0" smtClean="0"/>
              <a:t>Aménagement </a:t>
            </a:r>
            <a:r>
              <a:rPr lang="fr-FR" sz="1800" dirty="0"/>
              <a:t>des sites de maintenance et de stockage selon les directives</a:t>
            </a:r>
          </a:p>
          <a:p>
            <a:pPr algn="just">
              <a:buFont typeface="Wingdings" panose="05000000000000000000" pitchFamily="2" charset="2"/>
              <a:buChar char="v"/>
            </a:pPr>
            <a:r>
              <a:rPr lang="fr-FR" sz="1800" dirty="0"/>
              <a:t>Logistique intensive (nous avons opéré sur 22 sites au total) lors de la collecte </a:t>
            </a:r>
          </a:p>
          <a:p>
            <a:pPr algn="just">
              <a:buFont typeface="Wingdings" panose="05000000000000000000" pitchFamily="2" charset="2"/>
              <a:buChar char="v"/>
            </a:pPr>
            <a:r>
              <a:rPr lang="fr-FR" sz="1800" dirty="0"/>
              <a:t>renforcement des capacités techniques locales lors de la collecte, du transport et de la centralisation des déchets de PCB </a:t>
            </a:r>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6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174058"/>
            <a:ext cx="8195310" cy="1143000"/>
          </a:xfrm>
        </p:spPr>
        <p:txBody>
          <a:bodyPr>
            <a:normAutofit fontScale="90000"/>
          </a:bodyPr>
          <a:lstStyle/>
          <a:p>
            <a:r>
              <a:rPr lang="fr-FR" b="1" dirty="0"/>
              <a:t>7</a:t>
            </a:r>
            <a:r>
              <a:rPr b="1" dirty="0" smtClean="0"/>
              <a:t>. </a:t>
            </a:r>
            <a:r>
              <a:rPr b="1" dirty="0"/>
              <a:t>Perspectives et </a:t>
            </a:r>
            <a:r>
              <a:rPr b="1" dirty="0" err="1" smtClean="0"/>
              <a:t>recomm</a:t>
            </a:r>
            <a:r>
              <a:rPr lang="fr-CA" b="1" dirty="0" smtClean="0"/>
              <a:t>a</a:t>
            </a:r>
            <a:r>
              <a:rPr b="1" dirty="0" err="1" smtClean="0"/>
              <a:t>ndations</a:t>
            </a:r>
            <a:endParaRPr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fr-FR" sz="2800" dirty="0" smtClean="0"/>
              <a:t> Prochaines</a:t>
            </a:r>
            <a:r>
              <a:rPr sz="2800" dirty="0" smtClean="0"/>
              <a:t> </a:t>
            </a:r>
            <a:r>
              <a:rPr lang="fr-FR" sz="2800" dirty="0" smtClean="0"/>
              <a:t>étapes</a:t>
            </a:r>
          </a:p>
          <a:p>
            <a:pPr marL="0" indent="0">
              <a:buNone/>
            </a:pPr>
            <a:r>
              <a:rPr lang="fr-FR" sz="2800" dirty="0" smtClean="0"/>
              <a:t>Finalisation de développement du document de projet de la phase II du projet</a:t>
            </a:r>
          </a:p>
          <a:p>
            <a:pPr marL="0" indent="0">
              <a:buNone/>
            </a:pPr>
            <a:endParaRPr lang="fr-FR" sz="2800" dirty="0" smtClean="0"/>
          </a:p>
          <a:p>
            <a:pPr>
              <a:buFont typeface="Wingdings" panose="05000000000000000000" pitchFamily="2" charset="2"/>
              <a:buChar char="v"/>
            </a:pPr>
            <a:r>
              <a:rPr lang="fr-FR" altLang="fr-FR" sz="2800" dirty="0" smtClean="0"/>
              <a:t>Recommandations pour la phase FEM9</a:t>
            </a:r>
            <a:r>
              <a:rPr lang="" altLang="fr-FR" sz="2800" dirty="0" smtClean="0"/>
              <a:t>.</a:t>
            </a:r>
          </a:p>
          <a:p>
            <a:pPr marL="0" indent="0" algn="just">
              <a:buNone/>
            </a:pPr>
            <a:r>
              <a:rPr lang="en-US" altLang="fr-FR" sz="2800" dirty="0" smtClean="0"/>
              <a:t>A</a:t>
            </a:r>
            <a:r>
              <a:rPr lang="" altLang="fr-FR" sz="2800" dirty="0" smtClean="0"/>
              <a:t>pporter un appui au remplacement des transformateurs à PCB et à l’élimination des stocks restant des PCB du pays. </a:t>
            </a:r>
          </a:p>
        </p:txBody>
      </p:sp>
      <p:pic>
        <p:nvPicPr>
          <p:cNvPr id="6" name="Picture 5"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5753050"/>
            <a:ext cx="1666569" cy="746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801"/>
            <a:ext cx="9144000" cy="1383072"/>
          </a:xfrm>
        </p:spPr>
        <p:txBody>
          <a:bodyPr>
            <a:noAutofit/>
          </a:bodyPr>
          <a:lstStyle/>
          <a:p>
            <a:r>
              <a:rPr lang="nl-NL" sz="2400" b="1" i="1" dirty="0">
                <a:latin typeface="Times New Roman" panose="02020603050405020304" pitchFamily="18" charset="0"/>
                <a:ea typeface="Times New Roman" panose="02020603050405020304" pitchFamily="18" charset="0"/>
              </a:rPr>
              <a:t>P</a:t>
            </a:r>
            <a:r>
              <a:rPr lang="fr-FR" sz="2400" b="1" i="1" dirty="0" err="1">
                <a:latin typeface="Times New Roman" panose="02020603050405020304" pitchFamily="18" charset="0"/>
                <a:ea typeface="Times New Roman" panose="02020603050405020304" pitchFamily="18" charset="0"/>
              </a:rPr>
              <a:t>rojet</a:t>
            </a:r>
            <a:r>
              <a:rPr lang="fr-FR" sz="2400" b="1" i="1" dirty="0">
                <a:latin typeface="Times New Roman" panose="02020603050405020304" pitchFamily="18" charset="0"/>
                <a:ea typeface="Times New Roman" panose="02020603050405020304" pitchFamily="18" charset="0"/>
              </a:rPr>
              <a:t>:</a:t>
            </a:r>
            <a:br>
              <a:rPr lang="fr-FR" sz="2400" b="1" i="1" dirty="0">
                <a:latin typeface="Times New Roman" panose="02020603050405020304" pitchFamily="18" charset="0"/>
                <a:ea typeface="Times New Roman" panose="02020603050405020304" pitchFamily="18" charset="0"/>
              </a:rPr>
            </a:br>
            <a:r>
              <a:rPr lang="fr-FR" sz="2400" b="1" i="1" dirty="0">
                <a:latin typeface="Times New Roman" panose="02020603050405020304" pitchFamily="18" charset="0"/>
                <a:ea typeface="Times New Roman" panose="02020603050405020304" pitchFamily="18" charset="0"/>
              </a:rPr>
              <a:t>« Élimination des polluants organiques persistants (POP) et pesticides obsolètes et renforcement de la gestion rationnelle des pesticides au Cameroun »</a:t>
            </a:r>
            <a:endParaRPr lang="fr-FR" sz="2400" b="1" i="1" dirty="0"/>
          </a:p>
        </p:txBody>
      </p:sp>
      <p:pic>
        <p:nvPicPr>
          <p:cNvPr id="5" name="Picture 8" descr="C:\Users\Colin.Lang\Desktop\Cameroon\Photos\IMG_20170221_16332175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1921525" y="2505342"/>
            <a:ext cx="5300950" cy="1898797"/>
          </a:xfrm>
          <a:prstGeom prst="rect">
            <a:avLst/>
          </a:prstGeom>
          <a:noFill/>
          <a:ln>
            <a:noFill/>
          </a:ln>
        </p:spPr>
      </p:pic>
    </p:spTree>
    <p:extLst>
      <p:ext uri="{BB962C8B-B14F-4D97-AF65-F5344CB8AC3E}">
        <p14:creationId xmlns:p14="http://schemas.microsoft.com/office/powerpoint/2010/main" val="1221068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48" y="102605"/>
            <a:ext cx="7934632" cy="1280467"/>
          </a:xfrm>
        </p:spPr>
        <p:txBody>
          <a:bodyPr>
            <a:normAutofit fontScale="90000"/>
          </a:bodyPr>
          <a:lstStyle/>
          <a:p>
            <a:r>
              <a:rPr b="1" dirty="0"/>
              <a:t>1. </a:t>
            </a:r>
            <a:r>
              <a:rPr lang="fr-FR" b="1" dirty="0" smtClean="0"/>
              <a:t>Présentation</a:t>
            </a:r>
            <a:r>
              <a:rPr b="1" dirty="0" smtClean="0"/>
              <a:t> </a:t>
            </a:r>
            <a:r>
              <a:rPr lang="fr-FR" b="1" dirty="0" smtClean="0"/>
              <a:t>générale</a:t>
            </a:r>
            <a:r>
              <a:rPr b="1" dirty="0" smtClean="0"/>
              <a:t> </a:t>
            </a:r>
            <a:r>
              <a:rPr b="1" dirty="0"/>
              <a:t>du </a:t>
            </a:r>
            <a:r>
              <a:rPr lang="nl-NL" b="1" dirty="0" smtClean="0"/>
              <a:t>P</a:t>
            </a:r>
            <a:r>
              <a:rPr lang="fr-FR" b="1" dirty="0" err="1" smtClean="0"/>
              <a:t>rojet</a:t>
            </a:r>
            <a:r>
              <a:rPr lang="fr-FR" b="1" dirty="0" smtClean="0"/>
              <a:t>:</a:t>
            </a:r>
            <a:br>
              <a:rPr lang="fr-FR" b="1" dirty="0" smtClean="0"/>
            </a:br>
            <a:r>
              <a:rPr lang="fr-FR" sz="2200" b="1" i="1" dirty="0">
                <a:solidFill>
                  <a:schemeClr val="accent3">
                    <a:lumMod val="75000"/>
                  </a:schemeClr>
                </a:solidFill>
                <a:latin typeface="Times New Roman" panose="02020603050405020304" pitchFamily="18" charset="0"/>
                <a:ea typeface="Times New Roman" panose="02020603050405020304" pitchFamily="18" charset="0"/>
              </a:rPr>
              <a:t>« Élimination des polluants organiques persistants (POP) et pesticides obsolètes et renforcement de la gestion rationnelle des pesticides au Cameroun »</a:t>
            </a:r>
            <a:endParaRPr lang="fr-FR" sz="2200" b="1" i="1" dirty="0">
              <a:solidFill>
                <a:schemeClr val="accent3">
                  <a:lumMod val="75000"/>
                </a:schemeClr>
              </a:solidFill>
            </a:endParaRPr>
          </a:p>
        </p:txBody>
      </p:sp>
      <p:sp>
        <p:nvSpPr>
          <p:cNvPr id="3" name="Content Placeholder 2"/>
          <p:cNvSpPr>
            <a:spLocks noGrp="1"/>
          </p:cNvSpPr>
          <p:nvPr>
            <p:ph idx="1"/>
          </p:nvPr>
        </p:nvSpPr>
        <p:spPr>
          <a:xfrm>
            <a:off x="1999962" y="1517131"/>
            <a:ext cx="7144037" cy="5340869"/>
          </a:xfrm>
        </p:spPr>
        <p:txBody>
          <a:bodyPr>
            <a:noAutofit/>
          </a:bodyPr>
          <a:lstStyle/>
          <a:p>
            <a:pPr marL="0" indent="0">
              <a:lnSpc>
                <a:spcPct val="150000"/>
              </a:lnSpc>
              <a:buNone/>
            </a:pPr>
            <a:r>
              <a:rPr lang="fr-FR" sz="1600" dirty="0" smtClean="0">
                <a:latin typeface="Arial" panose="020B0604020202020204" pitchFamily="34" charset="0"/>
                <a:cs typeface="Arial" panose="020B0604020202020204" pitchFamily="34" charset="0"/>
              </a:rPr>
              <a:t>Le projet visait principalement à </a:t>
            </a:r>
            <a:r>
              <a:rPr lang="fr-FR" sz="1400" b="1" i="1" u="sng" dirty="0" smtClean="0">
                <a:latin typeface="Arial Black" panose="020B0A04020102020204" pitchFamily="34" charset="0"/>
              </a:rPr>
              <a:t>réduire </a:t>
            </a:r>
            <a:r>
              <a:rPr lang="fr-FR" sz="1400" b="1" i="1" u="sng" dirty="0">
                <a:latin typeface="Arial Black" panose="020B0A04020102020204" pitchFamily="34" charset="0"/>
              </a:rPr>
              <a:t>les rejets de POP provenant des stocks de pesticides obsolètes et des sites contaminés et de renforcer la capacité pour une gestion rationnelle des </a:t>
            </a:r>
            <a:r>
              <a:rPr lang="fr-FR" sz="1400" b="1" i="1" u="sng" dirty="0" smtClean="0">
                <a:latin typeface="Arial Black" panose="020B0A04020102020204" pitchFamily="34" charset="0"/>
              </a:rPr>
              <a:t>pesticides</a:t>
            </a:r>
          </a:p>
          <a:p>
            <a:pPr marL="0" indent="0">
              <a:lnSpc>
                <a:spcPct val="150000"/>
              </a:lnSpc>
              <a:buNone/>
            </a:pPr>
            <a:r>
              <a:rPr lang="fr-FR" sz="1600" dirty="0">
                <a:latin typeface="Arial" panose="020B0604020202020204" pitchFamily="34" charset="0"/>
                <a:cs typeface="Arial" panose="020B0604020202020204" pitchFamily="34" charset="0"/>
              </a:rPr>
              <a:t>Plus spécifiquement, il s’est agit de : </a:t>
            </a:r>
          </a:p>
          <a:p>
            <a:pPr>
              <a:lnSpc>
                <a:spcPct val="150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Eliminer </a:t>
            </a:r>
            <a:r>
              <a:rPr lang="fr-FR" sz="1400" dirty="0">
                <a:latin typeface="Arial" panose="020B0604020202020204" pitchFamily="34" charset="0"/>
                <a:cs typeface="Arial" panose="020B0604020202020204" pitchFamily="34" charset="0"/>
              </a:rPr>
              <a:t>sans danger des POP et d’autres pesticides obsolètes et </a:t>
            </a:r>
            <a:r>
              <a:rPr lang="fr-FR" sz="1400" dirty="0" smtClean="0">
                <a:latin typeface="Arial" panose="020B0604020202020204" pitchFamily="34" charset="0"/>
                <a:cs typeface="Arial" panose="020B0604020202020204" pitchFamily="34" charset="0"/>
              </a:rPr>
              <a:t>restaurer </a:t>
            </a:r>
            <a:r>
              <a:rPr lang="fr-FR" sz="1400" dirty="0">
                <a:latin typeface="Arial" panose="020B0604020202020204" pitchFamily="34" charset="0"/>
                <a:cs typeface="Arial" panose="020B0604020202020204" pitchFamily="34" charset="0"/>
              </a:rPr>
              <a:t>des sites </a:t>
            </a:r>
            <a:r>
              <a:rPr lang="fr-FR" sz="1400" dirty="0" smtClean="0">
                <a:latin typeface="Arial" panose="020B0604020202020204" pitchFamily="34" charset="0"/>
                <a:cs typeface="Arial" panose="020B0604020202020204" pitchFamily="34" charset="0"/>
              </a:rPr>
              <a:t>contaminés;</a:t>
            </a:r>
          </a:p>
          <a:p>
            <a:pPr>
              <a:lnSpc>
                <a:spcPct val="150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Gérer les </a:t>
            </a:r>
            <a:r>
              <a:rPr lang="fr-FR" sz="1400" dirty="0">
                <a:latin typeface="Arial" panose="020B0604020202020204" pitchFamily="34" charset="0"/>
                <a:cs typeface="Arial" panose="020B0604020202020204" pitchFamily="34" charset="0"/>
              </a:rPr>
              <a:t>emballages de pesticides </a:t>
            </a:r>
            <a:r>
              <a:rPr lang="fr-FR" sz="1400" dirty="0" smtClean="0">
                <a:latin typeface="Arial" panose="020B0604020202020204" pitchFamily="34" charset="0"/>
                <a:cs typeface="Arial" panose="020B0604020202020204" pitchFamily="34" charset="0"/>
              </a:rPr>
              <a:t>vides;</a:t>
            </a:r>
          </a:p>
          <a:p>
            <a:pPr>
              <a:lnSpc>
                <a:spcPct val="150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Renforcer le </a:t>
            </a:r>
            <a:r>
              <a:rPr lang="fr-FR" sz="1400" dirty="0">
                <a:latin typeface="Arial" panose="020B0604020202020204" pitchFamily="34" charset="0"/>
                <a:cs typeface="Arial" panose="020B0604020202020204" pitchFamily="34" charset="0"/>
              </a:rPr>
              <a:t>cadre institutionnel et règlementaire de la gestion des </a:t>
            </a:r>
            <a:r>
              <a:rPr lang="fr-FR" sz="1400" dirty="0" smtClean="0">
                <a:latin typeface="Arial" panose="020B0604020202020204" pitchFamily="34" charset="0"/>
                <a:cs typeface="Arial" panose="020B0604020202020204" pitchFamily="34" charset="0"/>
              </a:rPr>
              <a:t>pesticides et </a:t>
            </a:r>
          </a:p>
          <a:p>
            <a:pPr>
              <a:lnSpc>
                <a:spcPct val="150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Promouvoir les </a:t>
            </a:r>
            <a:r>
              <a:rPr lang="fr-FR" sz="1400" dirty="0">
                <a:latin typeface="Arial" panose="020B0604020202020204" pitchFamily="34" charset="0"/>
                <a:cs typeface="Arial" panose="020B0604020202020204" pitchFamily="34" charset="0"/>
              </a:rPr>
              <a:t>alternatives aux pesticides conventionnels et </a:t>
            </a:r>
            <a:r>
              <a:rPr lang="fr-FR" sz="1400" dirty="0" smtClean="0">
                <a:latin typeface="Arial" panose="020B0604020202020204" pitchFamily="34" charset="0"/>
                <a:cs typeface="Arial" panose="020B0604020202020204" pitchFamily="34" charset="0"/>
              </a:rPr>
              <a:t>élaborer une stratégie </a:t>
            </a:r>
            <a:r>
              <a:rPr lang="fr-FR" sz="1400" dirty="0">
                <a:latin typeface="Arial" panose="020B0604020202020204" pitchFamily="34" charset="0"/>
                <a:cs typeface="Arial" panose="020B0604020202020204" pitchFamily="34" charset="0"/>
              </a:rPr>
              <a:t>de </a:t>
            </a:r>
            <a:r>
              <a:rPr lang="fr-FR" sz="1400" dirty="0" smtClean="0">
                <a:latin typeface="Arial" panose="020B0604020202020204" pitchFamily="34" charset="0"/>
                <a:cs typeface="Arial" panose="020B0604020202020204" pitchFamily="34" charset="0"/>
              </a:rPr>
              <a:t>communication.</a:t>
            </a:r>
          </a:p>
          <a:p>
            <a:pPr>
              <a:lnSpc>
                <a:spcPct val="150000"/>
              </a:lnSpc>
              <a:buFont typeface="Arial" panose="020B0604020202020204" pitchFamily="34" charset="0"/>
              <a:buChar char="•"/>
            </a:pPr>
            <a:endParaRPr lang="fr-FR" sz="1400" i="1" dirty="0">
              <a:latin typeface="Arial" panose="020B0604020202020204" pitchFamily="34" charset="0"/>
              <a:cs typeface="Arial" panose="020B0604020202020204" pitchFamily="34" charset="0"/>
            </a:endParaRPr>
          </a:p>
          <a:p>
            <a:pPr marL="0" indent="0" algn="ctr">
              <a:lnSpc>
                <a:spcPct val="210000"/>
              </a:lnSpc>
              <a:buNone/>
            </a:pPr>
            <a:r>
              <a:rPr lang="fr-FR" sz="1400" b="1" dirty="0" smtClean="0">
                <a:latin typeface="Arial Black" panose="020B0A04020102020204" pitchFamily="34" charset="0"/>
              </a:rPr>
              <a:t>Les </a:t>
            </a:r>
            <a:r>
              <a:rPr lang="fr-FR" sz="1400" b="1" dirty="0">
                <a:latin typeface="Arial Black" panose="020B0A04020102020204" pitchFamily="34" charset="0"/>
              </a:rPr>
              <a:t>bénéficiaires cibles sont les populations exposées aux polluants et la finalité, c’est d’assainir leur cadre de vie</a:t>
            </a:r>
            <a:r>
              <a:rPr lang="fr-FR" sz="1400" b="1" dirty="0" smtClean="0">
                <a:latin typeface="Arial Black" panose="020B0A04020102020204" pitchFamily="34" charset="0"/>
              </a:rPr>
              <a:t>.</a:t>
            </a:r>
            <a:endParaRPr sz="1400" dirty="0"/>
          </a:p>
        </p:txBody>
      </p:sp>
      <p:grpSp>
        <p:nvGrpSpPr>
          <p:cNvPr id="4" name="Groupe 3"/>
          <p:cNvGrpSpPr/>
          <p:nvPr/>
        </p:nvGrpSpPr>
        <p:grpSpPr>
          <a:xfrm>
            <a:off x="0" y="1517131"/>
            <a:ext cx="2051519" cy="5340869"/>
            <a:chOff x="7008521" y="1019629"/>
            <a:chExt cx="2038884" cy="5762171"/>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521" y="1019629"/>
              <a:ext cx="2034719" cy="140608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9099" y="2481178"/>
              <a:ext cx="2014141" cy="1352034"/>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8522" y="3888672"/>
              <a:ext cx="2034718" cy="1365846"/>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4849" y="5272383"/>
              <a:ext cx="2012556" cy="1509417"/>
            </a:xfrm>
            <a:prstGeom prst="rect">
              <a:avLst/>
            </a:prstGeom>
          </p:spPr>
        </p:pic>
      </p:grpSp>
    </p:spTree>
    <p:extLst>
      <p:ext uri="{BB962C8B-B14F-4D97-AF65-F5344CB8AC3E}">
        <p14:creationId xmlns:p14="http://schemas.microsoft.com/office/powerpoint/2010/main" val="3076937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48" y="102605"/>
            <a:ext cx="7934632" cy="1280467"/>
          </a:xfrm>
        </p:spPr>
        <p:txBody>
          <a:bodyPr>
            <a:normAutofit fontScale="90000"/>
          </a:bodyPr>
          <a:lstStyle/>
          <a:p>
            <a:r>
              <a:rPr b="1" dirty="0"/>
              <a:t>1. </a:t>
            </a:r>
            <a:r>
              <a:rPr lang="fr-FR" b="1" dirty="0" smtClean="0"/>
              <a:t>Présentation</a:t>
            </a:r>
            <a:r>
              <a:rPr b="1" dirty="0" smtClean="0"/>
              <a:t> </a:t>
            </a:r>
            <a:r>
              <a:rPr lang="fr-FR" b="1" dirty="0" smtClean="0"/>
              <a:t>générale</a:t>
            </a:r>
            <a:r>
              <a:rPr b="1" dirty="0" smtClean="0"/>
              <a:t> </a:t>
            </a:r>
            <a:r>
              <a:rPr b="1" dirty="0"/>
              <a:t>du </a:t>
            </a:r>
            <a:r>
              <a:rPr lang="nl-NL" b="1" dirty="0" smtClean="0"/>
              <a:t>P</a:t>
            </a:r>
            <a:r>
              <a:rPr lang="fr-FR" b="1" dirty="0" err="1" smtClean="0"/>
              <a:t>rojet</a:t>
            </a:r>
            <a:r>
              <a:rPr lang="fr-FR" b="1" dirty="0" smtClean="0"/>
              <a:t>:</a:t>
            </a:r>
            <a:br>
              <a:rPr lang="fr-FR" b="1" dirty="0" smtClean="0"/>
            </a:br>
            <a:r>
              <a:rPr lang="fr-FR" sz="2200" b="1" i="1" dirty="0">
                <a:solidFill>
                  <a:schemeClr val="accent3">
                    <a:lumMod val="75000"/>
                  </a:schemeClr>
                </a:solidFill>
                <a:latin typeface="Times New Roman" panose="02020603050405020304" pitchFamily="18" charset="0"/>
                <a:ea typeface="Times New Roman" panose="02020603050405020304" pitchFamily="18" charset="0"/>
              </a:rPr>
              <a:t>« Élimination des polluants organiques persistants (POP) et pesticides obsolètes et renforcement de la gestion rationnelle des pesticides au Cameroun »</a:t>
            </a:r>
            <a:endParaRPr lang="fr-FR" sz="2200" b="1" i="1" dirty="0">
              <a:solidFill>
                <a:schemeClr val="accent3">
                  <a:lumMod val="75000"/>
                </a:schemeClr>
              </a:solidFill>
            </a:endParaRPr>
          </a:p>
        </p:txBody>
      </p:sp>
      <p:sp>
        <p:nvSpPr>
          <p:cNvPr id="3" name="Content Placeholder 2"/>
          <p:cNvSpPr>
            <a:spLocks noGrp="1"/>
          </p:cNvSpPr>
          <p:nvPr>
            <p:ph idx="1"/>
          </p:nvPr>
        </p:nvSpPr>
        <p:spPr>
          <a:xfrm>
            <a:off x="0" y="1353355"/>
            <a:ext cx="9144000" cy="5504645"/>
          </a:xfrm>
        </p:spPr>
        <p:txBody>
          <a:bodyPr>
            <a:normAutofit/>
          </a:bodyPr>
          <a:lstStyle/>
          <a:p>
            <a:pPr>
              <a:buFont typeface="Wingdings" panose="05000000000000000000" pitchFamily="2" charset="2"/>
              <a:buChar char="v"/>
            </a:pPr>
            <a:r>
              <a:rPr lang="fr-FR" sz="2500" dirty="0" smtClean="0"/>
              <a:t>Les activités du projet ont été mise en œuvre dans toute l’étendue du territoire national</a:t>
            </a:r>
          </a:p>
          <a:p>
            <a:pPr>
              <a:buFont typeface="Wingdings" panose="05000000000000000000" pitchFamily="2" charset="2"/>
              <a:buChar char="v"/>
            </a:pPr>
            <a:r>
              <a:rPr lang="fr-FR" altLang="fr-FR" sz="2500" dirty="0">
                <a:solidFill>
                  <a:srgbClr val="FF0000"/>
                </a:solidFill>
              </a:rPr>
              <a:t>Le projet a bénéficié d’un financement du Fonds pour l’Environnement Mondial (FEM) et exécuté par la </a:t>
            </a:r>
            <a:r>
              <a:rPr lang="fr-FR" altLang="fr-FR" sz="2500" dirty="0" smtClean="0">
                <a:solidFill>
                  <a:srgbClr val="FF0000"/>
                </a:solidFill>
              </a:rPr>
              <a:t>FAO. </a:t>
            </a:r>
          </a:p>
          <a:p>
            <a:pPr marL="0" indent="0" algn="ctr">
              <a:buNone/>
            </a:pPr>
            <a:r>
              <a:rPr lang="fr-FR" sz="2500" dirty="0" smtClean="0"/>
              <a:t>Son plan de financement était le suivant :</a:t>
            </a:r>
          </a:p>
          <a:p>
            <a:pPr>
              <a:lnSpc>
                <a:spcPct val="210000"/>
              </a:lnSpc>
              <a:buFont typeface="Wingdings" panose="05000000000000000000" pitchFamily="2" charset="2"/>
              <a:buChar char="v"/>
            </a:pPr>
            <a:endParaRPr lang="fr-FR" dirty="0">
              <a:solidFill>
                <a:srgbClr val="FF0000"/>
              </a:solidFill>
            </a:endParaRPr>
          </a:p>
          <a:p>
            <a:pPr>
              <a:lnSpc>
                <a:spcPct val="200000"/>
              </a:lnSpc>
            </a:pPr>
            <a:endParaRPr lang="fr-FR" dirty="0"/>
          </a:p>
          <a:p>
            <a:pPr>
              <a:lnSpc>
                <a:spcPct val="150000"/>
              </a:lnSpc>
            </a:pPr>
            <a:endParaRPr dirty="0"/>
          </a:p>
          <a:p>
            <a:pPr marL="0" indent="0">
              <a:buNone/>
            </a:pPr>
            <a:endParaRPr dirty="0"/>
          </a:p>
        </p:txBody>
      </p:sp>
      <p:graphicFrame>
        <p:nvGraphicFramePr>
          <p:cNvPr id="4" name="Tableau 3"/>
          <p:cNvGraphicFramePr>
            <a:graphicFrameLocks noGrp="1"/>
          </p:cNvGraphicFramePr>
          <p:nvPr>
            <p:extLst/>
          </p:nvPr>
        </p:nvGraphicFramePr>
        <p:xfrm>
          <a:off x="319911" y="3590465"/>
          <a:ext cx="8504178" cy="3018881"/>
        </p:xfrm>
        <a:graphic>
          <a:graphicData uri="http://schemas.openxmlformats.org/drawingml/2006/table">
            <a:tbl>
              <a:tblPr firstRow="1" firstCol="1" bandRow="1"/>
              <a:tblGrid>
                <a:gridCol w="6047436">
                  <a:extLst>
                    <a:ext uri="{9D8B030D-6E8A-4147-A177-3AD203B41FA5}">
                      <a16:colId xmlns:a16="http://schemas.microsoft.com/office/drawing/2014/main" val="20000"/>
                    </a:ext>
                  </a:extLst>
                </a:gridCol>
                <a:gridCol w="2456742">
                  <a:extLst>
                    <a:ext uri="{9D8B030D-6E8A-4147-A177-3AD203B41FA5}">
                      <a16:colId xmlns:a16="http://schemas.microsoft.com/office/drawing/2014/main" val="20001"/>
                    </a:ext>
                  </a:extLst>
                </a:gridCol>
              </a:tblGrid>
              <a:tr h="3018881">
                <a:tc>
                  <a:txBody>
                    <a:bodyPr/>
                    <a:lstStyle/>
                    <a:p>
                      <a:pPr algn="just">
                        <a:spcAft>
                          <a:spcPts val="0"/>
                        </a:spcAft>
                      </a:pPr>
                      <a:r>
                        <a:rPr lang="fr-FR" sz="1200" b="1" cap="all" dirty="0">
                          <a:effectLst/>
                          <a:latin typeface="Arial Black" panose="020B0A04020102020204" pitchFamily="34" charset="0"/>
                          <a:ea typeface="Times New Roman" panose="02020603050405020304" pitchFamily="18" charset="0"/>
                          <a:cs typeface="Times New Roman" panose="02020603050405020304" pitchFamily="18" charset="0"/>
                        </a:rPr>
                        <a:t>Plan de financement</a:t>
                      </a:r>
                      <a:r>
                        <a:rPr lang="fr-FR" sz="1200" b="1" cap="all" dirty="0" smtClean="0">
                          <a:effectLst/>
                          <a:latin typeface="Arial Black" panose="020B0A04020102020204" pitchFamily="34" charset="0"/>
                          <a:ea typeface="Times New Roman" panose="02020603050405020304" pitchFamily="18" charset="0"/>
                          <a:cs typeface="Times New Roman" panose="02020603050405020304" pitchFamily="18" charset="0"/>
                        </a:rPr>
                        <a:t>:</a:t>
                      </a:r>
                    </a:p>
                    <a:p>
                      <a:pPr algn="just">
                        <a:spcAft>
                          <a:spcPts val="0"/>
                        </a:spcAft>
                      </a:pPr>
                      <a:r>
                        <a:rPr lang="fr-FR" sz="1200" b="1" cap="all" dirty="0" smtClean="0">
                          <a:effectLst/>
                          <a:latin typeface="Arial Black" panose="020B0A04020102020204" pitchFamily="34" charset="0"/>
                          <a:ea typeface="Times New Roman" panose="02020603050405020304" pitchFamily="18" charset="0"/>
                          <a:cs typeface="Times New Roman" panose="02020603050405020304" pitchFamily="18" charset="0"/>
                        </a:rPr>
                        <a:t>                  -</a:t>
                      </a:r>
                      <a:r>
                        <a:rPr lang="fr-FR" sz="1200" b="1" cap="all" baseline="0" dirty="0" smtClean="0">
                          <a:effectLst/>
                          <a:latin typeface="Arial Black" panose="020B0A04020102020204" pitchFamily="34" charset="0"/>
                          <a:ea typeface="Times New Roman" panose="02020603050405020304" pitchFamily="18" charset="0"/>
                          <a:cs typeface="Times New Roman" panose="02020603050405020304" pitchFamily="18" charset="0"/>
                        </a:rPr>
                        <a:t>  </a:t>
                      </a:r>
                      <a:r>
                        <a:rPr lang="fr-FR" sz="1200" b="1" cap="all" dirty="0" smtClean="0">
                          <a:effectLst/>
                          <a:latin typeface="Arial Black" panose="020B0A04020102020204" pitchFamily="34" charset="0"/>
                          <a:ea typeface="Times New Roman" panose="02020603050405020304" pitchFamily="18" charset="0"/>
                          <a:cs typeface="Times New Roman" panose="02020603050405020304" pitchFamily="18" charset="0"/>
                        </a:rPr>
                        <a:t>Allocation </a:t>
                      </a:r>
                      <a:r>
                        <a:rPr lang="fr-FR" sz="1200" b="1" cap="all" dirty="0">
                          <a:effectLst/>
                          <a:latin typeface="Arial Black" panose="020B0A04020102020204" pitchFamily="34" charset="0"/>
                          <a:ea typeface="Times New Roman" panose="02020603050405020304" pitchFamily="18" charset="0"/>
                          <a:cs typeface="Times New Roman" panose="02020603050405020304" pitchFamily="18" charset="0"/>
                        </a:rPr>
                        <a:t>du FEM</a:t>
                      </a:r>
                      <a:r>
                        <a:rPr lang="fr-FR" sz="1200" b="0" cap="all" dirty="0">
                          <a:effectLst/>
                          <a:latin typeface="Arial Black" panose="020B0A04020102020204" pitchFamily="34" charset="0"/>
                          <a:ea typeface="Times New Roman" panose="02020603050405020304" pitchFamily="18" charset="0"/>
                          <a:cs typeface="Times New Roman" panose="02020603050405020304" pitchFamily="18" charset="0"/>
                        </a:rPr>
                        <a:t>:</a:t>
                      </a:r>
                      <a:endParaRPr lang="fr-FR" sz="1200" b="1" cap="all" dirty="0">
                        <a:effectLst/>
                        <a:latin typeface="Arial Black" panose="020B0A04020102020204" pitchFamily="34" charset="0"/>
                        <a:ea typeface="Times New Roman" panose="02020603050405020304" pitchFamily="18" charset="0"/>
                        <a:cs typeface="Times New Roman" panose="02020603050405020304" pitchFamily="18" charset="0"/>
                      </a:endParaRPr>
                    </a:p>
                    <a:p>
                      <a:pPr marL="990600" algn="just">
                        <a:spcAft>
                          <a:spcPts val="0"/>
                        </a:spcAft>
                      </a:pPr>
                      <a:endParaRPr lang="fr-FR" sz="1200" u="sng" dirty="0" smtClean="0">
                        <a:effectLst/>
                        <a:latin typeface="Arial Black" panose="020B0A04020102020204" pitchFamily="34" charset="0"/>
                        <a:ea typeface="Times New Roman" panose="02020603050405020304" pitchFamily="18" charset="0"/>
                        <a:cs typeface="Times New Roman" panose="02020603050405020304" pitchFamily="18" charset="0"/>
                      </a:endParaRPr>
                    </a:p>
                    <a:p>
                      <a:pPr marL="990600" algn="just">
                        <a:spcAft>
                          <a:spcPts val="0"/>
                        </a:spcAft>
                      </a:pPr>
                      <a:r>
                        <a:rPr lang="fr-FR" sz="1200" u="sng" dirty="0" smtClean="0">
                          <a:effectLst/>
                          <a:latin typeface="Arial Black" panose="020B0A04020102020204" pitchFamily="34" charset="0"/>
                          <a:ea typeface="Times New Roman" panose="02020603050405020304" pitchFamily="18" charset="0"/>
                          <a:cs typeface="Times New Roman" panose="02020603050405020304" pitchFamily="18" charset="0"/>
                        </a:rPr>
                        <a:t>CO-FINANCEMENT:</a:t>
                      </a:r>
                      <a:endPar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endParaRPr>
                    </a:p>
                    <a:p>
                      <a:pPr marL="990600" algn="just">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 Université </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de </a:t>
                      </a:r>
                      <a:r>
                        <a:rPr lang="fr-FR" sz="1200" dirty="0" err="1">
                          <a:effectLst/>
                          <a:latin typeface="Arial Black" panose="020B0A04020102020204" pitchFamily="34" charset="0"/>
                          <a:ea typeface="Times New Roman" panose="02020603050405020304" pitchFamily="18" charset="0"/>
                          <a:cs typeface="Times New Roman" panose="02020603050405020304" pitchFamily="18" charset="0"/>
                        </a:rPr>
                        <a:t>Ngaoundéré</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 Faculté des Sciences </a:t>
                      </a:r>
                    </a:p>
                    <a:p>
                      <a:pPr marL="990600" algn="just">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 AFAIRD</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990600" algn="just">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 MINEPDED</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990600" algn="just">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 CREPD</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1162050" marR="921385" indent="-171450" algn="l">
                        <a:spcAft>
                          <a:spcPts val="0"/>
                        </a:spcAft>
                        <a:buFontTx/>
                        <a:buChar char="-"/>
                      </a:pPr>
                      <a:r>
                        <a:rPr lang="fr-FR" sz="1200" dirty="0" err="1" smtClean="0">
                          <a:effectLst/>
                          <a:latin typeface="Arial Black" panose="020B0A04020102020204" pitchFamily="34" charset="0"/>
                          <a:ea typeface="Times New Roman" panose="02020603050405020304" pitchFamily="18" charset="0"/>
                          <a:cs typeface="Times New Roman" panose="02020603050405020304" pitchFamily="18" charset="0"/>
                        </a:rPr>
                        <a:t>CropLife</a:t>
                      </a:r>
                      <a:endPar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endParaRPr>
                    </a:p>
                    <a:p>
                      <a:pPr marL="352425" marR="921385" indent="0" algn="l">
                        <a:spcAft>
                          <a:spcPts val="0"/>
                        </a:spcAft>
                        <a:buFontTx/>
                        <a:buNone/>
                      </a:pPr>
                      <a:endPar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endParaRPr>
                    </a:p>
                    <a:p>
                      <a:pPr marL="352425" marR="921385" indent="0" algn="l">
                        <a:spcAft>
                          <a:spcPts val="0"/>
                        </a:spcAft>
                        <a:buFontTx/>
                        <a:buNone/>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Le Cofinancement </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géré par la FAO </a:t>
                      </a:r>
                    </a:p>
                    <a:p>
                      <a:pPr marL="990600" marR="921385"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 </a:t>
                      </a:r>
                    </a:p>
                    <a:p>
                      <a:pPr marL="990600" marR="921385"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Total partiel du Co-financement:</a:t>
                      </a:r>
                    </a:p>
                    <a:p>
                      <a:pPr marL="990600"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 </a:t>
                      </a:r>
                    </a:p>
                    <a:p>
                      <a:pPr marL="990600" marR="921385" algn="r">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Budget total:</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990600" marR="921385" algn="r">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algn="l">
                        <a:spcAft>
                          <a:spcPts val="0"/>
                        </a:spcAft>
                      </a:pPr>
                      <a:endPar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1.710.000 </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dollars EU</a:t>
                      </a:r>
                    </a:p>
                    <a:p>
                      <a:pPr marL="100965" algn="l">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1.325.000 dollars EU</a:t>
                      </a:r>
                    </a:p>
                    <a:p>
                      <a:pPr marL="100965" algn="l">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300.000 </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dollars EU</a:t>
                      </a:r>
                    </a:p>
                    <a:p>
                      <a:pPr marL="100965"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4.311.212 dollars EU</a:t>
                      </a:r>
                    </a:p>
                    <a:p>
                      <a:pPr marL="100965" algn="l">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480.000 </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dollars EU</a:t>
                      </a:r>
                    </a:p>
                    <a:p>
                      <a:pPr marL="100965"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1.000.000 dollars EU</a:t>
                      </a:r>
                    </a:p>
                    <a:p>
                      <a:pPr marL="100965" algn="l">
                        <a:spcAft>
                          <a:spcPts val="0"/>
                        </a:spcAft>
                      </a:pP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1.721.162 dollars EU</a:t>
                      </a:r>
                    </a:p>
                    <a:p>
                      <a:pPr marL="100965" algn="l">
                        <a:spcAft>
                          <a:spcPts val="0"/>
                        </a:spcAft>
                      </a:pPr>
                      <a:endPar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dirty="0" smtClean="0">
                          <a:effectLst/>
                          <a:latin typeface="Arial Black" panose="020B0A04020102020204" pitchFamily="34" charset="0"/>
                          <a:ea typeface="Times New Roman" panose="02020603050405020304" pitchFamily="18" charset="0"/>
                          <a:cs typeface="Times New Roman" panose="02020603050405020304" pitchFamily="18" charset="0"/>
                        </a:rPr>
                        <a:t>170.000 </a:t>
                      </a:r>
                      <a:r>
                        <a:rPr lang="fr-FR" sz="1200" dirty="0">
                          <a:effectLst/>
                          <a:latin typeface="Arial Black" panose="020B0A04020102020204" pitchFamily="34" charset="0"/>
                          <a:ea typeface="Times New Roman" panose="02020603050405020304" pitchFamily="18" charset="0"/>
                          <a:cs typeface="Times New Roman" panose="02020603050405020304" pitchFamily="18" charset="0"/>
                        </a:rPr>
                        <a:t>dollars EU</a:t>
                      </a:r>
                    </a:p>
                    <a:p>
                      <a:pPr marL="100965" algn="l">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9.307.374 dollars EU</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11.017.374 dollars EU</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p>
                      <a:pPr marL="100965" algn="l">
                        <a:spcAft>
                          <a:spcPts val="0"/>
                        </a:spcAft>
                      </a:pPr>
                      <a:r>
                        <a:rPr lang="fr-FR" sz="1200" b="1"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fr-FR" sz="12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6991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48" y="102605"/>
            <a:ext cx="7934632" cy="1280467"/>
          </a:xfrm>
        </p:spPr>
        <p:txBody>
          <a:bodyPr>
            <a:normAutofit fontScale="90000"/>
          </a:bodyPr>
          <a:lstStyle/>
          <a:p>
            <a:r>
              <a:rPr b="1" dirty="0"/>
              <a:t>1. </a:t>
            </a:r>
            <a:r>
              <a:rPr lang="fr-FR" b="1" dirty="0" smtClean="0"/>
              <a:t>Présentation</a:t>
            </a:r>
            <a:r>
              <a:rPr b="1" dirty="0" smtClean="0"/>
              <a:t> </a:t>
            </a:r>
            <a:r>
              <a:rPr lang="fr-FR" b="1" dirty="0" smtClean="0"/>
              <a:t>générale</a:t>
            </a:r>
            <a:r>
              <a:rPr b="1" dirty="0" smtClean="0"/>
              <a:t> </a:t>
            </a:r>
            <a:r>
              <a:rPr b="1" dirty="0"/>
              <a:t>du </a:t>
            </a:r>
            <a:r>
              <a:rPr lang="nl-NL" b="1" dirty="0" smtClean="0"/>
              <a:t>P</a:t>
            </a:r>
            <a:r>
              <a:rPr lang="fr-FR" b="1" dirty="0" err="1" smtClean="0"/>
              <a:t>rojet</a:t>
            </a:r>
            <a:r>
              <a:rPr lang="fr-FR" b="1" dirty="0" smtClean="0"/>
              <a:t>:</a:t>
            </a:r>
            <a:br>
              <a:rPr lang="fr-FR" b="1" dirty="0" smtClean="0"/>
            </a:br>
            <a:r>
              <a:rPr lang="fr-FR" sz="2200" b="1" i="1" dirty="0">
                <a:solidFill>
                  <a:schemeClr val="accent3">
                    <a:lumMod val="75000"/>
                  </a:schemeClr>
                </a:solidFill>
                <a:latin typeface="Times New Roman" panose="02020603050405020304" pitchFamily="18" charset="0"/>
                <a:ea typeface="Times New Roman" panose="02020603050405020304" pitchFamily="18" charset="0"/>
              </a:rPr>
              <a:t>« Élimination des polluants organiques persistants (POP) et pesticides obsolètes et renforcement de la gestion rationnelle des pesticides au Cameroun »</a:t>
            </a:r>
            <a:endParaRPr lang="fr-FR" sz="2200" b="1" i="1" dirty="0">
              <a:solidFill>
                <a:schemeClr val="accent3">
                  <a:lumMod val="75000"/>
                </a:schemeClr>
              </a:solidFill>
            </a:endParaRPr>
          </a:p>
        </p:txBody>
      </p:sp>
      <p:sp>
        <p:nvSpPr>
          <p:cNvPr id="3" name="Content Placeholder 2"/>
          <p:cNvSpPr>
            <a:spLocks noGrp="1"/>
          </p:cNvSpPr>
          <p:nvPr>
            <p:ph idx="1"/>
          </p:nvPr>
        </p:nvSpPr>
        <p:spPr>
          <a:xfrm>
            <a:off x="0" y="1593986"/>
            <a:ext cx="9144000" cy="5504645"/>
          </a:xfrm>
        </p:spPr>
        <p:txBody>
          <a:bodyPr>
            <a:normAutofit/>
          </a:bodyPr>
          <a:lstStyle/>
          <a:p>
            <a:pPr algn="just">
              <a:lnSpc>
                <a:spcPct val="110000"/>
              </a:lnSpc>
              <a:buFont typeface="Wingdings" panose="05000000000000000000" pitchFamily="2" charset="2"/>
              <a:buChar char="v"/>
            </a:pPr>
            <a:r>
              <a:rPr lang="fr-FR" altLang="fr-FR" sz="2800" dirty="0"/>
              <a:t>La Coordination Nationale a été </a:t>
            </a:r>
            <a:r>
              <a:rPr lang="fr-FR" altLang="fr-FR" sz="2800" dirty="0" smtClean="0"/>
              <a:t>assur</a:t>
            </a:r>
            <a:r>
              <a:rPr lang="fr-FR" altLang="fr-FR" sz="2800" dirty="0" smtClean="0"/>
              <a:t>ée </a:t>
            </a:r>
            <a:r>
              <a:rPr lang="fr-FR" altLang="fr-FR" sz="2800" dirty="0"/>
              <a:t>par le MINEPDED, la Coordination Technique </a:t>
            </a:r>
            <a:r>
              <a:rPr lang="fr-FR" altLang="fr-FR" sz="2800" dirty="0" smtClean="0"/>
              <a:t>était logée à</a:t>
            </a:r>
            <a:r>
              <a:rPr lang="fr-FR" altLang="fr-FR" sz="2800" dirty="0" smtClean="0"/>
              <a:t> </a:t>
            </a:r>
            <a:r>
              <a:rPr lang="fr-FR" altLang="fr-FR" sz="2800" dirty="0"/>
              <a:t>la FAO qui était également </a:t>
            </a:r>
            <a:r>
              <a:rPr lang="fr-FR" altLang="fr-FR" sz="2800" dirty="0" smtClean="0"/>
              <a:t>chargée </a:t>
            </a:r>
            <a:r>
              <a:rPr lang="fr-FR" altLang="fr-FR" sz="2800" dirty="0"/>
              <a:t>de réaliser le suivi-évaluation suivant les mécanismes du </a:t>
            </a:r>
            <a:r>
              <a:rPr lang="fr-FR" altLang="fr-FR" sz="2800" dirty="0" smtClean="0"/>
              <a:t>FEM</a:t>
            </a:r>
          </a:p>
          <a:p>
            <a:pPr marL="0" indent="0" algn="just">
              <a:lnSpc>
                <a:spcPct val="110000"/>
              </a:lnSpc>
              <a:buNone/>
            </a:pPr>
            <a:endParaRPr lang="fr-FR" sz="1400" dirty="0"/>
          </a:p>
          <a:p>
            <a:pPr algn="just">
              <a:buFont typeface="Wingdings" panose="05000000000000000000" pitchFamily="2" charset="2"/>
              <a:buChar char="v"/>
            </a:pPr>
            <a:r>
              <a:rPr lang="fr-FR" sz="2800" dirty="0" smtClean="0"/>
              <a:t>La mise en œuvre des activités du projet initialement prévues pour une durée de 04 ans, a débuté en 2015 et s’est achevée en 2023</a:t>
            </a:r>
          </a:p>
          <a:p>
            <a:pPr marL="0" indent="0" algn="just">
              <a:lnSpc>
                <a:spcPct val="110000"/>
              </a:lnSpc>
              <a:buNone/>
            </a:pPr>
            <a:endParaRPr lang="fr-FR" altLang="fr-FR" sz="1400" dirty="0"/>
          </a:p>
          <a:p>
            <a:pPr algn="just">
              <a:buFont typeface="Wingdings" panose="05000000000000000000" pitchFamily="2" charset="2"/>
              <a:buChar char="v"/>
            </a:pPr>
            <a:r>
              <a:rPr lang="fr-FR" altLang="fr-FR" sz="2800" dirty="0" smtClean="0"/>
              <a:t>Budget global du projet (Bailleur et cofinancements) </a:t>
            </a:r>
            <a:r>
              <a:rPr lang="fr-FR" altLang="fr-FR" sz="2800" dirty="0" smtClean="0"/>
              <a:t>s’élevait </a:t>
            </a:r>
            <a:r>
              <a:rPr lang="fr-FR" altLang="fr-FR" sz="2800" dirty="0" smtClean="0"/>
              <a:t>à 11 017 374 Dollars EU (soit </a:t>
            </a:r>
            <a:r>
              <a:rPr lang="fr-FR" sz="2800" dirty="0" smtClean="0"/>
              <a:t>6 059 555 700 FCFA)</a:t>
            </a:r>
            <a:endParaRPr lang="fr-FR" altLang="fr-FR" sz="2800" dirty="0" smtClean="0"/>
          </a:p>
          <a:p>
            <a:pPr marL="0" indent="0">
              <a:buNone/>
            </a:pPr>
            <a:endParaRPr dirty="0"/>
          </a:p>
        </p:txBody>
      </p:sp>
    </p:spTree>
    <p:extLst>
      <p:ext uri="{BB962C8B-B14F-4D97-AF65-F5344CB8AC3E}">
        <p14:creationId xmlns:p14="http://schemas.microsoft.com/office/powerpoint/2010/main" val="1829347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824607"/>
          </a:xfrm>
        </p:spPr>
        <p:txBody>
          <a:bodyPr>
            <a:normAutofit/>
          </a:bodyPr>
          <a:lstStyle/>
          <a:p>
            <a:r>
              <a:rPr sz="4000" b="1" dirty="0"/>
              <a:t>2. </a:t>
            </a:r>
            <a:r>
              <a:rPr lang="fr-FR" sz="4000" b="1" dirty="0" smtClean="0"/>
              <a:t>Contexte</a:t>
            </a:r>
            <a:r>
              <a:rPr sz="4000" b="1" dirty="0" smtClean="0"/>
              <a:t> </a:t>
            </a:r>
            <a:r>
              <a:rPr sz="4000" b="1" dirty="0"/>
              <a:t>et </a:t>
            </a:r>
            <a:r>
              <a:rPr lang="fr-FR" sz="4000" b="1" dirty="0" smtClean="0"/>
              <a:t>justification</a:t>
            </a:r>
            <a:endParaRPr lang="fr-FR" sz="4000" b="1" dirty="0"/>
          </a:p>
        </p:txBody>
      </p:sp>
      <p:sp>
        <p:nvSpPr>
          <p:cNvPr id="3" name="Content Placeholder 2"/>
          <p:cNvSpPr>
            <a:spLocks noGrp="1"/>
          </p:cNvSpPr>
          <p:nvPr>
            <p:ph idx="1"/>
          </p:nvPr>
        </p:nvSpPr>
        <p:spPr>
          <a:xfrm>
            <a:off x="0" y="824607"/>
            <a:ext cx="8766810" cy="4443662"/>
          </a:xfrm>
        </p:spPr>
        <p:txBody>
          <a:bodyPr>
            <a:noAutofit/>
          </a:bodyPr>
          <a:lstStyle/>
          <a:p>
            <a:pPr algn="just">
              <a:lnSpc>
                <a:spcPct val="150000"/>
              </a:lnSpc>
              <a:buFont typeface="Wingdings" panose="05000000000000000000" pitchFamily="2" charset="2"/>
              <a:buChar char="v"/>
            </a:pPr>
            <a:r>
              <a:rPr lang="fr-FR" sz="2000" dirty="0" smtClean="0">
                <a:latin typeface="Arial" panose="020B0604020202020204" pitchFamily="34" charset="0"/>
                <a:cs typeface="Arial" panose="020B0604020202020204" pitchFamily="34" charset="0"/>
              </a:rPr>
              <a:t>Le Domaines thématiques d’intervention du FEM adressé</a:t>
            </a:r>
            <a:r>
              <a:rPr sz="2000" dirty="0" smtClean="0">
                <a:latin typeface="Arial" panose="020B0604020202020204" pitchFamily="34" charset="0"/>
                <a:cs typeface="Arial" panose="020B0604020202020204" pitchFamily="34" charset="0"/>
              </a:rPr>
              <a:t>s</a:t>
            </a:r>
            <a:r>
              <a:rPr lang="fr-FR" sz="2000" dirty="0" smtClean="0">
                <a:latin typeface="Arial" panose="020B0604020202020204" pitchFamily="34" charset="0"/>
                <a:cs typeface="Arial" panose="020B0604020202020204" pitchFamily="34" charset="0"/>
              </a:rPr>
              <a:t> est celui des :                            </a:t>
            </a:r>
          </a:p>
          <a:p>
            <a:pPr lvl="1" algn="just">
              <a:lnSpc>
                <a:spcPct val="150000"/>
              </a:lnSpc>
              <a:buFont typeface="Courier New" panose="02070309020205020404" pitchFamily="49" charset="0"/>
              <a:buChar char="o"/>
            </a:pPr>
            <a:r>
              <a:rPr lang="fr-FR" sz="2000" b="1" dirty="0" smtClean="0">
                <a:latin typeface="Arial" panose="020B0604020202020204" pitchFamily="34" charset="0"/>
                <a:cs typeface="Arial" panose="020B0604020202020204" pitchFamily="34" charset="0"/>
              </a:rPr>
              <a:t>produits chimiques et </a:t>
            </a:r>
            <a:r>
              <a:rPr lang="fr-FR" sz="2000" b="1" dirty="0" smtClean="0">
                <a:latin typeface="Arial" panose="020B0604020202020204" pitchFamily="34" charset="0"/>
                <a:cs typeface="Arial" panose="020B0604020202020204" pitchFamily="34" charset="0"/>
              </a:rPr>
              <a:t>déchets</a:t>
            </a:r>
            <a:endParaRPr lang="fr-FR" sz="20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v"/>
            </a:pPr>
            <a:r>
              <a:rPr lang="fr-FR" sz="2000" dirty="0" smtClean="0">
                <a:latin typeface="Arial" panose="020B0604020202020204" pitchFamily="34" charset="0"/>
                <a:cs typeface="Arial" panose="020B0604020202020204" pitchFamily="34" charset="0"/>
              </a:rPr>
              <a:t>Le projet </a:t>
            </a:r>
            <a:r>
              <a:rPr lang="fr-FR" sz="2000" dirty="0">
                <a:latin typeface="Arial" panose="020B0604020202020204" pitchFamily="34" charset="0"/>
                <a:cs typeface="Arial" panose="020B0604020202020204" pitchFamily="34" charset="0"/>
              </a:rPr>
              <a:t>« Élimination des polluants organiques persistants (POP) et pesticides obsolètes et renforcement de la gestion rationnelle des pesticides au Cameroun » </a:t>
            </a:r>
            <a:r>
              <a:rPr lang="fr-FR" sz="2000" dirty="0" smtClean="0">
                <a:latin typeface="Arial" panose="020B0604020202020204" pitchFamily="34" charset="0"/>
                <a:cs typeface="Arial" panose="020B0604020202020204" pitchFamily="34" charset="0"/>
              </a:rPr>
              <a:t>s’intègre en droite ligne avec les priorités fix</a:t>
            </a:r>
            <a:r>
              <a:rPr lang="fr-FR" sz="2000" dirty="0" smtClean="0">
                <a:latin typeface="Arial" panose="020B0604020202020204" pitchFamily="34" charset="0"/>
                <a:cs typeface="Arial" panose="020B0604020202020204" pitchFamily="34" charset="0"/>
              </a:rPr>
              <a:t>ées par le Plan National de Mise en Œuvre de la Convention de Stockholm sur les Polluants Organiques Persistants soumis au Secrétariat de ladite convention en 2013 et </a:t>
            </a:r>
            <a:r>
              <a:rPr lang="fr-FR" sz="2000" dirty="0" smtClean="0">
                <a:latin typeface="Arial" panose="020B0604020202020204" pitchFamily="34" charset="0"/>
                <a:cs typeface="Arial" panose="020B0604020202020204" pitchFamily="34" charset="0"/>
              </a:rPr>
              <a:t>rattaché </a:t>
            </a:r>
            <a:r>
              <a:rPr lang="fr-FR" sz="2000" dirty="0" smtClean="0">
                <a:latin typeface="Arial" panose="020B0604020202020204" pitchFamily="34" charset="0"/>
                <a:cs typeface="Arial" panose="020B0604020202020204" pitchFamily="34" charset="0"/>
              </a:rPr>
              <a:t>au programme 363 devenue 093 intitulé : </a:t>
            </a:r>
            <a:r>
              <a:rPr lang="fr-FR" sz="2000" b="1" dirty="0">
                <a:latin typeface="Arial" panose="020B0604020202020204" pitchFamily="34" charset="0"/>
                <a:cs typeface="Arial" panose="020B0604020202020204" pitchFamily="34" charset="0"/>
              </a:rPr>
              <a:t>Lutte contre les pollutions, nuisances et substances chimiques nocives et/ou dangereuses </a:t>
            </a:r>
            <a:r>
              <a:rPr lang="fr-FR" sz="2000" dirty="0" smtClean="0">
                <a:latin typeface="Arial" panose="020B0604020202020204" pitchFamily="34" charset="0"/>
                <a:cs typeface="Arial" panose="020B0604020202020204" pitchFamily="34" charset="0"/>
              </a:rPr>
              <a:t>contribuant ainsi à l’atteinte de développement durable du Pays </a:t>
            </a:r>
            <a:r>
              <a:rPr lang="fr-FR" sz="2000" dirty="0" smtClean="0">
                <a:latin typeface="Arial" panose="020B0604020202020204" pitchFamily="34" charset="0"/>
                <a:cs typeface="Arial" panose="020B0604020202020204" pitchFamily="34" charset="0"/>
              </a:rPr>
              <a:t>(</a:t>
            </a:r>
            <a:r>
              <a:rPr lang="" altLang="fr-FR" sz="2000" dirty="0" smtClean="0">
                <a:solidFill>
                  <a:srgbClr val="FF0000"/>
                </a:solidFill>
                <a:latin typeface="Arial" panose="020B0604020202020204" pitchFamily="34" charset="0"/>
                <a:cs typeface="Arial" panose="020B0604020202020204" pitchFamily="34" charset="0"/>
              </a:rPr>
              <a:t>Stratégie de gestion des déchets</a:t>
            </a:r>
            <a:r>
              <a:rPr lang="fr-FR" sz="2000" dirty="0" smtClean="0">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pic>
        <p:nvPicPr>
          <p:cNvPr id="7" name="Picture 6"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7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45"/>
            <a:ext cx="9144000" cy="903288"/>
          </a:xfrm>
        </p:spPr>
        <p:txBody>
          <a:bodyPr/>
          <a:lstStyle/>
          <a:p>
            <a:r>
              <a:rPr dirty="0"/>
              <a:t>3. </a:t>
            </a:r>
            <a:r>
              <a:rPr lang="fr-FR" b="1" dirty="0" smtClean="0"/>
              <a:t>Résultats</a:t>
            </a:r>
            <a:r>
              <a:rPr b="1" dirty="0" smtClean="0"/>
              <a:t> </a:t>
            </a:r>
            <a:r>
              <a:rPr lang="nl-NL" b="1" dirty="0"/>
              <a:t>c</a:t>
            </a:r>
            <a:r>
              <a:rPr lang="fr-FR" b="1" dirty="0" smtClean="0"/>
              <a:t>lés</a:t>
            </a:r>
            <a:r>
              <a:rPr b="1" dirty="0" smtClean="0"/>
              <a:t> </a:t>
            </a:r>
            <a:r>
              <a:rPr lang="fr-FR" b="1" dirty="0" smtClean="0"/>
              <a:t>atteints</a:t>
            </a:r>
            <a:endParaRPr lang="fr-FR" b="1" dirty="0"/>
          </a:p>
        </p:txBody>
      </p:sp>
      <p:sp>
        <p:nvSpPr>
          <p:cNvPr id="3" name="Content Placeholder 2"/>
          <p:cNvSpPr>
            <a:spLocks noGrp="1"/>
          </p:cNvSpPr>
          <p:nvPr>
            <p:ph idx="1"/>
          </p:nvPr>
        </p:nvSpPr>
        <p:spPr>
          <a:xfrm>
            <a:off x="0" y="1058779"/>
            <a:ext cx="9144000" cy="5781286"/>
          </a:xfrm>
        </p:spPr>
        <p:txBody>
          <a:bodyPr>
            <a:normAutofit fontScale="75000" lnSpcReduction="20000"/>
          </a:bodyPr>
          <a:lstStyle/>
          <a:p>
            <a:pPr>
              <a:lnSpc>
                <a:spcPct val="200000"/>
              </a:lnSpc>
              <a:buFont typeface="Wingdings" panose="05000000000000000000" pitchFamily="2" charset="2"/>
              <a:buChar char="v"/>
            </a:pPr>
            <a:r>
              <a:rPr lang="fr-FR" altLang="fr-FR" sz="3300" b="1" u="sng" dirty="0" smtClean="0">
                <a:solidFill>
                  <a:srgbClr val="FF0000"/>
                </a:solidFill>
                <a:sym typeface="+mn-ea"/>
              </a:rPr>
              <a:t>Quatre (04) composantes opérationnelles </a:t>
            </a:r>
            <a:r>
              <a:rPr lang="fr-FR" altLang="fr-FR" dirty="0" smtClean="0">
                <a:solidFill>
                  <a:srgbClr val="FF0000"/>
                </a:solidFill>
                <a:sym typeface="+mn-ea"/>
              </a:rPr>
              <a:t>: </a:t>
            </a:r>
          </a:p>
          <a:p>
            <a:pPr marL="449263" indent="-449263" algn="just">
              <a:lnSpc>
                <a:spcPct val="200000"/>
              </a:lnSpc>
              <a:buNone/>
            </a:pPr>
            <a:r>
              <a:rPr lang="fr-FR" dirty="0" smtClean="0">
                <a:solidFill>
                  <a:srgbClr val="FF0000"/>
                </a:solidFill>
                <a:sym typeface="+mn-ea"/>
              </a:rPr>
              <a:t>1</a:t>
            </a:r>
            <a:r>
              <a:rPr lang="fr-FR" b="1" i="1" dirty="0" smtClean="0">
                <a:solidFill>
                  <a:srgbClr val="FF0000"/>
                </a:solidFill>
                <a:sym typeface="+mn-ea"/>
              </a:rPr>
              <a:t>- </a:t>
            </a:r>
            <a:r>
              <a:rPr lang="fr-FR" b="1" i="1" dirty="0"/>
              <a:t>Elimination sans danger des POP et d’autres pesticides obsolètes et restauration des sites </a:t>
            </a:r>
            <a:r>
              <a:rPr lang="fr-FR" b="1" i="1" dirty="0" smtClean="0"/>
              <a:t>contaminés;</a:t>
            </a:r>
          </a:p>
          <a:p>
            <a:pPr marL="449263" indent="-449263" algn="just">
              <a:lnSpc>
                <a:spcPct val="200000"/>
              </a:lnSpc>
              <a:buNone/>
            </a:pPr>
            <a:r>
              <a:rPr lang="fr-FR" b="1" i="1" dirty="0">
                <a:solidFill>
                  <a:srgbClr val="FF0000"/>
                </a:solidFill>
              </a:rPr>
              <a:t>2- </a:t>
            </a:r>
            <a:r>
              <a:rPr lang="fr-FR" b="1" i="1" dirty="0" smtClean="0"/>
              <a:t>Gestion </a:t>
            </a:r>
            <a:r>
              <a:rPr lang="fr-FR" b="1" i="1" dirty="0"/>
              <a:t>des emballages de pesticides </a:t>
            </a:r>
            <a:r>
              <a:rPr lang="fr-FR" b="1" i="1" dirty="0" smtClean="0"/>
              <a:t>vides;</a:t>
            </a:r>
          </a:p>
          <a:p>
            <a:pPr marL="449263" indent="-449263" algn="just">
              <a:lnSpc>
                <a:spcPct val="200000"/>
              </a:lnSpc>
              <a:buNone/>
            </a:pPr>
            <a:r>
              <a:rPr lang="fr-FR" b="1" i="1" dirty="0">
                <a:solidFill>
                  <a:srgbClr val="FF0000"/>
                </a:solidFill>
              </a:rPr>
              <a:t>3- </a:t>
            </a:r>
            <a:r>
              <a:rPr lang="fr-FR" b="1" i="1" dirty="0" smtClean="0"/>
              <a:t>Renforcement </a:t>
            </a:r>
            <a:r>
              <a:rPr lang="fr-FR" b="1" i="1" dirty="0"/>
              <a:t>du cadre institutionnel et règlementaire de la gestion des </a:t>
            </a:r>
            <a:r>
              <a:rPr lang="fr-FR" b="1" i="1" dirty="0" smtClean="0"/>
              <a:t>pesticides;</a:t>
            </a:r>
          </a:p>
          <a:p>
            <a:pPr marL="449263" indent="-449263" algn="just">
              <a:lnSpc>
                <a:spcPct val="200000"/>
              </a:lnSpc>
              <a:buNone/>
            </a:pPr>
            <a:r>
              <a:rPr lang="fr-FR" b="1" i="1" dirty="0">
                <a:solidFill>
                  <a:srgbClr val="FF0000"/>
                </a:solidFill>
              </a:rPr>
              <a:t>4- </a:t>
            </a:r>
            <a:r>
              <a:rPr lang="fr-FR" b="1" i="1" dirty="0" smtClean="0"/>
              <a:t>Promotion </a:t>
            </a:r>
            <a:r>
              <a:rPr lang="fr-FR" b="1" i="1" dirty="0"/>
              <a:t>des alternatives aux pesticides conventionnels et stratégie de </a:t>
            </a:r>
            <a:r>
              <a:rPr lang="fr-FR" b="1" i="1" dirty="0" smtClean="0"/>
              <a:t>communication</a:t>
            </a:r>
            <a:endParaRPr lang="fr-FR" dirty="0"/>
          </a:p>
          <a:p>
            <a:pPr>
              <a:lnSpc>
                <a:spcPct val="200000"/>
              </a:lnSpc>
            </a:pPr>
            <a:endParaRPr dirty="0"/>
          </a:p>
        </p:txBody>
      </p:sp>
      <p:pic>
        <p:nvPicPr>
          <p:cNvPr id="7" name="Picture 6"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2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13" y="318058"/>
            <a:ext cx="7934632" cy="780672"/>
          </a:xfrm>
        </p:spPr>
        <p:txBody>
          <a:bodyPr>
            <a:normAutofit fontScale="90000"/>
          </a:bodyPr>
          <a:lstStyle/>
          <a:p>
            <a:r>
              <a:rPr b="1" dirty="0"/>
              <a:t>1. </a:t>
            </a:r>
            <a:r>
              <a:rPr lang="fr-FR" b="1" dirty="0" smtClean="0"/>
              <a:t>Présentation</a:t>
            </a:r>
            <a:r>
              <a:rPr b="1" dirty="0" smtClean="0"/>
              <a:t> </a:t>
            </a:r>
            <a:r>
              <a:rPr lang="fr-FR" b="1" dirty="0" smtClean="0"/>
              <a:t>générale</a:t>
            </a:r>
            <a:r>
              <a:rPr b="1" dirty="0" smtClean="0"/>
              <a:t> </a:t>
            </a:r>
            <a:r>
              <a:rPr b="1" dirty="0"/>
              <a:t>du </a:t>
            </a:r>
            <a:r>
              <a:rPr lang="nl-NL" b="1" dirty="0" smtClean="0"/>
              <a:t>P</a:t>
            </a:r>
            <a:r>
              <a:rPr lang="fr-FR" b="1" dirty="0" err="1" smtClean="0"/>
              <a:t>rojet</a:t>
            </a:r>
            <a:endParaRPr lang="fr-FR" b="1" dirty="0"/>
          </a:p>
        </p:txBody>
      </p:sp>
      <p:sp>
        <p:nvSpPr>
          <p:cNvPr id="3" name="Content Placeholder 2"/>
          <p:cNvSpPr>
            <a:spLocks noGrp="1"/>
          </p:cNvSpPr>
          <p:nvPr>
            <p:ph idx="1"/>
          </p:nvPr>
        </p:nvSpPr>
        <p:spPr>
          <a:xfrm>
            <a:off x="571500" y="1353355"/>
            <a:ext cx="8229600" cy="5321765"/>
          </a:xfrm>
        </p:spPr>
        <p:txBody>
          <a:bodyPr>
            <a:normAutofit fontScale="40000" lnSpcReduction="20000"/>
          </a:bodyPr>
          <a:lstStyle/>
          <a:p>
            <a:pPr>
              <a:lnSpc>
                <a:spcPct val="120000"/>
              </a:lnSpc>
              <a:buFont typeface="Wingdings" panose="05000000000000000000" pitchFamily="2" charset="2"/>
              <a:buChar char="v"/>
            </a:pPr>
            <a:r>
              <a:rPr lang="fr-FR" sz="4300" dirty="0" smtClean="0">
                <a:latin typeface="Arial" panose="020B0604020202020204" pitchFamily="34" charset="0"/>
                <a:cs typeface="Arial" panose="020B0604020202020204" pitchFamily="34" charset="0"/>
              </a:rPr>
              <a:t> </a:t>
            </a:r>
            <a:r>
              <a:rPr lang="fr-FR" sz="4300" b="1" dirty="0" smtClean="0">
                <a:latin typeface="Arial" panose="020B0604020202020204" pitchFamily="34" charset="0"/>
                <a:cs typeface="Arial" panose="020B0604020202020204" pitchFamily="34" charset="0"/>
              </a:rPr>
              <a:t>Objectif du projet</a:t>
            </a:r>
          </a:p>
          <a:p>
            <a:pPr marL="0" indent="0">
              <a:lnSpc>
                <a:spcPct val="120000"/>
              </a:lnSpc>
              <a:buNone/>
            </a:pPr>
            <a:r>
              <a:rPr lang="fr-FR" sz="4300" dirty="0" smtClean="0">
                <a:latin typeface="Arial" panose="020B0604020202020204" pitchFamily="34" charset="0"/>
                <a:cs typeface="Arial" panose="020B0604020202020204" pitchFamily="34" charset="0"/>
              </a:rPr>
              <a:t>Le </a:t>
            </a:r>
            <a:r>
              <a:rPr lang="fr-FR" sz="4300" dirty="0">
                <a:latin typeface="Arial" panose="020B0604020202020204" pitchFamily="34" charset="0"/>
                <a:cs typeface="Arial" panose="020B0604020202020204" pitchFamily="34" charset="0"/>
              </a:rPr>
              <a:t>Projet a pour objectif le renforcement de la capacité nationale à pouvoir identifier, gérer et éliminer de manière écologiquement rationnelle tous les PCB au Cameroun et aussi, de minimiser les risques liés à l’exposition de la population et de l’environnement aux PCB</a:t>
            </a:r>
            <a:r>
              <a:rPr lang="fr-FR" sz="4300" dirty="0" smtClean="0">
                <a:latin typeface="Arial" panose="020B0604020202020204" pitchFamily="34" charset="0"/>
                <a:cs typeface="Arial" panose="020B0604020202020204" pitchFamily="34" charset="0"/>
              </a:rPr>
              <a:t>.</a:t>
            </a:r>
          </a:p>
          <a:p>
            <a:pPr marL="0" indent="0">
              <a:lnSpc>
                <a:spcPct val="120000"/>
              </a:lnSpc>
              <a:buNone/>
            </a:pPr>
            <a:r>
              <a:rPr lang="fr-FR" sz="4300" dirty="0" smtClean="0">
                <a:latin typeface="Arial" panose="020B0604020202020204" pitchFamily="34" charset="0"/>
                <a:cs typeface="Arial" panose="020B0604020202020204" pitchFamily="34" charset="0"/>
              </a:rPr>
              <a:t>Le projet s’exécute sur le territoire national </a:t>
            </a:r>
          </a:p>
          <a:p>
            <a:pPr>
              <a:lnSpc>
                <a:spcPct val="120000"/>
              </a:lnSpc>
              <a:buFont typeface="Wingdings" panose="05000000000000000000" pitchFamily="2" charset="2"/>
              <a:buChar char="v"/>
            </a:pPr>
            <a:r>
              <a:rPr lang="" altLang="fr-FR" sz="4300" b="1" dirty="0" smtClean="0">
                <a:latin typeface="Arial" panose="020B0604020202020204" pitchFamily="34" charset="0"/>
                <a:cs typeface="Arial" panose="020B0604020202020204" pitchFamily="34" charset="0"/>
              </a:rPr>
              <a:t>Partenaires </a:t>
            </a:r>
            <a:r>
              <a:rPr lang="" altLang="fr-FR" sz="4300" b="1" dirty="0">
                <a:latin typeface="Arial" panose="020B0604020202020204" pitchFamily="34" charset="0"/>
                <a:cs typeface="Arial" panose="020B0604020202020204" pitchFamily="34" charset="0"/>
              </a:rPr>
              <a:t>de mise en oeuvre et </a:t>
            </a:r>
            <a:r>
              <a:rPr lang="" altLang="fr-FR" sz="4300" b="1" dirty="0" smtClean="0">
                <a:latin typeface="Arial" panose="020B0604020202020204" pitchFamily="34" charset="0"/>
                <a:cs typeface="Arial" panose="020B0604020202020204" pitchFamily="34" charset="0"/>
              </a:rPr>
              <a:t>d’exécution</a:t>
            </a:r>
          </a:p>
          <a:p>
            <a:pPr marL="0" indent="0">
              <a:lnSpc>
                <a:spcPct val="120000"/>
              </a:lnSpc>
              <a:buNone/>
            </a:pPr>
            <a:r>
              <a:rPr lang="fr-FR" sz="4300" dirty="0">
                <a:latin typeface="Arial" panose="020B0604020202020204" pitchFamily="34" charset="0"/>
                <a:cs typeface="Arial" panose="020B0604020202020204" pitchFamily="34" charset="0"/>
              </a:rPr>
              <a:t>MINEPDED, PNUE, ENEO, SABC, ENSAI, CREPD, AFAIRD, FONCHAM International, PAN </a:t>
            </a:r>
            <a:r>
              <a:rPr lang="fr-FR" sz="4300" dirty="0" smtClean="0">
                <a:latin typeface="Arial" panose="020B0604020202020204" pitchFamily="34" charset="0"/>
                <a:cs typeface="Arial" panose="020B0604020202020204" pitchFamily="34" charset="0"/>
              </a:rPr>
              <a:t>ENVIRO</a:t>
            </a:r>
          </a:p>
          <a:p>
            <a:pPr marL="0" indent="0">
              <a:lnSpc>
                <a:spcPct val="120000"/>
              </a:lnSpc>
              <a:buNone/>
            </a:pPr>
            <a:endParaRPr lang="fr-FR" sz="4300" dirty="0" smtClean="0">
              <a:latin typeface="Arial" panose="020B0604020202020204" pitchFamily="34" charset="0"/>
              <a:cs typeface="Arial" panose="020B0604020202020204" pitchFamily="34" charset="0"/>
            </a:endParaRPr>
          </a:p>
          <a:p>
            <a:pPr marL="0" indent="0">
              <a:lnSpc>
                <a:spcPct val="120000"/>
              </a:lnSpc>
              <a:buNone/>
            </a:pPr>
            <a:r>
              <a:rPr lang="fr-FR" sz="4300" b="1" dirty="0">
                <a:latin typeface="Arial" panose="020B0604020202020204" pitchFamily="34" charset="0"/>
                <a:cs typeface="Arial" panose="020B0604020202020204" pitchFamily="34" charset="0"/>
              </a:rPr>
              <a:t>Durée et phase </a:t>
            </a:r>
            <a:r>
              <a:rPr lang="fr-FR" sz="4300" b="1" dirty="0" smtClean="0">
                <a:latin typeface="Arial" panose="020B0604020202020204" pitchFamily="34" charset="0"/>
                <a:cs typeface="Arial" panose="020B0604020202020204" pitchFamily="34" charset="0"/>
              </a:rPr>
              <a:t>actuelle</a:t>
            </a:r>
          </a:p>
          <a:p>
            <a:pPr marL="0" indent="0">
              <a:lnSpc>
                <a:spcPct val="120000"/>
              </a:lnSpc>
              <a:buNone/>
            </a:pPr>
            <a:r>
              <a:rPr lang="fr-FR" sz="4300" dirty="0" smtClean="0">
                <a:latin typeface="Arial" panose="020B0604020202020204" pitchFamily="34" charset="0"/>
                <a:cs typeface="Arial" panose="020B0604020202020204" pitchFamily="34" charset="0"/>
              </a:rPr>
              <a:t>Le projet qui est clôturé en décembre 2023 était prévu pour une durée de 05 ans </a:t>
            </a:r>
          </a:p>
          <a:p>
            <a:pPr marL="0" indent="0">
              <a:lnSpc>
                <a:spcPct val="120000"/>
              </a:lnSpc>
              <a:buNone/>
            </a:pPr>
            <a:endParaRPr lang="fr-FR" sz="4300" dirty="0">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v"/>
            </a:pPr>
            <a:r>
              <a:rPr lang="" altLang="fr-FR" sz="4300" b="1" dirty="0" smtClean="0">
                <a:latin typeface="Arial" panose="020B0604020202020204" pitchFamily="34" charset="0"/>
                <a:cs typeface="Arial" panose="020B0604020202020204" pitchFamily="34" charset="0"/>
              </a:rPr>
              <a:t>Budget global du projet (Bailleur et cofinancements)</a:t>
            </a:r>
          </a:p>
          <a:p>
            <a:pPr marL="355600" indent="-355600" algn="just">
              <a:lnSpc>
                <a:spcPct val="120000"/>
              </a:lnSpc>
              <a:defRPr/>
            </a:pPr>
            <a:r>
              <a:rPr lang="fr-FR" sz="4300" dirty="0" smtClean="0">
                <a:latin typeface="Arial" pitchFamily="34" charset="0"/>
                <a:cs typeface="Arial" pitchFamily="34" charset="0"/>
              </a:rPr>
              <a:t>le budget total du projet PCB est de </a:t>
            </a:r>
            <a:r>
              <a:rPr lang="fr-FR" sz="4300" b="1" dirty="0" smtClean="0">
                <a:latin typeface="Arial" pitchFamily="34" charset="0"/>
                <a:cs typeface="Arial" pitchFamily="34" charset="0"/>
              </a:rPr>
              <a:t>16, 267,100 US$ </a:t>
            </a:r>
          </a:p>
          <a:p>
            <a:pPr marL="355600" indent="-355600" algn="just">
              <a:lnSpc>
                <a:spcPct val="120000"/>
              </a:lnSpc>
              <a:defRPr/>
            </a:pPr>
            <a:r>
              <a:rPr lang="fr-FR" sz="4300" dirty="0" smtClean="0">
                <a:latin typeface="Arial" pitchFamily="34" charset="0"/>
                <a:cs typeface="Arial" pitchFamily="34" charset="0"/>
              </a:rPr>
              <a:t>Soit </a:t>
            </a:r>
            <a:r>
              <a:rPr lang="fr-FR" sz="4300" dirty="0">
                <a:latin typeface="Arial" pitchFamily="34" charset="0"/>
                <a:cs typeface="Arial" pitchFamily="34" charset="0"/>
              </a:rPr>
              <a:t>financé à hauteur de </a:t>
            </a:r>
            <a:r>
              <a:rPr lang="fr-FR" sz="4300" b="1" dirty="0">
                <a:latin typeface="Arial" pitchFamily="34" charset="0"/>
                <a:cs typeface="Arial" pitchFamily="34" charset="0"/>
              </a:rPr>
              <a:t>3, 000,000 US$ </a:t>
            </a:r>
            <a:r>
              <a:rPr lang="fr-FR" sz="4300" dirty="0">
                <a:latin typeface="Arial" pitchFamily="34" charset="0"/>
                <a:cs typeface="Arial" pitchFamily="34" charset="0"/>
              </a:rPr>
              <a:t>par le </a:t>
            </a:r>
            <a:r>
              <a:rPr lang="fr-FR" sz="4300" b="1" dirty="0">
                <a:latin typeface="Arial" pitchFamily="34" charset="0"/>
                <a:cs typeface="Arial" pitchFamily="34" charset="0"/>
              </a:rPr>
              <a:t>FEM</a:t>
            </a:r>
            <a:r>
              <a:rPr lang="fr-FR" sz="4300" dirty="0">
                <a:latin typeface="Arial" pitchFamily="34" charset="0"/>
                <a:cs typeface="Arial" pitchFamily="34" charset="0"/>
              </a:rPr>
              <a:t> et de </a:t>
            </a:r>
            <a:r>
              <a:rPr lang="fr-FR" sz="4300" b="1" dirty="0">
                <a:latin typeface="Arial" pitchFamily="34" charset="0"/>
                <a:cs typeface="Arial" pitchFamily="34" charset="0"/>
              </a:rPr>
              <a:t>13, 267,100 US$  </a:t>
            </a:r>
            <a:r>
              <a:rPr lang="fr-FR" sz="4300" dirty="0">
                <a:latin typeface="Arial" pitchFamily="34" charset="0"/>
                <a:cs typeface="Arial" pitchFamily="34" charset="0"/>
              </a:rPr>
              <a:t>par les </a:t>
            </a:r>
            <a:r>
              <a:rPr lang="fr-FR" sz="4300" b="1" dirty="0">
                <a:latin typeface="Arial" pitchFamily="34" charset="0"/>
                <a:cs typeface="Arial" pitchFamily="34" charset="0"/>
              </a:rPr>
              <a:t>partenaires nationaux</a:t>
            </a:r>
            <a:r>
              <a:rPr lang="fr-FR" sz="4300" dirty="0" smtClean="0">
                <a:latin typeface="Arial" pitchFamily="34" charset="0"/>
                <a:cs typeface="Arial" pitchFamily="34" charset="0"/>
              </a:rPr>
              <a:t>.</a:t>
            </a:r>
            <a:endParaRPr lang="fr-FR" sz="43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45"/>
            <a:ext cx="9144000" cy="903288"/>
          </a:xfrm>
        </p:spPr>
        <p:txBody>
          <a:bodyPr/>
          <a:lstStyle/>
          <a:p>
            <a:r>
              <a:rPr dirty="0"/>
              <a:t>3. </a:t>
            </a:r>
            <a:r>
              <a:rPr lang="fr-FR" b="1" dirty="0" smtClean="0"/>
              <a:t>Résultats</a:t>
            </a:r>
            <a:r>
              <a:rPr b="1" dirty="0" smtClean="0"/>
              <a:t> </a:t>
            </a:r>
            <a:r>
              <a:rPr lang="nl-NL" b="1" dirty="0"/>
              <a:t>c</a:t>
            </a:r>
            <a:r>
              <a:rPr lang="fr-FR" b="1" dirty="0" smtClean="0"/>
              <a:t>lés</a:t>
            </a:r>
            <a:r>
              <a:rPr b="1" dirty="0" smtClean="0"/>
              <a:t> </a:t>
            </a:r>
            <a:r>
              <a:rPr lang="fr-FR" b="1" dirty="0" smtClean="0"/>
              <a:t>atteints</a:t>
            </a:r>
            <a:endParaRPr lang="fr-FR" b="1" dirty="0"/>
          </a:p>
        </p:txBody>
      </p:sp>
      <p:sp>
        <p:nvSpPr>
          <p:cNvPr id="3" name="Content Placeholder 2"/>
          <p:cNvSpPr>
            <a:spLocks noGrp="1"/>
          </p:cNvSpPr>
          <p:nvPr>
            <p:ph idx="1"/>
          </p:nvPr>
        </p:nvSpPr>
        <p:spPr>
          <a:xfrm>
            <a:off x="0" y="1058779"/>
            <a:ext cx="7284036" cy="5781286"/>
          </a:xfrm>
        </p:spPr>
        <p:txBody>
          <a:bodyPr>
            <a:normAutofit fontScale="97500"/>
          </a:bodyPr>
          <a:lstStyle/>
          <a:p>
            <a:pPr marL="0" indent="0" algn="ctr">
              <a:buNone/>
            </a:pPr>
            <a:r>
              <a:rPr lang="fr-CA" sz="2800" b="1" u="sng" dirty="0"/>
              <a:t>Progrès dans la réalisation du projet (taux de réalisation par composante)</a:t>
            </a:r>
            <a:endParaRPr lang="fr-FR" sz="2800" b="1" u="sng" dirty="0"/>
          </a:p>
          <a:p>
            <a:r>
              <a:rPr lang="fr-FR" dirty="0" smtClean="0"/>
              <a:t>Lors de la clôture des activités du projet le </a:t>
            </a:r>
          </a:p>
          <a:p>
            <a:pPr marL="0" indent="0">
              <a:buNone/>
            </a:pPr>
            <a:r>
              <a:rPr lang="fr-FR" dirty="0" smtClean="0"/>
              <a:t>taux de réalisation global de : </a:t>
            </a:r>
            <a:r>
              <a:rPr lang="fr-FR" dirty="0"/>
              <a:t>83.125% </a:t>
            </a:r>
            <a:endParaRPr lang="fr-FR" dirty="0" smtClean="0"/>
          </a:p>
          <a:p>
            <a:pPr marL="0" indent="0">
              <a:buNone/>
            </a:pPr>
            <a:r>
              <a:rPr lang="fr-FR" sz="2900" dirty="0" smtClean="0"/>
              <a:t>     Soit: </a:t>
            </a:r>
          </a:p>
          <a:p>
            <a:pPr lvl="0"/>
            <a:r>
              <a:rPr lang="fr-FR" b="1" dirty="0"/>
              <a:t>61,25 </a:t>
            </a:r>
            <a:r>
              <a:rPr lang="fr-FR" b="1" dirty="0" smtClean="0"/>
              <a:t>% </a:t>
            </a:r>
            <a:r>
              <a:rPr lang="fr-FR" dirty="0" smtClean="0"/>
              <a:t>pour</a:t>
            </a:r>
            <a:r>
              <a:rPr lang="fr-FR" b="1" dirty="0" smtClean="0"/>
              <a:t> </a:t>
            </a:r>
            <a:r>
              <a:rPr lang="fr-FR" dirty="0" smtClean="0"/>
              <a:t>la Composante </a:t>
            </a:r>
            <a:r>
              <a:rPr lang="fr-FR" dirty="0"/>
              <a:t>1 </a:t>
            </a:r>
            <a:r>
              <a:rPr lang="fr-FR" dirty="0" smtClean="0"/>
              <a:t>:</a:t>
            </a:r>
            <a:endParaRPr lang="fr-FR" dirty="0"/>
          </a:p>
          <a:p>
            <a:pPr lvl="0"/>
            <a:r>
              <a:rPr lang="fr-FR" b="1" dirty="0"/>
              <a:t>91.25</a:t>
            </a:r>
            <a:r>
              <a:rPr lang="fr-FR" b="1" dirty="0" smtClean="0"/>
              <a:t>% </a:t>
            </a:r>
            <a:r>
              <a:rPr lang="fr-FR" dirty="0"/>
              <a:t>pour</a:t>
            </a:r>
            <a:r>
              <a:rPr lang="fr-FR" b="1" dirty="0"/>
              <a:t> </a:t>
            </a:r>
            <a:r>
              <a:rPr lang="fr-FR" dirty="0"/>
              <a:t>la </a:t>
            </a:r>
            <a:r>
              <a:rPr lang="fr-FR" dirty="0" smtClean="0"/>
              <a:t>Composante </a:t>
            </a:r>
            <a:r>
              <a:rPr lang="fr-FR" dirty="0"/>
              <a:t>2 </a:t>
            </a:r>
            <a:r>
              <a:rPr lang="fr-FR" dirty="0" smtClean="0"/>
              <a:t>:</a:t>
            </a:r>
            <a:endParaRPr lang="fr-FR" dirty="0"/>
          </a:p>
          <a:p>
            <a:r>
              <a:rPr lang="fr-FR" b="1" dirty="0" smtClean="0"/>
              <a:t>100 % </a:t>
            </a:r>
            <a:r>
              <a:rPr lang="fr-FR" dirty="0"/>
              <a:t>pour</a:t>
            </a:r>
            <a:r>
              <a:rPr lang="fr-FR" b="1" dirty="0"/>
              <a:t> </a:t>
            </a:r>
            <a:r>
              <a:rPr lang="fr-FR" dirty="0"/>
              <a:t>la </a:t>
            </a:r>
            <a:r>
              <a:rPr lang="fr-FR" dirty="0" smtClean="0"/>
              <a:t>Composante </a:t>
            </a:r>
            <a:r>
              <a:rPr lang="fr-FR" dirty="0"/>
              <a:t>3  </a:t>
            </a:r>
            <a:r>
              <a:rPr lang="fr-FR" dirty="0" smtClean="0"/>
              <a:t>et</a:t>
            </a:r>
          </a:p>
          <a:p>
            <a:r>
              <a:rPr lang="fr-FR" b="1" dirty="0" smtClean="0"/>
              <a:t>80% </a:t>
            </a:r>
            <a:r>
              <a:rPr lang="fr-FR" dirty="0"/>
              <a:t>pour</a:t>
            </a:r>
            <a:r>
              <a:rPr lang="fr-FR" b="1" dirty="0"/>
              <a:t> </a:t>
            </a:r>
            <a:r>
              <a:rPr lang="fr-FR" dirty="0"/>
              <a:t>la </a:t>
            </a:r>
            <a:r>
              <a:rPr lang="fr-FR" dirty="0" smtClean="0"/>
              <a:t>Composante </a:t>
            </a:r>
            <a:r>
              <a:rPr lang="fr-FR" dirty="0"/>
              <a:t>4 </a:t>
            </a:r>
            <a:endParaRPr lang="fr-FR" dirty="0" smtClean="0"/>
          </a:p>
          <a:p>
            <a:pPr>
              <a:lnSpc>
                <a:spcPct val="200000"/>
              </a:lnSpc>
            </a:pPr>
            <a:endParaRPr dirty="0"/>
          </a:p>
        </p:txBody>
      </p:sp>
      <p:pic>
        <p:nvPicPr>
          <p:cNvPr id="7" name="Picture 6"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128364" y="1183142"/>
            <a:ext cx="8949033" cy="5669946"/>
            <a:chOff x="991870" y="1247184"/>
            <a:chExt cx="7957163" cy="5350168"/>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793" y="2334373"/>
              <a:ext cx="1553240" cy="1111053"/>
            </a:xfrm>
            <a:prstGeom prst="rect">
              <a:avLst/>
            </a:prstGeom>
          </p:spPr>
        </p:pic>
        <p:pic>
          <p:nvPicPr>
            <p:cNvPr id="8" name="Espace réservé du contenu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053" y="1247184"/>
              <a:ext cx="1531103" cy="1047071"/>
            </a:xfrm>
            <a:prstGeom prst="rect">
              <a:avLst/>
            </a:prstGeom>
          </p:spPr>
        </p:pic>
        <p:pic>
          <p:nvPicPr>
            <p:cNvPr id="9" name="Espace réservé du contenu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3" y="3485544"/>
              <a:ext cx="1553036" cy="1039549"/>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9422" y="4567150"/>
              <a:ext cx="1553036" cy="1245917"/>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870" y="5589240"/>
              <a:ext cx="1131858" cy="975852"/>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5598" y="5627161"/>
              <a:ext cx="1088251" cy="970191"/>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5585" y="5586198"/>
              <a:ext cx="1501003" cy="996177"/>
            </a:xfrm>
            <a:prstGeom prst="rect">
              <a:avLst/>
            </a:prstGeom>
          </p:spPr>
        </p:pic>
        <p:pic>
          <p:nvPicPr>
            <p:cNvPr id="14" name="Imag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8325" y="5550267"/>
              <a:ext cx="1035897" cy="997078"/>
            </a:xfrm>
            <a:prstGeom prst="rect">
              <a:avLst/>
            </a:prstGeom>
          </p:spPr>
        </p:pic>
        <p:pic>
          <p:nvPicPr>
            <p:cNvPr id="15" name="Imag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0296" y="5532523"/>
              <a:ext cx="1314144" cy="1032569"/>
            </a:xfrm>
            <a:prstGeom prst="rect">
              <a:avLst/>
            </a:prstGeom>
          </p:spPr>
        </p:pic>
      </p:grpSp>
    </p:spTree>
    <p:extLst>
      <p:ext uri="{BB962C8B-B14F-4D97-AF65-F5344CB8AC3E}">
        <p14:creationId xmlns:p14="http://schemas.microsoft.com/office/powerpoint/2010/main" val="1079773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45"/>
            <a:ext cx="9144000" cy="621584"/>
          </a:xfrm>
        </p:spPr>
        <p:txBody>
          <a:bodyPr>
            <a:normAutofit fontScale="90000"/>
          </a:bodyPr>
          <a:lstStyle/>
          <a:p>
            <a:r>
              <a:rPr dirty="0"/>
              <a:t>3. </a:t>
            </a:r>
            <a:r>
              <a:rPr lang="fr-FR" b="1" dirty="0" smtClean="0"/>
              <a:t>Résultats</a:t>
            </a:r>
            <a:r>
              <a:rPr b="1" dirty="0" smtClean="0"/>
              <a:t> </a:t>
            </a:r>
            <a:r>
              <a:rPr lang="nl-NL" b="1" dirty="0"/>
              <a:t>c</a:t>
            </a:r>
            <a:r>
              <a:rPr lang="fr-FR" b="1" dirty="0" smtClean="0"/>
              <a:t>lés</a:t>
            </a:r>
            <a:r>
              <a:rPr b="1" dirty="0" smtClean="0"/>
              <a:t> </a:t>
            </a:r>
            <a:r>
              <a:rPr lang="fr-FR" b="1" dirty="0" smtClean="0"/>
              <a:t>atteints</a:t>
            </a:r>
            <a:endParaRPr lang="fr-FR" b="1" dirty="0"/>
          </a:p>
        </p:txBody>
      </p:sp>
      <p:sp>
        <p:nvSpPr>
          <p:cNvPr id="3" name="Content Placeholder 2"/>
          <p:cNvSpPr>
            <a:spLocks noGrp="1"/>
          </p:cNvSpPr>
          <p:nvPr>
            <p:ph idx="1"/>
          </p:nvPr>
        </p:nvSpPr>
        <p:spPr>
          <a:xfrm>
            <a:off x="0" y="1058779"/>
            <a:ext cx="9144000" cy="5781286"/>
          </a:xfrm>
        </p:spPr>
        <p:txBody>
          <a:bodyPr>
            <a:normAutofit fontScale="97500"/>
          </a:bodyPr>
          <a:lstStyle/>
          <a:p>
            <a:pPr marL="0" indent="0" algn="ctr">
              <a:buNone/>
            </a:pPr>
            <a:r>
              <a:rPr lang="fr-FR" dirty="0"/>
              <a:t> </a:t>
            </a:r>
            <a:endParaRPr lang="fr-FR" dirty="0" smtClean="0"/>
          </a:p>
          <a:p>
            <a:pPr>
              <a:lnSpc>
                <a:spcPct val="200000"/>
              </a:lnSpc>
            </a:pPr>
            <a:endParaRPr dirty="0"/>
          </a:p>
        </p:txBody>
      </p:sp>
      <p:pic>
        <p:nvPicPr>
          <p:cNvPr id="7" name="Picture 6"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p:cNvGraphicFramePr>
            <a:graphicFrameLocks noGrp="1"/>
          </p:cNvGraphicFramePr>
          <p:nvPr>
            <p:extLst/>
          </p:nvPr>
        </p:nvGraphicFramePr>
        <p:xfrm>
          <a:off x="-2" y="1215343"/>
          <a:ext cx="9085943" cy="5557543"/>
        </p:xfrm>
        <a:graphic>
          <a:graphicData uri="http://schemas.openxmlformats.org/drawingml/2006/table">
            <a:tbl>
              <a:tblPr firstRow="1" firstCol="1" bandRow="1">
                <a:tableStyleId>{5C22544A-7EE6-4342-B048-85BDC9FD1C3A}</a:tableStyleId>
              </a:tblPr>
              <a:tblGrid>
                <a:gridCol w="1683659">
                  <a:extLst>
                    <a:ext uri="{9D8B030D-6E8A-4147-A177-3AD203B41FA5}">
                      <a16:colId xmlns:a16="http://schemas.microsoft.com/office/drawing/2014/main" val="20000"/>
                    </a:ext>
                  </a:extLst>
                </a:gridCol>
                <a:gridCol w="5631541">
                  <a:extLst>
                    <a:ext uri="{9D8B030D-6E8A-4147-A177-3AD203B41FA5}">
                      <a16:colId xmlns:a16="http://schemas.microsoft.com/office/drawing/2014/main" val="20001"/>
                    </a:ext>
                  </a:extLst>
                </a:gridCol>
                <a:gridCol w="1770743">
                  <a:extLst>
                    <a:ext uri="{9D8B030D-6E8A-4147-A177-3AD203B41FA5}">
                      <a16:colId xmlns:a16="http://schemas.microsoft.com/office/drawing/2014/main" val="20002"/>
                    </a:ext>
                  </a:extLst>
                </a:gridCol>
              </a:tblGrid>
              <a:tr h="717307">
                <a:tc>
                  <a:txBody>
                    <a:bodyPr/>
                    <a:lstStyle/>
                    <a:p>
                      <a:pPr indent="18415" algn="just">
                        <a:lnSpc>
                          <a:spcPct val="100000"/>
                        </a:lnSpc>
                        <a:spcAft>
                          <a:spcPts val="0"/>
                        </a:spcAft>
                        <a:tabLst>
                          <a:tab pos="914400" algn="l"/>
                        </a:tabLst>
                      </a:pPr>
                      <a:r>
                        <a:rPr lang="fr-FR" sz="1800" dirty="0">
                          <a:effectLst/>
                          <a:latin typeface="Arial" panose="020B0604020202020204" pitchFamily="34" charset="0"/>
                          <a:cs typeface="Arial" panose="020B0604020202020204" pitchFamily="34" charset="0"/>
                        </a:rPr>
                        <a:t> </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tc>
                <a:tc>
                  <a:txBody>
                    <a:bodyPr/>
                    <a:lstStyle/>
                    <a:p>
                      <a:pPr indent="18415" algn="just">
                        <a:lnSpc>
                          <a:spcPct val="100000"/>
                        </a:lnSpc>
                        <a:spcAft>
                          <a:spcPts val="0"/>
                        </a:spcAft>
                      </a:pPr>
                      <a:r>
                        <a:rPr lang="fr-FR" sz="2000" dirty="0">
                          <a:effectLst/>
                          <a:latin typeface="Arial" panose="020B0604020202020204" pitchFamily="34" charset="0"/>
                          <a:cs typeface="Arial" panose="020B0604020202020204" pitchFamily="34" charset="0"/>
                        </a:rPr>
                        <a:t>Résultats obtenus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tc>
                <a:tc>
                  <a:txBody>
                    <a:bodyPr/>
                    <a:lstStyle/>
                    <a:p>
                      <a:pPr indent="18415" algn="l">
                        <a:lnSpc>
                          <a:spcPct val="100000"/>
                        </a:lnSpc>
                        <a:spcAft>
                          <a:spcPts val="0"/>
                        </a:spcAft>
                      </a:pPr>
                      <a:r>
                        <a:rPr lang="fr-FR" sz="2000" dirty="0" smtClean="0">
                          <a:effectLst/>
                          <a:latin typeface="Arial" panose="020B0604020202020204" pitchFamily="34" charset="0"/>
                          <a:ea typeface="Calibri" panose="020F0502020204030204" pitchFamily="34" charset="0"/>
                          <a:cs typeface="Arial" panose="020B0604020202020204" pitchFamily="34" charset="0"/>
                        </a:rPr>
                        <a:t>Taux de réalisation</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tc>
                <a:extLst>
                  <a:ext uri="{0D108BD9-81ED-4DB2-BD59-A6C34878D82A}">
                    <a16:rowId xmlns:a16="http://schemas.microsoft.com/office/drawing/2014/main" val="10000"/>
                  </a:ext>
                </a:extLst>
              </a:tr>
              <a:tr h="717307">
                <a:tc rowSpan="2">
                  <a:txBody>
                    <a:bodyPr/>
                    <a:lstStyle/>
                    <a:p>
                      <a:pPr indent="18415" algn="ctr">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Composante 1</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a:txBody>
                    <a:bodyPr/>
                    <a:lstStyle/>
                    <a:p>
                      <a:pPr indent="18415" algn="l">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élimination de 45 (/36) tonnes de pesticides POP et obsolètes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rowSpan="2">
                  <a:txBody>
                    <a:bodyPr/>
                    <a:lstStyle/>
                    <a:p>
                      <a:pPr indent="18415" algn="l">
                        <a:lnSpc>
                          <a:spcPct val="100000"/>
                        </a:lnSpc>
                        <a:spcAft>
                          <a:spcPts val="0"/>
                        </a:spcAft>
                        <a:tabLst>
                          <a:tab pos="914400" algn="l"/>
                        </a:tabLst>
                      </a:pPr>
                      <a:r>
                        <a:rPr lang="fr-FR" sz="2000" b="1" dirty="0" smtClean="0"/>
                        <a:t>61,25 %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extLst>
                  <a:ext uri="{0D108BD9-81ED-4DB2-BD59-A6C34878D82A}">
                    <a16:rowId xmlns:a16="http://schemas.microsoft.com/office/drawing/2014/main" val="10001"/>
                  </a:ext>
                </a:extLst>
              </a:tr>
              <a:tr h="664022">
                <a:tc vMerge="1">
                  <a:txBody>
                    <a:bodyPr/>
                    <a:lstStyle/>
                    <a:p>
                      <a:endParaRPr lang="fr-FR"/>
                    </a:p>
                  </a:txBody>
                  <a:tcPr/>
                </a:tc>
                <a:tc>
                  <a:txBody>
                    <a:bodyPr/>
                    <a:lstStyle/>
                    <a:p>
                      <a:pPr indent="18415" algn="l">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Evaluation des sites contaminés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vMerge="1">
                  <a:txBody>
                    <a:bodyPr/>
                    <a:lstStyle/>
                    <a:p>
                      <a:pPr indent="18415" algn="l">
                        <a:lnSpc>
                          <a:spcPct val="100000"/>
                        </a:lnSpc>
                        <a:spcAft>
                          <a:spcPts val="0"/>
                        </a:spcAft>
                        <a:tabLst>
                          <a:tab pos="914400" algn="l"/>
                        </a:tabLst>
                      </a:pP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extLst>
                  <a:ext uri="{0D108BD9-81ED-4DB2-BD59-A6C34878D82A}">
                    <a16:rowId xmlns:a16="http://schemas.microsoft.com/office/drawing/2014/main" val="10002"/>
                  </a:ext>
                </a:extLst>
              </a:tr>
              <a:tr h="1434615">
                <a:tc rowSpan="3">
                  <a:txBody>
                    <a:bodyPr/>
                    <a:lstStyle/>
                    <a:p>
                      <a:pPr indent="18415" algn="ctr">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Composante 2</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a:txBody>
                    <a:bodyPr/>
                    <a:lstStyle/>
                    <a:p>
                      <a:pPr indent="18415" algn="l">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Organisation et conduite de deux campagnes de sensibilisation des populations sur la gestion écologiquement rationnelle des (EVP) emballages vides de pesticides (par AFAIRD et CREPD)</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rowSpan="3">
                  <a:txBody>
                    <a:bodyPr/>
                    <a:lstStyle/>
                    <a:p>
                      <a:pPr indent="18415" algn="l">
                        <a:lnSpc>
                          <a:spcPct val="100000"/>
                        </a:lnSpc>
                        <a:spcAft>
                          <a:spcPts val="0"/>
                        </a:spcAft>
                        <a:tabLst>
                          <a:tab pos="914400" algn="l"/>
                        </a:tabLst>
                      </a:pPr>
                      <a:r>
                        <a:rPr lang="fr-FR" sz="2000" b="1" dirty="0" smtClean="0"/>
                        <a:t>91.25%</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extLst>
                  <a:ext uri="{0D108BD9-81ED-4DB2-BD59-A6C34878D82A}">
                    <a16:rowId xmlns:a16="http://schemas.microsoft.com/office/drawing/2014/main" val="10003"/>
                  </a:ext>
                </a:extLst>
              </a:tr>
              <a:tr h="1160944">
                <a:tc vMerge="1">
                  <a:txBody>
                    <a:bodyPr/>
                    <a:lstStyle/>
                    <a:p>
                      <a:endParaRPr lang="fr-FR"/>
                    </a:p>
                  </a:txBody>
                  <a:tcPr/>
                </a:tc>
                <a:tc>
                  <a:txBody>
                    <a:bodyPr/>
                    <a:lstStyle/>
                    <a:p>
                      <a:pPr indent="18415" algn="l">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Mise en œuvre de 2 projets pilotes pour la gestion des emballages vides de pesticides (</a:t>
                      </a:r>
                      <a:r>
                        <a:rPr lang="fr-FR" sz="2000" dirty="0" err="1">
                          <a:effectLst/>
                          <a:latin typeface="Arial" panose="020B0604020202020204" pitchFamily="34" charset="0"/>
                          <a:cs typeface="Arial" panose="020B0604020202020204" pitchFamily="34" charset="0"/>
                        </a:rPr>
                        <a:t>Loum</a:t>
                      </a:r>
                      <a:r>
                        <a:rPr lang="fr-FR" sz="2000" dirty="0">
                          <a:effectLst/>
                          <a:latin typeface="Arial" panose="020B0604020202020204" pitchFamily="34" charset="0"/>
                          <a:cs typeface="Arial" panose="020B0604020202020204" pitchFamily="34" charset="0"/>
                        </a:rPr>
                        <a:t> et Garoua)</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vMerge="1">
                  <a:txBody>
                    <a:bodyPr/>
                    <a:lstStyle/>
                    <a:p>
                      <a:pPr indent="18415" algn="l">
                        <a:lnSpc>
                          <a:spcPct val="100000"/>
                        </a:lnSpc>
                        <a:spcAft>
                          <a:spcPts val="0"/>
                        </a:spcAft>
                        <a:tabLst>
                          <a:tab pos="914400" algn="l"/>
                        </a:tabLst>
                      </a:pP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extLst>
                  <a:ext uri="{0D108BD9-81ED-4DB2-BD59-A6C34878D82A}">
                    <a16:rowId xmlns:a16="http://schemas.microsoft.com/office/drawing/2014/main" val="10004"/>
                  </a:ext>
                </a:extLst>
              </a:tr>
              <a:tr h="773963">
                <a:tc vMerge="1">
                  <a:txBody>
                    <a:bodyPr/>
                    <a:lstStyle/>
                    <a:p>
                      <a:endParaRPr lang="fr-FR"/>
                    </a:p>
                  </a:txBody>
                  <a:tcPr/>
                </a:tc>
                <a:tc>
                  <a:txBody>
                    <a:bodyPr/>
                    <a:lstStyle/>
                    <a:p>
                      <a:pPr indent="18415" algn="l">
                        <a:lnSpc>
                          <a:spcPct val="100000"/>
                        </a:lnSpc>
                        <a:spcAft>
                          <a:spcPts val="0"/>
                        </a:spcAft>
                        <a:tabLst>
                          <a:tab pos="914400" algn="l"/>
                        </a:tabLst>
                      </a:pPr>
                      <a:r>
                        <a:rPr lang="fr-FR" sz="2000" dirty="0">
                          <a:effectLst/>
                          <a:latin typeface="Arial" panose="020B0604020202020204" pitchFamily="34" charset="0"/>
                          <a:cs typeface="Arial" panose="020B0604020202020204" pitchFamily="34" charset="0"/>
                        </a:rPr>
                        <a:t>Elaboration et validation de la Stratégie Nationale de Gestion des EVP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vMerge="1">
                  <a:txBody>
                    <a:bodyPr/>
                    <a:lstStyle/>
                    <a:p>
                      <a:pPr indent="18415" algn="just">
                        <a:lnSpc>
                          <a:spcPct val="100000"/>
                        </a:lnSpc>
                        <a:spcAft>
                          <a:spcPts val="0"/>
                        </a:spcAft>
                        <a:tabLst>
                          <a:tab pos="914400" algn="l"/>
                        </a:tabLst>
                      </a:pPr>
                      <a:endParaRPr lang="fr-FR" sz="14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033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61257" y="130629"/>
            <a:ext cx="8694057" cy="6637526"/>
            <a:chOff x="1381152" y="1435855"/>
            <a:chExt cx="6797232" cy="5332300"/>
          </a:xfrm>
        </p:grpSpPr>
        <p:pic>
          <p:nvPicPr>
            <p:cNvPr id="4" name="Espace réservé du conten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98" y="1452328"/>
              <a:ext cx="2045902" cy="1534427"/>
            </a:xfrm>
            <a:prstGeom prst="rect">
              <a:avLst/>
            </a:prstGeom>
          </p:spPr>
        </p:pic>
        <p:pic>
          <p:nvPicPr>
            <p:cNvPr id="5" name="Espace réservé du conten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1152" y="3368795"/>
              <a:ext cx="1978932" cy="148419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2960" y="3344868"/>
              <a:ext cx="2025424" cy="151906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8952" y="5156565"/>
              <a:ext cx="2257316" cy="1590472"/>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6499" y="5156565"/>
              <a:ext cx="2045902" cy="1611590"/>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0660" y="5169901"/>
              <a:ext cx="2106216" cy="1579662"/>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2919" y="3368794"/>
              <a:ext cx="2233349" cy="1484199"/>
            </a:xfrm>
            <a:prstGeom prst="rect">
              <a:avLst/>
            </a:prstGeom>
          </p:spPr>
        </p:pic>
        <p:grpSp>
          <p:nvGrpSpPr>
            <p:cNvPr id="11" name="Groupe 10"/>
            <p:cNvGrpSpPr/>
            <p:nvPr/>
          </p:nvGrpSpPr>
          <p:grpSpPr>
            <a:xfrm>
              <a:off x="1381152" y="1435855"/>
              <a:ext cx="4555117" cy="1550900"/>
              <a:chOff x="1385002" y="1579323"/>
              <a:chExt cx="4555117" cy="1550900"/>
            </a:xfrm>
          </p:grpSpPr>
          <p:pic>
            <p:nvPicPr>
              <p:cNvPr id="12" name="Espace réservé du contenu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5002" y="1579323"/>
                <a:ext cx="1891213" cy="1550900"/>
              </a:xfrm>
              <a:prstGeom prst="rect">
                <a:avLst/>
              </a:prstGeom>
            </p:spPr>
          </p:pic>
          <p:pic>
            <p:nvPicPr>
              <p:cNvPr id="13" name="Imag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6770" y="1595026"/>
                <a:ext cx="2233349" cy="1535197"/>
              </a:xfrm>
              <a:prstGeom prst="rect">
                <a:avLst/>
              </a:prstGeom>
            </p:spPr>
          </p:pic>
        </p:grpSp>
      </p:grpSp>
    </p:spTree>
    <p:extLst>
      <p:ext uri="{BB962C8B-B14F-4D97-AF65-F5344CB8AC3E}">
        <p14:creationId xmlns:p14="http://schemas.microsoft.com/office/powerpoint/2010/main" val="14801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45"/>
            <a:ext cx="9144000" cy="490955"/>
          </a:xfrm>
        </p:spPr>
        <p:txBody>
          <a:bodyPr>
            <a:normAutofit fontScale="90000"/>
          </a:bodyPr>
          <a:lstStyle/>
          <a:p>
            <a:r>
              <a:rPr dirty="0"/>
              <a:t>3. </a:t>
            </a:r>
            <a:r>
              <a:rPr lang="fr-FR" b="1" dirty="0" smtClean="0"/>
              <a:t>Résultats</a:t>
            </a:r>
            <a:r>
              <a:rPr b="1" dirty="0" smtClean="0"/>
              <a:t> </a:t>
            </a:r>
            <a:r>
              <a:rPr lang="nl-NL" b="1" dirty="0"/>
              <a:t>c</a:t>
            </a:r>
            <a:r>
              <a:rPr lang="fr-FR" b="1" dirty="0" smtClean="0"/>
              <a:t>lés</a:t>
            </a:r>
            <a:r>
              <a:rPr b="1" dirty="0" smtClean="0"/>
              <a:t> </a:t>
            </a:r>
            <a:r>
              <a:rPr lang="fr-FR" b="1" dirty="0" smtClean="0"/>
              <a:t>atteints</a:t>
            </a:r>
            <a:endParaRPr lang="fr-FR" b="1" dirty="0"/>
          </a:p>
        </p:txBody>
      </p:sp>
      <p:sp>
        <p:nvSpPr>
          <p:cNvPr id="3" name="Content Placeholder 2"/>
          <p:cNvSpPr>
            <a:spLocks noGrp="1"/>
          </p:cNvSpPr>
          <p:nvPr>
            <p:ph idx="1"/>
          </p:nvPr>
        </p:nvSpPr>
        <p:spPr>
          <a:xfrm>
            <a:off x="0" y="1058779"/>
            <a:ext cx="9144000" cy="5781286"/>
          </a:xfrm>
        </p:spPr>
        <p:txBody>
          <a:bodyPr>
            <a:normAutofit fontScale="97500"/>
          </a:bodyPr>
          <a:lstStyle/>
          <a:p>
            <a:pPr marL="0" indent="0" algn="ctr">
              <a:buNone/>
            </a:pPr>
            <a:r>
              <a:rPr lang="fr-FR" dirty="0"/>
              <a:t> </a:t>
            </a:r>
            <a:endParaRPr lang="fr-FR" dirty="0" smtClean="0"/>
          </a:p>
          <a:p>
            <a:pPr>
              <a:lnSpc>
                <a:spcPct val="200000"/>
              </a:lnSpc>
            </a:pPr>
            <a:endParaRPr dirty="0"/>
          </a:p>
        </p:txBody>
      </p:sp>
      <p:pic>
        <p:nvPicPr>
          <p:cNvPr id="7" name="Picture 6"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nvPr>
        </p:nvGraphicFramePr>
        <p:xfrm>
          <a:off x="1" y="520924"/>
          <a:ext cx="9143999" cy="6427440"/>
        </p:xfrm>
        <a:graphic>
          <a:graphicData uri="http://schemas.openxmlformats.org/drawingml/2006/table">
            <a:tbl>
              <a:tblPr firstRow="1" firstCol="1" bandRow="1">
                <a:tableStyleId>{5C22544A-7EE6-4342-B048-85BDC9FD1C3A}</a:tableStyleId>
              </a:tblPr>
              <a:tblGrid>
                <a:gridCol w="1447330">
                  <a:extLst>
                    <a:ext uri="{9D8B030D-6E8A-4147-A177-3AD203B41FA5}">
                      <a16:colId xmlns:a16="http://schemas.microsoft.com/office/drawing/2014/main" val="20000"/>
                    </a:ext>
                  </a:extLst>
                </a:gridCol>
                <a:gridCol w="6104571">
                  <a:extLst>
                    <a:ext uri="{9D8B030D-6E8A-4147-A177-3AD203B41FA5}">
                      <a16:colId xmlns:a16="http://schemas.microsoft.com/office/drawing/2014/main" val="20001"/>
                    </a:ext>
                  </a:extLst>
                </a:gridCol>
                <a:gridCol w="1592098">
                  <a:extLst>
                    <a:ext uri="{9D8B030D-6E8A-4147-A177-3AD203B41FA5}">
                      <a16:colId xmlns:a16="http://schemas.microsoft.com/office/drawing/2014/main" val="20002"/>
                    </a:ext>
                  </a:extLst>
                </a:gridCol>
              </a:tblGrid>
              <a:tr h="296205">
                <a:tc rowSpan="8">
                  <a:txBody>
                    <a:bodyPr/>
                    <a:lstStyle/>
                    <a:p>
                      <a:pPr indent="18415" algn="ctr">
                        <a:lnSpc>
                          <a:spcPct val="100000"/>
                        </a:lnSpc>
                        <a:spcAft>
                          <a:spcPts val="0"/>
                        </a:spcAft>
                        <a:tabLst>
                          <a:tab pos="914400" algn="l"/>
                        </a:tabLst>
                      </a:pPr>
                      <a:r>
                        <a:rPr lang="fr-FR" sz="1800" dirty="0">
                          <a:effectLst/>
                          <a:latin typeface="Arial" panose="020B0604020202020204" pitchFamily="34" charset="0"/>
                          <a:cs typeface="Arial" panose="020B0604020202020204" pitchFamily="34" charset="0"/>
                        </a:rPr>
                        <a:t>Composante 3</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a:txBody>
                    <a:bodyPr/>
                    <a:lstStyle/>
                    <a:p>
                      <a:pPr algn="l"/>
                      <a:endParaRPr lang="fr-FR" sz="2000" dirty="0"/>
                    </a:p>
                  </a:txBody>
                  <a:tcPr marL="17466" marR="17466" marT="0" marB="0"/>
                </a:tc>
                <a:tc rowSpan="8">
                  <a:txBody>
                    <a:bodyPr/>
                    <a:lstStyle/>
                    <a:p>
                      <a:pPr algn="l"/>
                      <a:r>
                        <a:rPr lang="fr-FR" sz="2000" b="1" kern="1200" dirty="0" smtClean="0">
                          <a:solidFill>
                            <a:schemeClr val="lt1"/>
                          </a:solidFill>
                          <a:effectLst/>
                          <a:latin typeface="Arial" panose="020B0604020202020204" pitchFamily="34" charset="0"/>
                          <a:ea typeface="+mn-ea"/>
                          <a:cs typeface="Arial" panose="020B0604020202020204" pitchFamily="34" charset="0"/>
                        </a:rPr>
                        <a:t>100 %</a:t>
                      </a:r>
                      <a:endParaRPr lang="fr-FR" sz="2000" b="1" kern="1200" dirty="0">
                        <a:solidFill>
                          <a:schemeClr val="lt1"/>
                        </a:solidFill>
                        <a:effectLst/>
                        <a:latin typeface="Arial" panose="020B0604020202020204" pitchFamily="34" charset="0"/>
                        <a:ea typeface="+mn-ea"/>
                        <a:cs typeface="Arial" panose="020B0604020202020204" pitchFamily="34" charset="0"/>
                      </a:endParaRPr>
                    </a:p>
                  </a:txBody>
                  <a:tcPr marL="17466" marR="17466" marT="0" marB="0" anchor="ctr"/>
                </a:tc>
                <a:extLst>
                  <a:ext uri="{0D108BD9-81ED-4DB2-BD59-A6C34878D82A}">
                    <a16:rowId xmlns:a16="http://schemas.microsoft.com/office/drawing/2014/main" val="10000"/>
                  </a:ext>
                </a:extLst>
              </a:tr>
              <a:tr h="533170">
                <a:tc vMerge="1">
                  <a:txBody>
                    <a:bodyPr/>
                    <a:lstStyle/>
                    <a:p>
                      <a:endParaRPr lang="fr-F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Arial" panose="020B0604020202020204" pitchFamily="34" charset="0"/>
                          <a:ea typeface="+mn-ea"/>
                          <a:cs typeface="Arial" panose="020B0604020202020204" pitchFamily="34" charset="0"/>
                        </a:rPr>
                        <a:t>Révision de la loi phytosanitaire du Cameroun de 2003 (comprenant 04 textes d'application)</a:t>
                      </a:r>
                    </a:p>
                  </a:txBody>
                  <a:tcPr marL="17466" marR="17466" marT="0" marB="0"/>
                </a:tc>
                <a:tc vMerge="1">
                  <a:txBody>
                    <a:bodyPr/>
                    <a:lstStyle/>
                    <a:p>
                      <a:endParaRPr lang="fr-FR"/>
                    </a:p>
                  </a:txBody>
                  <a:tcPr/>
                </a:tc>
                <a:extLst>
                  <a:ext uri="{0D108BD9-81ED-4DB2-BD59-A6C34878D82A}">
                    <a16:rowId xmlns:a16="http://schemas.microsoft.com/office/drawing/2014/main" val="10001"/>
                  </a:ext>
                </a:extLst>
              </a:tr>
              <a:tr h="533170">
                <a:tc vMerge="1">
                  <a:txBody>
                    <a:bodyPr/>
                    <a:lstStyle/>
                    <a:p>
                      <a:endParaRPr lang="fr-FR"/>
                    </a:p>
                  </a:txBody>
                  <a:tcPr/>
                </a:tc>
                <a:tc>
                  <a:txBody>
                    <a:bodyPr/>
                    <a:lstStyle/>
                    <a:p>
                      <a:pPr indent="18415" algn="l">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Conduite d’une évaluation de la capacité phytosanitaire (ECP) </a:t>
                      </a:r>
                    </a:p>
                  </a:txBody>
                  <a:tcPr marL="17466" marR="17466" marT="0" marB="0"/>
                </a:tc>
                <a:tc vMerge="1">
                  <a:txBody>
                    <a:bodyPr/>
                    <a:lstStyle/>
                    <a:p>
                      <a:endParaRPr lang="fr-FR"/>
                    </a:p>
                  </a:txBody>
                  <a:tcPr/>
                </a:tc>
                <a:extLst>
                  <a:ext uri="{0D108BD9-81ED-4DB2-BD59-A6C34878D82A}">
                    <a16:rowId xmlns:a16="http://schemas.microsoft.com/office/drawing/2014/main" val="10002"/>
                  </a:ext>
                </a:extLst>
              </a:tr>
              <a:tr h="533170">
                <a:tc vMerge="1">
                  <a:txBody>
                    <a:bodyPr/>
                    <a:lstStyle/>
                    <a:p>
                      <a:endParaRPr lang="fr-FR"/>
                    </a:p>
                  </a:txBody>
                  <a:tcPr/>
                </a:tc>
                <a:tc>
                  <a:txBody>
                    <a:bodyPr/>
                    <a:lstStyle/>
                    <a:p>
                      <a:pPr marL="0" indent="18415" algn="l" defTabSz="457200" rtl="0" eaLnBrk="1" latinLnBrk="0" hangingPunct="1">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Renforcement des capacités de 40 agents aux inspections de produits phytosanitaires</a:t>
                      </a:r>
                    </a:p>
                  </a:txBody>
                  <a:tcPr marL="17466" marR="17466" marT="0" marB="0"/>
                </a:tc>
                <a:tc vMerge="1">
                  <a:txBody>
                    <a:bodyPr/>
                    <a:lstStyle/>
                    <a:p>
                      <a:endParaRPr lang="fr-FR"/>
                    </a:p>
                  </a:txBody>
                  <a:tcPr/>
                </a:tc>
                <a:extLst>
                  <a:ext uri="{0D108BD9-81ED-4DB2-BD59-A6C34878D82A}">
                    <a16:rowId xmlns:a16="http://schemas.microsoft.com/office/drawing/2014/main" val="10003"/>
                  </a:ext>
                </a:extLst>
              </a:tr>
              <a:tr h="148103">
                <a:tc vMerge="1">
                  <a:txBody>
                    <a:bodyPr/>
                    <a:lstStyle/>
                    <a:p>
                      <a:endParaRPr lang="fr-FR"/>
                    </a:p>
                  </a:txBody>
                  <a:tcPr/>
                </a:tc>
                <a:tc>
                  <a:txBody>
                    <a:bodyPr/>
                    <a:lstStyle/>
                    <a:p>
                      <a:pPr algn="l"/>
                      <a:endParaRPr lang="fr-FR" sz="1000" kern="1200" dirty="0">
                        <a:solidFill>
                          <a:schemeClr val="dk1"/>
                        </a:solidFill>
                        <a:effectLst/>
                        <a:latin typeface="Arial" panose="020B0604020202020204" pitchFamily="34" charset="0"/>
                        <a:ea typeface="+mn-ea"/>
                        <a:cs typeface="Arial" panose="020B0604020202020204" pitchFamily="34" charset="0"/>
                      </a:endParaRPr>
                    </a:p>
                  </a:txBody>
                  <a:tcPr marL="17466" marR="17466" marT="0" marB="0"/>
                </a:tc>
                <a:tc vMerge="1">
                  <a:txBody>
                    <a:bodyPr/>
                    <a:lstStyle/>
                    <a:p>
                      <a:endParaRPr lang="fr-FR"/>
                    </a:p>
                  </a:txBody>
                  <a:tcPr/>
                </a:tc>
                <a:extLst>
                  <a:ext uri="{0D108BD9-81ED-4DB2-BD59-A6C34878D82A}">
                    <a16:rowId xmlns:a16="http://schemas.microsoft.com/office/drawing/2014/main" val="10004"/>
                  </a:ext>
                </a:extLst>
              </a:tr>
              <a:tr h="1570585">
                <a:tc vMerge="1">
                  <a:txBody>
                    <a:bodyPr/>
                    <a:lstStyle/>
                    <a:p>
                      <a:endParaRPr lang="fr-FR"/>
                    </a:p>
                  </a:txBody>
                  <a:tcPr/>
                </a:tc>
                <a:tc>
                  <a:txBody>
                    <a:bodyPr/>
                    <a:lstStyle/>
                    <a:p>
                      <a:pPr indent="18415" algn="l">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Création </a:t>
                      </a:r>
                      <a:r>
                        <a:rPr lang="fr-FR" sz="1800" kern="1200">
                          <a:solidFill>
                            <a:schemeClr val="dk1"/>
                          </a:solidFill>
                          <a:effectLst/>
                          <a:latin typeface="Arial" panose="020B0604020202020204" pitchFamily="34" charset="0"/>
                          <a:ea typeface="+mn-ea"/>
                          <a:cs typeface="Arial" panose="020B0604020202020204" pitchFamily="34" charset="0"/>
                        </a:rPr>
                        <a:t>par </a:t>
                      </a:r>
                      <a:r>
                        <a:rPr lang="fr-FR" sz="1800" kern="1200" smtClean="0">
                          <a:solidFill>
                            <a:schemeClr val="dk1"/>
                          </a:solidFill>
                          <a:effectLst/>
                          <a:latin typeface="Arial" panose="020B0604020202020204" pitchFamily="34" charset="0"/>
                          <a:ea typeface="+mn-ea"/>
                          <a:cs typeface="Arial" panose="020B0604020202020204" pitchFamily="34" charset="0"/>
                        </a:rPr>
                        <a:t>la</a:t>
                      </a:r>
                      <a:r>
                        <a:rPr lang="fr-FR" sz="1800" kern="1200" baseline="0" smtClean="0">
                          <a:solidFill>
                            <a:schemeClr val="dk1"/>
                          </a:solidFill>
                          <a:effectLst/>
                          <a:latin typeface="Arial" panose="020B0604020202020204" pitchFamily="34" charset="0"/>
                          <a:ea typeface="+mn-ea"/>
                          <a:cs typeface="Arial" panose="020B0604020202020204" pitchFamily="34" charset="0"/>
                        </a:rPr>
                        <a:t> DRCQ/MINADER</a:t>
                      </a:r>
                      <a:r>
                        <a:rPr lang="fr-FR" sz="1800" kern="1200" smtClean="0">
                          <a:solidFill>
                            <a:schemeClr val="dk1"/>
                          </a:solidFill>
                          <a:effectLst/>
                          <a:latin typeface="Arial" panose="020B0604020202020204" pitchFamily="34" charset="0"/>
                          <a:ea typeface="+mn-ea"/>
                          <a:cs typeface="Arial" panose="020B0604020202020204" pitchFamily="34" charset="0"/>
                        </a:rPr>
                        <a:t> </a:t>
                      </a:r>
                      <a:r>
                        <a:rPr lang="fr-FR" sz="1800" kern="1200" dirty="0">
                          <a:solidFill>
                            <a:schemeClr val="dk1"/>
                          </a:solidFill>
                          <a:effectLst/>
                          <a:latin typeface="Arial" panose="020B0604020202020204" pitchFamily="34" charset="0"/>
                          <a:ea typeface="+mn-ea"/>
                          <a:cs typeface="Arial" panose="020B0604020202020204" pitchFamily="34" charset="0"/>
                        </a:rPr>
                        <a:t>de 2 sites internet. </a:t>
                      </a:r>
                      <a:r>
                        <a:rPr lang="fr-FR" sz="1800" kern="1200">
                          <a:solidFill>
                            <a:schemeClr val="dk1"/>
                          </a:solidFill>
                          <a:effectLst/>
                          <a:latin typeface="Arial" panose="020B0604020202020204" pitchFamily="34" charset="0"/>
                          <a:ea typeface="+mn-ea"/>
                          <a:cs typeface="Arial" panose="020B0604020202020204" pitchFamily="34" charset="0"/>
                        </a:rPr>
                        <a:t>(</a:t>
                      </a:r>
                      <a:r>
                        <a:rPr lang="fr-FR" sz="1800" kern="1200" smtClean="0">
                          <a:solidFill>
                            <a:schemeClr val="dk1"/>
                          </a:solidFill>
                          <a:effectLst/>
                          <a:latin typeface="Arial" panose="020B0604020202020204" pitchFamily="34" charset="0"/>
                          <a:ea typeface="+mn-ea"/>
                          <a:cs typeface="Arial" panose="020B0604020202020204" pitchFamily="34" charset="0"/>
                          <a:hlinkClick r:id="rId3"/>
                        </a:rPr>
                        <a:t>www.drcq-minader.org</a:t>
                      </a:r>
                      <a:r>
                        <a:rPr lang="fr-FR" sz="1800" kern="1200" smtClean="0">
                          <a:solidFill>
                            <a:schemeClr val="dk1"/>
                          </a:solidFill>
                          <a:effectLst/>
                          <a:latin typeface="Arial" panose="020B0604020202020204" pitchFamily="34" charset="0"/>
                          <a:ea typeface="+mn-ea"/>
                          <a:cs typeface="Arial" panose="020B0604020202020204" pitchFamily="34" charset="0"/>
                        </a:rPr>
                        <a:t> et </a:t>
                      </a:r>
                      <a:r>
                        <a:rPr lang="fr-FR" sz="1800" kern="1200" smtClean="0">
                          <a:solidFill>
                            <a:schemeClr val="dk1"/>
                          </a:solidFill>
                          <a:effectLst/>
                          <a:latin typeface="Arial" panose="020B0604020202020204" pitchFamily="34" charset="0"/>
                          <a:ea typeface="+mn-ea"/>
                          <a:cs typeface="Arial" panose="020B0604020202020204" pitchFamily="34" charset="0"/>
                          <a:hlinkClick r:id="rId4"/>
                        </a:rPr>
                        <a:t>www.intranet.drcq </a:t>
                      </a:r>
                      <a:r>
                        <a:rPr lang="fr-FR" sz="1800" kern="1200" dirty="0">
                          <a:solidFill>
                            <a:schemeClr val="dk1"/>
                          </a:solidFill>
                          <a:effectLst/>
                          <a:latin typeface="Arial" panose="020B0604020202020204" pitchFamily="34" charset="0"/>
                          <a:ea typeface="+mn-ea"/>
                          <a:cs typeface="Arial" panose="020B0604020202020204" pitchFamily="34" charset="0"/>
                          <a:hlinkClick r:id="rId4"/>
                        </a:rPr>
                        <a:t>-minader.org</a:t>
                      </a:r>
                      <a:r>
                        <a:rPr lang="fr-FR" sz="1800" kern="1200" dirty="0">
                          <a:solidFill>
                            <a:schemeClr val="dk1"/>
                          </a:solidFill>
                          <a:effectLst/>
                          <a:latin typeface="Arial" panose="020B0604020202020204" pitchFamily="34" charset="0"/>
                          <a:ea typeface="+mn-ea"/>
                          <a:cs typeface="Arial" panose="020B0604020202020204" pitchFamily="34" charset="0"/>
                        </a:rPr>
                        <a:t>) afin de rendre accessibles  les Informations et échanger sur l'homologation des pesticides, les importations et les impacts sur la santé</a:t>
                      </a:r>
                    </a:p>
                  </a:txBody>
                  <a:tcPr marL="17466" marR="17466" marT="0" marB="0"/>
                </a:tc>
                <a:tc vMerge="1">
                  <a:txBody>
                    <a:bodyPr/>
                    <a:lstStyle/>
                    <a:p>
                      <a:endParaRPr lang="fr-FR"/>
                    </a:p>
                  </a:txBody>
                  <a:tcPr/>
                </a:tc>
                <a:extLst>
                  <a:ext uri="{0D108BD9-81ED-4DB2-BD59-A6C34878D82A}">
                    <a16:rowId xmlns:a16="http://schemas.microsoft.com/office/drawing/2014/main" val="10005"/>
                  </a:ext>
                </a:extLst>
              </a:tr>
              <a:tr h="421982">
                <a:tc vMerge="1">
                  <a:txBody>
                    <a:bodyPr/>
                    <a:lstStyle/>
                    <a:p>
                      <a:endParaRPr lang="fr-FR"/>
                    </a:p>
                  </a:txBody>
                  <a:tcPr/>
                </a:tc>
                <a:tc>
                  <a:txBody>
                    <a:bodyPr/>
                    <a:lstStyle/>
                    <a:p>
                      <a:pPr indent="18415" algn="l">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Renforcement des capacités de certains laboratoires </a:t>
                      </a:r>
                    </a:p>
                  </a:txBody>
                  <a:tcPr marL="17466" marR="17466" marT="0" marB="0"/>
                </a:tc>
                <a:tc vMerge="1">
                  <a:txBody>
                    <a:bodyPr/>
                    <a:lstStyle/>
                    <a:p>
                      <a:endParaRPr lang="fr-FR"/>
                    </a:p>
                  </a:txBody>
                  <a:tcPr/>
                </a:tc>
                <a:extLst>
                  <a:ext uri="{0D108BD9-81ED-4DB2-BD59-A6C34878D82A}">
                    <a16:rowId xmlns:a16="http://schemas.microsoft.com/office/drawing/2014/main" val="10006"/>
                  </a:ext>
                </a:extLst>
              </a:tr>
              <a:tr h="880154">
                <a:tc vMerge="1">
                  <a:txBody>
                    <a:bodyPr/>
                    <a:lstStyle/>
                    <a:p>
                      <a:endParaRPr lang="fr-FR"/>
                    </a:p>
                  </a:txBody>
                  <a:tcPr/>
                </a:tc>
                <a:tc>
                  <a:txBody>
                    <a:bodyPr/>
                    <a:lstStyle/>
                    <a:p>
                      <a:pPr indent="18415" algn="l">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Formation de 2 personnels du MINADER et MINEPDED en master  de gestion des pesticides à l’université de Cap </a:t>
                      </a:r>
                      <a:r>
                        <a:rPr lang="fr-FR" sz="1800" kern="1200" dirty="0" err="1">
                          <a:solidFill>
                            <a:schemeClr val="dk1"/>
                          </a:solidFill>
                          <a:effectLst/>
                          <a:latin typeface="Arial" panose="020B0604020202020204" pitchFamily="34" charset="0"/>
                          <a:ea typeface="+mn-ea"/>
                          <a:cs typeface="Arial" panose="020B0604020202020204" pitchFamily="34" charset="0"/>
                        </a:rPr>
                        <a:t>Town</a:t>
                      </a:r>
                      <a:r>
                        <a:rPr lang="fr-FR" sz="1800" kern="1200" dirty="0">
                          <a:solidFill>
                            <a:schemeClr val="dk1"/>
                          </a:solidFill>
                          <a:effectLst/>
                          <a:latin typeface="Arial" panose="020B0604020202020204" pitchFamily="34" charset="0"/>
                          <a:ea typeface="+mn-ea"/>
                          <a:cs typeface="Arial" panose="020B0604020202020204" pitchFamily="34" charset="0"/>
                        </a:rPr>
                        <a:t> en Afrique du Sud </a:t>
                      </a:r>
                    </a:p>
                  </a:txBody>
                  <a:tcPr marL="17466" marR="17466" marT="0" marB="0"/>
                </a:tc>
                <a:tc vMerge="1">
                  <a:txBody>
                    <a:bodyPr/>
                    <a:lstStyle/>
                    <a:p>
                      <a:endParaRPr lang="fr-FR"/>
                    </a:p>
                  </a:txBody>
                  <a:tcPr/>
                </a:tc>
                <a:extLst>
                  <a:ext uri="{0D108BD9-81ED-4DB2-BD59-A6C34878D82A}">
                    <a16:rowId xmlns:a16="http://schemas.microsoft.com/office/drawing/2014/main" val="10007"/>
                  </a:ext>
                </a:extLst>
              </a:tr>
              <a:tr h="385309">
                <a:tc rowSpan="3">
                  <a:txBody>
                    <a:bodyPr/>
                    <a:lstStyle/>
                    <a:p>
                      <a:pPr indent="18415" algn="ctr">
                        <a:lnSpc>
                          <a:spcPct val="100000"/>
                        </a:lnSpc>
                        <a:spcAft>
                          <a:spcPts val="0"/>
                        </a:spcAft>
                        <a:tabLst>
                          <a:tab pos="914400" algn="l"/>
                        </a:tabLst>
                      </a:pPr>
                      <a:r>
                        <a:rPr lang="fr-FR" sz="1800" dirty="0">
                          <a:effectLst/>
                          <a:latin typeface="Arial" panose="020B0604020202020204" pitchFamily="34" charset="0"/>
                          <a:cs typeface="Arial" panose="020B0604020202020204" pitchFamily="34" charset="0"/>
                        </a:rPr>
                        <a:t>Composante 4</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tc>
                  <a:txBody>
                    <a:bodyPr/>
                    <a:lstStyle/>
                    <a:p>
                      <a:pPr indent="18415" algn="l">
                        <a:lnSpc>
                          <a:spcPct val="100000"/>
                        </a:lnSpc>
                        <a:spcAft>
                          <a:spcPts val="100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Identification et validation des alternatives </a:t>
                      </a:r>
                    </a:p>
                  </a:txBody>
                  <a:tcPr marL="17466" marR="17466" marT="0" marB="0"/>
                </a:tc>
                <a:tc rowSpan="3">
                  <a:txBody>
                    <a:bodyPr/>
                    <a:lstStyle/>
                    <a:p>
                      <a:pPr indent="18415" algn="l">
                        <a:lnSpc>
                          <a:spcPct val="100000"/>
                        </a:lnSpc>
                        <a:spcAft>
                          <a:spcPts val="0"/>
                        </a:spcAft>
                        <a:tabLst>
                          <a:tab pos="914400" algn="l"/>
                        </a:tabLst>
                      </a:pPr>
                      <a:r>
                        <a:rPr lang="fr-FR" sz="2000" b="1" dirty="0" smtClean="0"/>
                        <a:t>80%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17466" marR="17466" marT="0" marB="0" anchor="ctr"/>
                </a:tc>
                <a:extLst>
                  <a:ext uri="{0D108BD9-81ED-4DB2-BD59-A6C34878D82A}">
                    <a16:rowId xmlns:a16="http://schemas.microsoft.com/office/drawing/2014/main" val="10008"/>
                  </a:ext>
                </a:extLst>
              </a:tr>
              <a:tr h="409045">
                <a:tc vMerge="1">
                  <a:txBody>
                    <a:bodyPr/>
                    <a:lstStyle/>
                    <a:p>
                      <a:endParaRPr lang="fr-FR"/>
                    </a:p>
                  </a:txBody>
                  <a:tcPr/>
                </a:tc>
                <a:tc>
                  <a:txBody>
                    <a:bodyPr/>
                    <a:lstStyle/>
                    <a:p>
                      <a:pPr indent="18415" algn="l">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Développement des Protocoles d’utilisation</a:t>
                      </a:r>
                    </a:p>
                  </a:txBody>
                  <a:tcPr marL="17466" marR="17466" marT="0" marB="0"/>
                </a:tc>
                <a:tc vMerge="1">
                  <a:txBody>
                    <a:bodyPr/>
                    <a:lstStyle/>
                    <a:p>
                      <a:endParaRPr lang="fr-FR"/>
                    </a:p>
                  </a:txBody>
                  <a:tcPr/>
                </a:tc>
                <a:extLst>
                  <a:ext uri="{0D108BD9-81ED-4DB2-BD59-A6C34878D82A}">
                    <a16:rowId xmlns:a16="http://schemas.microsoft.com/office/drawing/2014/main" val="10009"/>
                  </a:ext>
                </a:extLst>
              </a:tr>
              <a:tr h="657245">
                <a:tc vMerge="1">
                  <a:txBody>
                    <a:bodyPr/>
                    <a:lstStyle/>
                    <a:p>
                      <a:endParaRPr lang="fr-FR"/>
                    </a:p>
                  </a:txBody>
                  <a:tcPr/>
                </a:tc>
                <a:tc>
                  <a:txBody>
                    <a:bodyPr/>
                    <a:lstStyle/>
                    <a:p>
                      <a:pPr indent="0" algn="l">
                        <a:lnSpc>
                          <a:spcPct val="100000"/>
                        </a:lnSpc>
                        <a:spcAft>
                          <a:spcPts val="0"/>
                        </a:spcAft>
                        <a:tabLst>
                          <a:tab pos="914400" algn="l"/>
                        </a:tabLst>
                      </a:pPr>
                      <a:r>
                        <a:rPr lang="fr-FR" sz="1800" kern="1200" dirty="0">
                          <a:solidFill>
                            <a:schemeClr val="dk1"/>
                          </a:solidFill>
                          <a:effectLst/>
                          <a:latin typeface="Arial" panose="020B0604020202020204" pitchFamily="34" charset="0"/>
                          <a:ea typeface="+mn-ea"/>
                          <a:cs typeface="Arial" panose="020B0604020202020204" pitchFamily="34" charset="0"/>
                        </a:rPr>
                        <a:t>essais des alternatives en champs</a:t>
                      </a:r>
                    </a:p>
                  </a:txBody>
                  <a:tcPr marL="17466" marR="17466" marT="0" marB="0" anchor="ctr"/>
                </a:tc>
                <a:tc vMerge="1">
                  <a:txBody>
                    <a:bodyPr/>
                    <a:lstStyle/>
                    <a:p>
                      <a:endParaRPr lang="fr-F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6055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p:cNvGrpSpPr/>
          <p:nvPr/>
        </p:nvGrpSpPr>
        <p:grpSpPr>
          <a:xfrm>
            <a:off x="268299" y="117360"/>
            <a:ext cx="8875701" cy="6740640"/>
            <a:chOff x="268299" y="117360"/>
            <a:chExt cx="8875701" cy="6740640"/>
          </a:xfrm>
        </p:grpSpPr>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64" y="117360"/>
              <a:ext cx="2182775" cy="2486809"/>
            </a:xfrm>
            <a:prstGeom prst="rect">
              <a:avLst/>
            </a:prstGeom>
          </p:spPr>
        </p:pic>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99" y="3817257"/>
              <a:ext cx="2277741" cy="3040743"/>
            </a:xfrm>
            <a:prstGeom prst="rect">
              <a:avLst/>
            </a:prstGeom>
          </p:spPr>
        </p:pic>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4880" y="4452883"/>
              <a:ext cx="2782424" cy="2086818"/>
            </a:xfrm>
            <a:prstGeom prst="rect">
              <a:avLst/>
            </a:prstGeom>
          </p:spPr>
        </p:pic>
        <p:pic>
          <p:nvPicPr>
            <p:cNvPr id="33" name="Espace réservé du contenu 9"/>
            <p:cNvPicPr>
              <a:picLocks noChangeAspect="1"/>
            </p:cNvPicPr>
            <p:nvPr/>
          </p:nvPicPr>
          <p:blipFill>
            <a:blip r:embed="rId5"/>
            <a:stretch>
              <a:fillRect/>
            </a:stretch>
          </p:blipFill>
          <p:spPr>
            <a:xfrm>
              <a:off x="3318997" y="117360"/>
              <a:ext cx="2994019" cy="2245514"/>
            </a:xfrm>
            <a:prstGeom prst="rect">
              <a:avLst/>
            </a:prstGeom>
          </p:spPr>
        </p:pic>
        <p:pic>
          <p:nvPicPr>
            <p:cNvPr id="3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4708" y="2551063"/>
              <a:ext cx="2022596" cy="169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3420" y="4430589"/>
              <a:ext cx="3040580" cy="2280434"/>
            </a:xfrm>
            <a:prstGeom prst="rect">
              <a:avLst/>
            </a:prstGeom>
          </p:spPr>
        </p:pic>
        <p:pic>
          <p:nvPicPr>
            <p:cNvPr id="36" name="Imag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9379" y="117360"/>
              <a:ext cx="1884428" cy="2512569"/>
            </a:xfrm>
            <a:prstGeom prst="rect">
              <a:avLst/>
            </a:prstGeom>
          </p:spPr>
        </p:pic>
      </p:grpSp>
    </p:spTree>
    <p:extLst>
      <p:ext uri="{BB962C8B-B14F-4D97-AF65-F5344CB8AC3E}">
        <p14:creationId xmlns:p14="http://schemas.microsoft.com/office/powerpoint/2010/main" val="95066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94342" y="401527"/>
            <a:ext cx="8984342" cy="5895664"/>
            <a:chOff x="508000" y="2469709"/>
            <a:chExt cx="8984342" cy="5895664"/>
          </a:xfrm>
        </p:grpSpPr>
        <p:pic>
          <p:nvPicPr>
            <p:cNvPr id="14" name="Image 13" descr="D:\Franklin\Documents\PROJETS\FAO-alternative aux pesticides-Ndikontar\Activité ESEKA\photos\IMG_20190827_16070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5056116"/>
              <a:ext cx="2053873" cy="1829073"/>
            </a:xfrm>
            <a:prstGeom prst="rect">
              <a:avLst/>
            </a:prstGeom>
            <a:noFill/>
            <a:ln>
              <a:noFill/>
            </a:ln>
          </p:spPr>
        </p:pic>
        <p:pic>
          <p:nvPicPr>
            <p:cNvPr id="26" name="Image 25" descr="D:\Franklin\Documents\PROJETS\FAO-alternative aux pesticides-Ndikontar\Activité ESEKA\photos\IMG_20190827_1539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873" y="6679381"/>
              <a:ext cx="2169783" cy="1685992"/>
            </a:xfrm>
            <a:prstGeom prst="rect">
              <a:avLst/>
            </a:prstGeom>
            <a:noFill/>
            <a:ln>
              <a:noFill/>
            </a:ln>
          </p:spPr>
        </p:pic>
        <p:pic>
          <p:nvPicPr>
            <p:cNvPr id="27" name="Image 26" descr="D:\Franklin\Documents\PROJETS\FAO-alternative aux pesticides-Ndikontar\Activité EBOLOWA\photoebolowa\IMG_20190829_14174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001" y="2469710"/>
              <a:ext cx="1737880" cy="1536596"/>
            </a:xfrm>
            <a:prstGeom prst="rect">
              <a:avLst/>
            </a:prstGeom>
            <a:noFill/>
            <a:ln>
              <a:noFill/>
            </a:ln>
          </p:spPr>
        </p:pic>
        <p:pic>
          <p:nvPicPr>
            <p:cNvPr id="28" name="Image 27" descr="D:\Franklin\Documents\DOC stagiaire\ETUDIANTS ISAGO\BOA YENE DE LA GRACE\fot exp BOA\IMG_20190627_10521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7537" y="2469710"/>
              <a:ext cx="1977319" cy="1536595"/>
            </a:xfrm>
            <a:prstGeom prst="rect">
              <a:avLst/>
            </a:prstGeom>
            <a:noFill/>
            <a:ln>
              <a:noFill/>
            </a:ln>
          </p:spPr>
        </p:pic>
        <p:pic>
          <p:nvPicPr>
            <p:cNvPr id="29" name="Image 28" descr="D:\Franklin\Documents\PROJETS\FAO-alternative aux pesticides-Ndikontar\Activité EBOLOWA\photoebolowa\IMG_20190829_08173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0173" y="4555828"/>
              <a:ext cx="1840774" cy="1463570"/>
            </a:xfrm>
            <a:prstGeom prst="rect">
              <a:avLst/>
            </a:prstGeom>
            <a:noFill/>
            <a:ln>
              <a:noFill/>
            </a:ln>
            <a:extLst/>
          </p:spPr>
        </p:pic>
        <p:pic>
          <p:nvPicPr>
            <p:cNvPr id="30" name="Image 29" descr="Une image contenant extérieur, vert, herbe, assis&#10;&#10;Description générée automatiquement"/>
            <p:cNvPicPr/>
            <p:nvPr/>
          </p:nvPicPr>
          <p:blipFill>
            <a:blip r:embed="rId7" cstate="print">
              <a:extLst>
                <a:ext uri="{28A0092B-C50C-407E-A947-70E740481C1C}">
                  <a14:useLocalDpi xmlns:a14="http://schemas.microsoft.com/office/drawing/2010/main" val="0"/>
                </a:ext>
              </a:extLst>
            </a:blip>
            <a:stretch>
              <a:fillRect/>
            </a:stretch>
          </p:blipFill>
          <p:spPr>
            <a:xfrm>
              <a:off x="7880190" y="2469709"/>
              <a:ext cx="1612152" cy="1410749"/>
            </a:xfrm>
            <a:prstGeom prst="rect">
              <a:avLst/>
            </a:prstGeom>
          </p:spPr>
        </p:pic>
        <p:pic>
          <p:nvPicPr>
            <p:cNvPr id="31" name="Image 30" descr="Une image contenant intérieur, table, assis, alimentation&#10;&#10;Description générée automatiquement"/>
            <p:cNvPicPr/>
            <p:nvPr/>
          </p:nvPicPr>
          <p:blipFill>
            <a:blip r:embed="rId8" cstate="print">
              <a:extLst>
                <a:ext uri="{28A0092B-C50C-407E-A947-70E740481C1C}">
                  <a14:useLocalDpi xmlns:a14="http://schemas.microsoft.com/office/drawing/2010/main" val="0"/>
                </a:ext>
              </a:extLst>
            </a:blip>
            <a:stretch>
              <a:fillRect/>
            </a:stretch>
          </p:blipFill>
          <p:spPr>
            <a:xfrm>
              <a:off x="6066972" y="3401487"/>
              <a:ext cx="1624532" cy="1926959"/>
            </a:xfrm>
            <a:prstGeom prst="rect">
              <a:avLst/>
            </a:prstGeom>
          </p:spPr>
        </p:pic>
        <p:pic>
          <p:nvPicPr>
            <p:cNvPr id="32" name="Image 31"/>
            <p:cNvPicPr/>
            <p:nvPr/>
          </p:nvPicPr>
          <p:blipFill rotWithShape="1">
            <a:blip r:embed="rId9" cstate="print">
              <a:extLst>
                <a:ext uri="{28A0092B-C50C-407E-A947-70E740481C1C}">
                  <a14:useLocalDpi xmlns:a14="http://schemas.microsoft.com/office/drawing/2010/main" val="0"/>
                </a:ext>
              </a:extLst>
            </a:blip>
            <a:srcRect t="19368" r="9632" b="26746"/>
            <a:stretch/>
          </p:blipFill>
          <p:spPr bwMode="auto">
            <a:xfrm>
              <a:off x="5505596" y="6019398"/>
              <a:ext cx="1780575" cy="1881518"/>
            </a:xfrm>
            <a:prstGeom prst="rect">
              <a:avLst/>
            </a:prstGeom>
            <a:ln>
              <a:noFill/>
            </a:ln>
            <a:extLst>
              <a:ext uri="{53640926-AAD7-44D8-BBD7-CCE9431645EC}">
                <a14:shadowObscured xmlns:a14="http://schemas.microsoft.com/office/drawing/2010/main"/>
              </a:ext>
            </a:extLst>
          </p:spPr>
        </p:pic>
        <p:pic>
          <p:nvPicPr>
            <p:cNvPr id="33" name="Image 32" descr="Une image contenant extérieur, herbe, plante, debout&#10;&#10;Description générée automatiquement"/>
            <p:cNvPicPr/>
            <p:nvPr/>
          </p:nvPicPr>
          <p:blipFill rotWithShape="1">
            <a:blip r:embed="rId10">
              <a:extLst>
                <a:ext uri="{28A0092B-C50C-407E-A947-70E740481C1C}">
                  <a14:useLocalDpi xmlns:a14="http://schemas.microsoft.com/office/drawing/2010/main" val="0"/>
                </a:ext>
              </a:extLst>
            </a:blip>
            <a:srcRect t="1" r="58138" b="-2"/>
            <a:stretch/>
          </p:blipFill>
          <p:spPr bwMode="auto">
            <a:xfrm>
              <a:off x="7880189" y="6019398"/>
              <a:ext cx="1612153" cy="2015797"/>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22837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367098" y="788551"/>
            <a:ext cx="6587803" cy="337319"/>
          </a:xfrm>
          <a:prstGeom prst="rect">
            <a:avLst/>
          </a:prstGeom>
          <a:noFill/>
        </p:spPr>
        <p:txBody>
          <a:bodyPr wrap="none" lIns="0" tIns="0" rIns="0" bIns="0" rtlCol="0" anchor="t"/>
          <a:lstStyle/>
          <a:p>
            <a:pPr>
              <a:lnSpc>
                <a:spcPts val="2625"/>
              </a:lnSpc>
            </a:pPr>
            <a:r>
              <a:rPr lang="en-US" sz="2095" b="1" dirty="0">
                <a:solidFill>
                  <a:srgbClr val="000000"/>
                </a:solidFill>
                <a:latin typeface="Montserrat Bold" pitchFamily="34" charset="0"/>
                <a:ea typeface="Montserrat Bold" pitchFamily="34" charset="-122"/>
                <a:cs typeface="Montserrat Bold" pitchFamily="34" charset="-120"/>
              </a:rPr>
              <a:t>Catégories d'Indicateurs et Exemples Concrets</a:t>
            </a:r>
            <a:endParaRPr lang="en-US" sz="2095" dirty="0"/>
          </a:p>
        </p:txBody>
      </p:sp>
      <p:sp>
        <p:nvSpPr>
          <p:cNvPr id="11" name="Text 9"/>
          <p:cNvSpPr/>
          <p:nvPr/>
        </p:nvSpPr>
        <p:spPr>
          <a:xfrm>
            <a:off x="4482927" y="1839664"/>
            <a:ext cx="178073" cy="222573"/>
          </a:xfrm>
          <a:prstGeom prst="rect">
            <a:avLst/>
          </a:prstGeom>
          <a:noFill/>
        </p:spPr>
        <p:txBody>
          <a:bodyPr wrap="none" lIns="0" tIns="0" rIns="0" bIns="0" rtlCol="0" anchor="t"/>
          <a:lstStyle/>
          <a:p>
            <a:pPr>
              <a:lnSpc>
                <a:spcPts val="1375"/>
              </a:lnSpc>
            </a:pPr>
            <a:endParaRPr lang="en-US" sz="1375" dirty="0"/>
          </a:p>
        </p:txBody>
      </p:sp>
      <p:grpSp>
        <p:nvGrpSpPr>
          <p:cNvPr id="10" name="Groupe 9"/>
          <p:cNvGrpSpPr/>
          <p:nvPr/>
        </p:nvGrpSpPr>
        <p:grpSpPr>
          <a:xfrm>
            <a:off x="138867" y="1102422"/>
            <a:ext cx="8302400" cy="4409378"/>
            <a:chOff x="457199" y="1786619"/>
            <a:chExt cx="8460551" cy="3889090"/>
          </a:xfrm>
        </p:grpSpPr>
        <p:sp>
          <p:nvSpPr>
            <p:cNvPr id="3" name="Shape 1"/>
            <p:cNvSpPr/>
            <p:nvPr/>
          </p:nvSpPr>
          <p:spPr>
            <a:xfrm>
              <a:off x="457199" y="1803758"/>
              <a:ext cx="2722197" cy="3871951"/>
            </a:xfrm>
            <a:prstGeom prst="roundRect">
              <a:avLst>
                <a:gd name="adj" fmla="val 672"/>
              </a:avLst>
            </a:prstGeom>
            <a:noFill/>
            <a:ln w="22860">
              <a:solidFill>
                <a:srgbClr val="D8D4D4"/>
              </a:solidFill>
              <a:prstDash val="solid"/>
            </a:ln>
          </p:spPr>
          <p:txBody>
            <a:bodyPr/>
            <a:lstStyle/>
            <a:p>
              <a:endParaRPr lang="en-US" sz="1125"/>
            </a:p>
          </p:txBody>
        </p:sp>
        <p:sp>
          <p:nvSpPr>
            <p:cNvPr id="9" name="Shape 7"/>
            <p:cNvSpPr/>
            <p:nvPr/>
          </p:nvSpPr>
          <p:spPr>
            <a:xfrm>
              <a:off x="3263562" y="1803758"/>
              <a:ext cx="2718700" cy="3871951"/>
            </a:xfrm>
            <a:prstGeom prst="roundRect">
              <a:avLst>
                <a:gd name="adj" fmla="val 672"/>
              </a:avLst>
            </a:prstGeom>
            <a:noFill/>
            <a:ln w="22860">
              <a:solidFill>
                <a:srgbClr val="D8D4D4"/>
              </a:solidFill>
              <a:prstDash val="solid"/>
            </a:ln>
          </p:spPr>
          <p:txBody>
            <a:bodyPr/>
            <a:lstStyle/>
            <a:p>
              <a:endParaRPr lang="en-US" sz="1125"/>
            </a:p>
          </p:txBody>
        </p:sp>
        <p:sp>
          <p:nvSpPr>
            <p:cNvPr id="15" name="Shape 13"/>
            <p:cNvSpPr/>
            <p:nvPr/>
          </p:nvSpPr>
          <p:spPr>
            <a:xfrm>
              <a:off x="6108706" y="1786619"/>
              <a:ext cx="2809044" cy="3889090"/>
            </a:xfrm>
            <a:prstGeom prst="roundRect">
              <a:avLst>
                <a:gd name="adj" fmla="val 672"/>
              </a:avLst>
            </a:prstGeom>
            <a:noFill/>
            <a:ln w="22860">
              <a:solidFill>
                <a:srgbClr val="D8D4D4"/>
              </a:solidFill>
              <a:prstDash val="solid"/>
            </a:ln>
          </p:spPr>
          <p:txBody>
            <a:bodyPr/>
            <a:lstStyle/>
            <a:p>
              <a:endParaRPr lang="en-US" sz="1125"/>
            </a:p>
          </p:txBody>
        </p:sp>
      </p:grpSp>
      <p:sp>
        <p:nvSpPr>
          <p:cNvPr id="17" name="Text 15"/>
          <p:cNvSpPr/>
          <p:nvPr/>
        </p:nvSpPr>
        <p:spPr>
          <a:xfrm>
            <a:off x="7253883" y="1839664"/>
            <a:ext cx="178073" cy="222573"/>
          </a:xfrm>
          <a:prstGeom prst="rect">
            <a:avLst/>
          </a:prstGeom>
          <a:noFill/>
        </p:spPr>
        <p:txBody>
          <a:bodyPr wrap="none" lIns="0" tIns="0" rIns="0" bIns="0" rtlCol="0" anchor="t"/>
          <a:lstStyle/>
          <a:p>
            <a:pPr>
              <a:lnSpc>
                <a:spcPts val="1375"/>
              </a:lnSpc>
            </a:pPr>
            <a:endParaRPr lang="en-US" sz="1375" dirty="0"/>
          </a:p>
        </p:txBody>
      </p:sp>
      <p:grpSp>
        <p:nvGrpSpPr>
          <p:cNvPr id="25" name="Groupe 24"/>
          <p:cNvGrpSpPr/>
          <p:nvPr/>
        </p:nvGrpSpPr>
        <p:grpSpPr>
          <a:xfrm>
            <a:off x="218676" y="1297091"/>
            <a:ext cx="7736225" cy="347528"/>
            <a:chOff x="457815" y="1875694"/>
            <a:chExt cx="8074403" cy="304840"/>
          </a:xfrm>
        </p:grpSpPr>
        <p:sp>
          <p:nvSpPr>
            <p:cNvPr id="5" name="Text 3"/>
            <p:cNvSpPr/>
            <p:nvPr/>
          </p:nvSpPr>
          <p:spPr>
            <a:xfrm>
              <a:off x="457815" y="1875694"/>
              <a:ext cx="2686753" cy="304840"/>
            </a:xfrm>
            <a:prstGeom prst="rect">
              <a:avLst/>
            </a:prstGeom>
            <a:noFill/>
          </p:spPr>
          <p:txBody>
            <a:bodyPr wrap="none" lIns="0" tIns="0" rIns="0" bIns="0" rtlCol="0" anchor="t"/>
            <a:lstStyle/>
            <a:p>
              <a:pPr algn="ctr">
                <a:lnSpc>
                  <a:spcPts val="1375"/>
                </a:lnSpc>
              </a:pPr>
              <a:r>
                <a:rPr lang="fr-FR" sz="1300" b="1" u="sng" dirty="0">
                  <a:solidFill>
                    <a:srgbClr val="002060"/>
                  </a:solidFill>
                  <a:latin typeface="Montserrat Bold" pitchFamily="34" charset="0"/>
                  <a:ea typeface="Montserrat Bold" pitchFamily="34" charset="-122"/>
                  <a:cs typeface="Montserrat Bold" pitchFamily="34" charset="-120"/>
                </a:rPr>
                <a:t>Indicateurs Environnementaux</a:t>
              </a:r>
            </a:p>
            <a:p>
              <a:pPr algn="ctr">
                <a:lnSpc>
                  <a:spcPts val="1375"/>
                </a:lnSpc>
              </a:pPr>
              <a:endParaRPr lang="fr-FR" sz="1200" dirty="0">
                <a:solidFill>
                  <a:srgbClr val="002060"/>
                </a:solidFill>
              </a:endParaRPr>
            </a:p>
          </p:txBody>
        </p:sp>
        <p:sp>
          <p:nvSpPr>
            <p:cNvPr id="12" name="Text 10"/>
            <p:cNvSpPr/>
            <p:nvPr/>
          </p:nvSpPr>
          <p:spPr>
            <a:xfrm>
              <a:off x="3130511" y="1921054"/>
              <a:ext cx="2306761" cy="163287"/>
            </a:xfrm>
            <a:prstGeom prst="rect">
              <a:avLst/>
            </a:prstGeom>
            <a:noFill/>
          </p:spPr>
          <p:txBody>
            <a:bodyPr wrap="none" lIns="0" tIns="0" rIns="0" bIns="0" rtlCol="0" anchor="t"/>
            <a:lstStyle/>
            <a:p>
              <a:pPr>
                <a:lnSpc>
                  <a:spcPts val="1315"/>
                </a:lnSpc>
              </a:pPr>
              <a:r>
                <a:rPr lang="en-US" sz="1300" b="1" u="sng" dirty="0">
                  <a:solidFill>
                    <a:srgbClr val="002060"/>
                  </a:solidFill>
                  <a:latin typeface="Montserrat Bold" pitchFamily="34" charset="0"/>
                  <a:ea typeface="Montserrat Bold" pitchFamily="34" charset="-122"/>
                  <a:cs typeface="Montserrat Bold" pitchFamily="34" charset="-120"/>
                </a:rPr>
                <a:t>Bénéficiaires Directs et Indirects</a:t>
              </a:r>
              <a:endParaRPr lang="en-US" sz="1300" u="sng" dirty="0">
                <a:solidFill>
                  <a:srgbClr val="002060"/>
                </a:solidFill>
              </a:endParaRPr>
            </a:p>
          </p:txBody>
        </p:sp>
        <p:sp>
          <p:nvSpPr>
            <p:cNvPr id="18" name="Text 16"/>
            <p:cNvSpPr/>
            <p:nvPr/>
          </p:nvSpPr>
          <p:spPr>
            <a:xfrm>
              <a:off x="6139743" y="1885590"/>
              <a:ext cx="2392475" cy="199778"/>
            </a:xfrm>
            <a:prstGeom prst="rect">
              <a:avLst/>
            </a:prstGeom>
            <a:noFill/>
          </p:spPr>
          <p:txBody>
            <a:bodyPr wrap="none" lIns="0" tIns="0" rIns="0" bIns="0" rtlCol="0" anchor="t"/>
            <a:lstStyle/>
            <a:p>
              <a:pPr>
                <a:lnSpc>
                  <a:spcPts val="1315"/>
                </a:lnSpc>
              </a:pPr>
              <a:r>
                <a:rPr lang="en-US" sz="1600" b="1" dirty="0" smtClean="0">
                  <a:solidFill>
                    <a:srgbClr val="002060"/>
                  </a:solidFill>
                  <a:latin typeface="Montserrat Bold" pitchFamily="34" charset="0"/>
                  <a:ea typeface="Montserrat Bold" pitchFamily="34" charset="-122"/>
                  <a:cs typeface="Montserrat Bold" pitchFamily="34" charset="-120"/>
                </a:rPr>
                <a:t>      </a:t>
              </a:r>
              <a:r>
                <a:rPr lang="en-US" sz="1600" b="1" i="1" dirty="0" smtClean="0">
                  <a:solidFill>
                    <a:srgbClr val="002060"/>
                  </a:solidFill>
                  <a:latin typeface="Montserrat Bold" pitchFamily="34" charset="0"/>
                  <a:ea typeface="Montserrat Bold" pitchFamily="34" charset="-122"/>
                  <a:cs typeface="Montserrat Bold" pitchFamily="34" charset="-120"/>
                </a:rPr>
                <a:t> </a:t>
              </a:r>
              <a:r>
                <a:rPr lang="en-US" sz="1300" b="1" u="sng" dirty="0" err="1">
                  <a:solidFill>
                    <a:srgbClr val="002060"/>
                  </a:solidFill>
                  <a:latin typeface="Montserrat Bold" pitchFamily="34" charset="0"/>
                  <a:ea typeface="Montserrat Bold" pitchFamily="34" charset="-122"/>
                  <a:cs typeface="Montserrat Bold" pitchFamily="34" charset="-120"/>
                </a:rPr>
                <a:t>Indicateurs</a:t>
              </a:r>
              <a:r>
                <a:rPr lang="en-US" sz="1300" b="1" u="sng" dirty="0">
                  <a:solidFill>
                    <a:srgbClr val="002060"/>
                  </a:solidFill>
                  <a:latin typeface="Montserrat Bold" pitchFamily="34" charset="0"/>
                  <a:ea typeface="Montserrat Bold" pitchFamily="34" charset="-122"/>
                  <a:cs typeface="Montserrat Bold" pitchFamily="34" charset="-120"/>
                </a:rPr>
                <a:t> </a:t>
              </a:r>
              <a:r>
                <a:rPr lang="en-US" sz="1300" b="1" u="sng" dirty="0" err="1">
                  <a:solidFill>
                    <a:srgbClr val="002060"/>
                  </a:solidFill>
                  <a:latin typeface="Montserrat Bold" pitchFamily="34" charset="0"/>
                  <a:ea typeface="Montserrat Bold" pitchFamily="34" charset="-122"/>
                  <a:cs typeface="Montserrat Bold" pitchFamily="34" charset="-120"/>
                </a:rPr>
                <a:t>Sociaux</a:t>
              </a:r>
              <a:endParaRPr lang="en-US" sz="1300" b="1" u="sng" dirty="0">
                <a:solidFill>
                  <a:srgbClr val="002060"/>
                </a:solidFill>
                <a:latin typeface="Montserrat Bold" pitchFamily="34" charset="0"/>
                <a:ea typeface="Montserrat Bold" pitchFamily="34" charset="-122"/>
                <a:cs typeface="Montserrat Bold" pitchFamily="34" charset="-120"/>
              </a:endParaRPr>
            </a:p>
          </p:txBody>
        </p:sp>
      </p:grpSp>
      <p:grpSp>
        <p:nvGrpSpPr>
          <p:cNvPr id="16" name="Groupe 15"/>
          <p:cNvGrpSpPr/>
          <p:nvPr/>
        </p:nvGrpSpPr>
        <p:grpSpPr>
          <a:xfrm>
            <a:off x="117077" y="1525486"/>
            <a:ext cx="8324190" cy="3822126"/>
            <a:chOff x="434927" y="2129046"/>
            <a:chExt cx="7519975" cy="3472471"/>
          </a:xfrm>
        </p:grpSpPr>
        <p:sp>
          <p:nvSpPr>
            <p:cNvPr id="8" name="Text 6"/>
            <p:cNvSpPr/>
            <p:nvPr/>
          </p:nvSpPr>
          <p:spPr>
            <a:xfrm>
              <a:off x="434927" y="2129046"/>
              <a:ext cx="2397205" cy="3472471"/>
            </a:xfrm>
            <a:prstGeom prst="rect">
              <a:avLst/>
            </a:prstGeom>
            <a:noFill/>
          </p:spPr>
          <p:txBody>
            <a:bodyPr wrap="square" lIns="0" tIns="0" rIns="0" bIns="0" rtlCol="0" anchor="t"/>
            <a:lstStyle/>
            <a:p>
              <a:pPr marL="171450" indent="-171450" algn="just">
                <a:lnSpc>
                  <a:spcPts val="1375"/>
                </a:lnSpc>
                <a:buFont typeface="Wingdings" panose="05000000000000000000" pitchFamily="2" charset="2"/>
                <a:buChar char="v"/>
              </a:pPr>
              <a:r>
                <a:rPr lang="en-US" sz="1300" b="1" dirty="0">
                  <a:latin typeface="Arial" panose="020B0604020202020204" pitchFamily="34" charset="0"/>
                  <a:cs typeface="Arial" panose="020B0604020202020204" pitchFamily="34" charset="0"/>
                </a:rPr>
                <a:t>37,5 </a:t>
              </a:r>
              <a:r>
                <a:rPr lang="en-US" sz="1300" b="1" dirty="0" err="1">
                  <a:latin typeface="Arial" panose="020B0604020202020204" pitchFamily="34" charset="0"/>
                  <a:cs typeface="Arial" panose="020B0604020202020204" pitchFamily="34" charset="0"/>
                </a:rPr>
                <a:t>Tonnes</a:t>
              </a:r>
              <a:r>
                <a:rPr lang="en-US" sz="1300" b="1" dirty="0">
                  <a:latin typeface="Arial" panose="020B0604020202020204" pitchFamily="34" charset="0"/>
                  <a:cs typeface="Arial" panose="020B0604020202020204" pitchFamily="34" charset="0"/>
                </a:rPr>
                <a:t> de </a:t>
              </a:r>
              <a:r>
                <a:rPr lang="en-US" sz="1300" b="1" dirty="0" err="1">
                  <a:latin typeface="Arial" panose="020B0604020202020204" pitchFamily="34" charset="0"/>
                  <a:cs typeface="Arial" panose="020B0604020202020204" pitchFamily="34" charset="0"/>
                </a:rPr>
                <a:t>déchets</a:t>
              </a:r>
              <a:r>
                <a:rPr lang="en-US" sz="1300" b="1" dirty="0">
                  <a:latin typeface="Arial" panose="020B0604020202020204" pitchFamily="34" charset="0"/>
                  <a:cs typeface="Arial" panose="020B0604020202020204" pitchFamily="34" charset="0"/>
                </a:rPr>
                <a:t> de POP et pesticides obsoletes </a:t>
              </a:r>
              <a:r>
                <a:rPr lang="en-US" sz="1300" b="1" dirty="0" err="1" smtClean="0">
                  <a:latin typeface="Arial" panose="020B0604020202020204" pitchFamily="34" charset="0"/>
                  <a:cs typeface="Arial" panose="020B0604020202020204" pitchFamily="34" charset="0"/>
                </a:rPr>
                <a:t>éliminés</a:t>
              </a:r>
              <a:r>
                <a:rPr lang="en-US" sz="1300" b="1" dirty="0" smtClean="0">
                  <a:latin typeface="Arial" panose="020B0604020202020204" pitchFamily="34" charset="0"/>
                  <a:cs typeface="Arial" panose="020B0604020202020204" pitchFamily="34" charset="0"/>
                </a:rPr>
                <a:t>;</a:t>
              </a:r>
              <a:endParaRPr lang="en-US" sz="1300" b="1" dirty="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endParaRPr lang="fr-FR" sz="1300" b="1" dirty="0" smtClean="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r>
                <a:rPr lang="fr-FR" sz="1300" b="1" dirty="0" smtClean="0">
                  <a:latin typeface="Arial" panose="020B0604020202020204" pitchFamily="34" charset="0"/>
                  <a:cs typeface="Arial" panose="020B0604020202020204" pitchFamily="34" charset="0"/>
                </a:rPr>
                <a:t>Identification </a:t>
              </a:r>
              <a:r>
                <a:rPr lang="fr-FR" sz="1300" b="1" dirty="0">
                  <a:latin typeface="Arial" panose="020B0604020202020204" pitchFamily="34" charset="0"/>
                  <a:cs typeface="Arial" panose="020B0604020202020204" pitchFamily="34" charset="0"/>
                </a:rPr>
                <a:t>et validation des </a:t>
              </a:r>
              <a:r>
                <a:rPr lang="fr-FR" sz="1300" b="1" dirty="0" smtClean="0">
                  <a:latin typeface="Arial" panose="020B0604020202020204" pitchFamily="34" charset="0"/>
                  <a:cs typeface="Arial" panose="020B0604020202020204" pitchFamily="34" charset="0"/>
                </a:rPr>
                <a:t>alternatives  </a:t>
              </a:r>
              <a:r>
                <a:rPr lang="fr-FR" sz="1300" b="1" dirty="0">
                  <a:latin typeface="Arial" panose="020B0604020202020204" pitchFamily="34" charset="0"/>
                  <a:cs typeface="Arial" panose="020B0604020202020204" pitchFamily="34" charset="0"/>
                </a:rPr>
                <a:t>biologiques aux pesticides dangereux, </a:t>
              </a:r>
              <a:endParaRPr lang="fr-FR" sz="1300" b="1" dirty="0" smtClean="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endParaRPr lang="fr-FR" sz="1300" b="1" dirty="0" smtClean="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r>
                <a:rPr lang="fr-FR" sz="1300" b="1" dirty="0" smtClean="0">
                  <a:latin typeface="Arial" panose="020B0604020202020204" pitchFamily="34" charset="0"/>
                  <a:cs typeface="Arial" panose="020B0604020202020204" pitchFamily="34" charset="0"/>
                </a:rPr>
                <a:t>Organisation </a:t>
              </a:r>
              <a:r>
                <a:rPr lang="fr-FR" sz="1300" b="1" dirty="0">
                  <a:latin typeface="Arial" panose="020B0604020202020204" pitchFamily="34" charset="0"/>
                  <a:cs typeface="Arial" panose="020B0604020202020204" pitchFamily="34" charset="0"/>
                </a:rPr>
                <a:t>et conduite de deux campagnes de sensibilisation des populations sur la gestion écologiquement rationnelle des (EVP) emballages vides de </a:t>
              </a:r>
              <a:r>
                <a:rPr lang="fr-FR" sz="1300" b="1" dirty="0" smtClean="0">
                  <a:latin typeface="Arial" panose="020B0604020202020204" pitchFamily="34" charset="0"/>
                  <a:cs typeface="Arial" panose="020B0604020202020204" pitchFamily="34" charset="0"/>
                </a:rPr>
                <a:t>pesticides</a:t>
              </a:r>
              <a:endParaRPr lang="fr-FR" sz="1300" b="1" dirty="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endParaRPr lang="fr-FR" sz="1300" b="1" dirty="0" smtClean="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r>
                <a:rPr lang="fr-FR" sz="1300" b="1" dirty="0" smtClean="0">
                  <a:latin typeface="Arial" panose="020B0604020202020204" pitchFamily="34" charset="0"/>
                  <a:cs typeface="Arial" panose="020B0604020202020204" pitchFamily="34" charset="0"/>
                </a:rPr>
                <a:t>Mise </a:t>
              </a:r>
              <a:r>
                <a:rPr lang="fr-FR" sz="1300" b="1" dirty="0">
                  <a:latin typeface="Arial" panose="020B0604020202020204" pitchFamily="34" charset="0"/>
                  <a:cs typeface="Arial" panose="020B0604020202020204" pitchFamily="34" charset="0"/>
                </a:rPr>
                <a:t>en œuvre de 2 projets pilotes pour la gestion des emballages vides de pesticides </a:t>
              </a:r>
              <a:endParaRPr lang="fr-FR" sz="1300" b="1" dirty="0" smtClean="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endParaRPr lang="fr-FR" sz="1300" b="1" dirty="0" smtClean="0">
                <a:latin typeface="Arial" panose="020B0604020202020204" pitchFamily="34" charset="0"/>
                <a:cs typeface="Arial" panose="020B0604020202020204" pitchFamily="34" charset="0"/>
              </a:endParaRPr>
            </a:p>
            <a:p>
              <a:pPr marL="171450" indent="-171450" algn="just">
                <a:lnSpc>
                  <a:spcPts val="1375"/>
                </a:lnSpc>
                <a:buFont typeface="Wingdings" panose="05000000000000000000" pitchFamily="2" charset="2"/>
                <a:buChar char="v"/>
              </a:pPr>
              <a:r>
                <a:rPr lang="fr-FR" sz="1300" b="1" dirty="0" smtClean="0">
                  <a:latin typeface="Arial" panose="020B0604020202020204" pitchFamily="34" charset="0"/>
                  <a:cs typeface="Arial" panose="020B0604020202020204" pitchFamily="34" charset="0"/>
                </a:rPr>
                <a:t>Elaboration </a:t>
              </a:r>
              <a:r>
                <a:rPr lang="fr-FR" sz="1300" b="1" dirty="0">
                  <a:latin typeface="Arial" panose="020B0604020202020204" pitchFamily="34" charset="0"/>
                  <a:cs typeface="Arial" panose="020B0604020202020204" pitchFamily="34" charset="0"/>
                </a:rPr>
                <a:t>et validation de la Stratégie Nationale de Gestion des EVP </a:t>
              </a:r>
            </a:p>
          </p:txBody>
        </p:sp>
        <p:sp>
          <p:nvSpPr>
            <p:cNvPr id="13" name="Text 11"/>
            <p:cNvSpPr/>
            <p:nvPr/>
          </p:nvSpPr>
          <p:spPr>
            <a:xfrm>
              <a:off x="2968954" y="2222979"/>
              <a:ext cx="2386310" cy="1306338"/>
            </a:xfrm>
            <a:prstGeom prst="rect">
              <a:avLst/>
            </a:prstGeom>
            <a:noFill/>
          </p:spPr>
          <p:txBody>
            <a:bodyPr wrap="square" lIns="0" tIns="0" rIns="0" bIns="0" rtlCol="0" anchor="t"/>
            <a:lstStyle/>
            <a:p>
              <a:pPr marL="171450" indent="-171450" algn="just">
                <a:lnSpc>
                  <a:spcPts val="1375"/>
                </a:lnSpc>
                <a:buFont typeface="Wingdings" panose="05000000000000000000" pitchFamily="2" charset="2"/>
                <a:buChar char="v"/>
              </a:pPr>
              <a:r>
                <a:rPr lang="en-US" sz="1400" b="1" dirty="0">
                  <a:solidFill>
                    <a:srgbClr val="3D3838"/>
                  </a:solidFill>
                  <a:latin typeface="Arial" panose="020B0604020202020204" pitchFamily="34" charset="0"/>
                  <a:ea typeface="Source Sans Pro" pitchFamily="34" charset="-122"/>
                  <a:cs typeface="Arial" panose="020B0604020202020204" pitchFamily="34" charset="0"/>
                </a:rPr>
                <a:t>L</a:t>
              </a:r>
              <a:r>
                <a:rPr lang="en-US" sz="1400" b="1" dirty="0" smtClean="0">
                  <a:solidFill>
                    <a:srgbClr val="3D3838"/>
                  </a:solidFill>
                  <a:latin typeface="Arial" panose="020B0604020202020204" pitchFamily="34" charset="0"/>
                  <a:ea typeface="Source Sans Pro" pitchFamily="34" charset="-122"/>
                  <a:cs typeface="Arial" panose="020B0604020202020204" pitchFamily="34" charset="0"/>
                </a:rPr>
                <a:t>es </a:t>
              </a:r>
              <a:r>
                <a:rPr lang="en-US" sz="1400" b="1" dirty="0" err="1" smtClean="0">
                  <a:solidFill>
                    <a:srgbClr val="3D3838"/>
                  </a:solidFill>
                  <a:latin typeface="Arial" panose="020B0604020202020204" pitchFamily="34" charset="0"/>
                  <a:ea typeface="Source Sans Pro" pitchFamily="34" charset="-122"/>
                  <a:cs typeface="Arial" panose="020B0604020202020204" pitchFamily="34" charset="0"/>
                </a:rPr>
                <a:t>agricuteurs</a:t>
              </a:r>
              <a:r>
                <a:rPr lang="en-US" sz="1400" b="1" dirty="0" smtClean="0">
                  <a:solidFill>
                    <a:srgbClr val="3D3838"/>
                  </a:solidFill>
                  <a:latin typeface="Arial" panose="020B0604020202020204" pitchFamily="34" charset="0"/>
                  <a:ea typeface="Source Sans Pro" pitchFamily="34" charset="-122"/>
                  <a:cs typeface="Arial" panose="020B0604020202020204" pitchFamily="34" charset="0"/>
                </a:rPr>
                <a:t>, les </a:t>
              </a:r>
              <a:r>
                <a:rPr lang="en-US" sz="1400" b="1" dirty="0" err="1" smtClean="0">
                  <a:solidFill>
                    <a:srgbClr val="3D3838"/>
                  </a:solidFill>
                  <a:latin typeface="Arial" panose="020B0604020202020204" pitchFamily="34" charset="0"/>
                  <a:ea typeface="Source Sans Pro" pitchFamily="34" charset="-122"/>
                  <a:cs typeface="Arial" panose="020B0604020202020204" pitchFamily="34" charset="0"/>
                </a:rPr>
                <a:t>enfants</a:t>
              </a:r>
              <a:r>
                <a:rPr lang="en-US" sz="1400" b="1" dirty="0" smtClean="0">
                  <a:solidFill>
                    <a:srgbClr val="3D3838"/>
                  </a:solidFill>
                  <a:latin typeface="Arial" panose="020B0604020202020204" pitchFamily="34" charset="0"/>
                  <a:ea typeface="Source Sans Pro" pitchFamily="34" charset="-122"/>
                  <a:cs typeface="Arial" panose="020B0604020202020204" pitchFamily="34" charset="0"/>
                </a:rPr>
                <a:t>, les femmes les </a:t>
              </a:r>
              <a:r>
                <a:rPr lang="en-US" sz="1400" b="1" dirty="0" smtClean="0">
                  <a:solidFill>
                    <a:srgbClr val="3D3838"/>
                  </a:solidFill>
                  <a:latin typeface="Arial" panose="020B0604020202020204" pitchFamily="34" charset="0"/>
                  <a:ea typeface="Source Sans Pro" pitchFamily="34" charset="-122"/>
                  <a:cs typeface="Arial" panose="020B0604020202020204" pitchFamily="34" charset="0"/>
                </a:rPr>
                <a:t>hommes</a:t>
              </a:r>
            </a:p>
            <a:p>
              <a:pPr marL="171450" indent="-171450" algn="just">
                <a:lnSpc>
                  <a:spcPts val="1375"/>
                </a:lnSpc>
                <a:buFont typeface="Wingdings" panose="05000000000000000000" pitchFamily="2" charset="2"/>
                <a:buChar char="v"/>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Les détenteurs de pesticides POP</a:t>
              </a:r>
            </a:p>
            <a:p>
              <a:pPr marL="171450" indent="-171450" algn="just">
                <a:lnSpc>
                  <a:spcPts val="1375"/>
                </a:lnSpc>
                <a:buFont typeface="Wingdings" panose="05000000000000000000" pitchFamily="2" charset="2"/>
                <a:buChar char="v"/>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Les acteurs de chaine de distribution (importateurs, distributeurs)</a:t>
              </a:r>
            </a:p>
            <a:p>
              <a:pPr marL="171450" indent="-171450" algn="just">
                <a:lnSpc>
                  <a:spcPts val="1375"/>
                </a:lnSpc>
                <a:buFont typeface="Wingdings" panose="05000000000000000000" pitchFamily="2" charset="2"/>
                <a:buChar char="v"/>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Les laboratoires </a:t>
              </a:r>
            </a:p>
            <a:p>
              <a:pPr marL="171450" indent="-171450" algn="just">
                <a:lnSpc>
                  <a:spcPts val="1375"/>
                </a:lnSpc>
                <a:buFont typeface="Wingdings" panose="05000000000000000000" pitchFamily="2" charset="2"/>
                <a:buChar char="v"/>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Les ONG</a:t>
              </a:r>
            </a:p>
            <a:p>
              <a:pPr marL="171450" indent="-171450" algn="just">
                <a:lnSpc>
                  <a:spcPts val="1375"/>
                </a:lnSpc>
                <a:buFont typeface="Wingdings" panose="05000000000000000000" pitchFamily="2" charset="2"/>
                <a:buChar char="v"/>
              </a:pPr>
              <a:endParaRPr lang="en-US" sz="1400" b="1" dirty="0">
                <a:latin typeface="Arial" panose="020B0604020202020204" pitchFamily="34" charset="0"/>
                <a:cs typeface="Arial" panose="020B0604020202020204" pitchFamily="34" charset="0"/>
              </a:endParaRPr>
            </a:p>
          </p:txBody>
        </p:sp>
        <p:sp>
          <p:nvSpPr>
            <p:cNvPr id="19" name="Text 17"/>
            <p:cNvSpPr/>
            <p:nvPr/>
          </p:nvSpPr>
          <p:spPr>
            <a:xfrm>
              <a:off x="5501417" y="2249347"/>
              <a:ext cx="2453485" cy="2770586"/>
            </a:xfrm>
            <a:prstGeom prst="rect">
              <a:avLst/>
            </a:prstGeom>
            <a:noFill/>
          </p:spPr>
          <p:txBody>
            <a:bodyPr wrap="square" lIns="0" tIns="0" rIns="0" bIns="0" rtlCol="0" anchor="t"/>
            <a:lstStyle/>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Les habitants des localités de Garoua et </a:t>
              </a:r>
              <a:r>
                <a:rPr lang="fr-CM" sz="1400" b="1" dirty="0" err="1" smtClean="0">
                  <a:solidFill>
                    <a:srgbClr val="3D3838"/>
                  </a:solidFill>
                  <a:latin typeface="Arial" panose="020B0604020202020204" pitchFamily="34" charset="0"/>
                  <a:ea typeface="Source Sans Pro" pitchFamily="34" charset="-122"/>
                  <a:cs typeface="Arial" panose="020B0604020202020204" pitchFamily="34" charset="0"/>
                </a:rPr>
                <a:t>Loum</a:t>
              </a: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 ont été sensibilisées au triple rinçages des emballages vides de pesticides et à retourner lesdits emballages vides pour une élimination écologiquement rationnelle;</a:t>
              </a:r>
            </a:p>
            <a:p>
              <a:pPr algn="just">
                <a:lnSpc>
                  <a:spcPts val="1375"/>
                </a:lnSpc>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Promotion des alternatives non chimiques biologiques auprès des populations</a:t>
              </a:r>
            </a:p>
            <a:p>
              <a:pPr marL="171450" indent="-171450" algn="just">
                <a:lnSpc>
                  <a:spcPts val="1375"/>
                </a:lnSpc>
                <a:buFont typeface="Wingdings" panose="05000000000000000000" pitchFamily="2" charset="2"/>
                <a:buChar char="v"/>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Incitation financière pour la collecte des emballages vides</a:t>
              </a:r>
            </a:p>
            <a:p>
              <a:pPr marL="171450" indent="-171450" algn="just">
                <a:lnSpc>
                  <a:spcPts val="1375"/>
                </a:lnSpc>
                <a:buFont typeface="Wingdings" panose="05000000000000000000" pitchFamily="2" charset="2"/>
                <a:buChar char="v"/>
              </a:pPr>
              <a:endParaRPr lang="fr-CM" sz="1400" b="1" dirty="0" smtClean="0">
                <a:solidFill>
                  <a:srgbClr val="3D3838"/>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400" b="1" dirty="0" smtClean="0">
                  <a:solidFill>
                    <a:srgbClr val="3D3838"/>
                  </a:solidFill>
                  <a:latin typeface="Arial" panose="020B0604020202020204" pitchFamily="34" charset="0"/>
                  <a:ea typeface="Source Sans Pro" pitchFamily="34" charset="-122"/>
                  <a:cs typeface="Arial" panose="020B0604020202020204" pitchFamily="34" charset="0"/>
                </a:rPr>
                <a:t>Amélioration des conditions de travail des collecteurs des EVP</a:t>
              </a:r>
              <a:endParaRPr lang="fr-CM" sz="1400" b="1" dirty="0">
                <a:latin typeface="Arial" panose="020B0604020202020204" pitchFamily="34" charset="0"/>
                <a:cs typeface="Arial" panose="020B0604020202020204" pitchFamily="34" charset="0"/>
              </a:endParaRPr>
            </a:p>
          </p:txBody>
        </p:sp>
      </p:grpSp>
      <p:sp>
        <p:nvSpPr>
          <p:cNvPr id="22" name="Title 1"/>
          <p:cNvSpPr txBox="1"/>
          <p:nvPr/>
        </p:nvSpPr>
        <p:spPr>
          <a:xfrm>
            <a:off x="-1" y="48664"/>
            <a:ext cx="9126365" cy="67168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b="1" dirty="0"/>
              <a:t>4. </a:t>
            </a:r>
            <a:r>
              <a:rPr lang="en-GB" sz="2800" b="1" dirty="0" err="1" smtClean="0"/>
              <a:t>Résultats</a:t>
            </a:r>
            <a:r>
              <a:rPr lang="en-GB" sz="2800" b="1" dirty="0" smtClean="0"/>
              <a:t> </a:t>
            </a:r>
            <a:r>
              <a:rPr lang="en-GB" sz="2800" b="1" dirty="0" err="1" smtClean="0"/>
              <a:t>clés</a:t>
            </a:r>
            <a:r>
              <a:rPr lang="en-GB" sz="2800" b="1" dirty="0" smtClean="0"/>
              <a:t> et impacts </a:t>
            </a:r>
            <a:r>
              <a:rPr lang="en-GB" sz="2800" b="1" dirty="0"/>
              <a:t>sur le Terrain</a:t>
            </a:r>
          </a:p>
        </p:txBody>
      </p:sp>
      <p:pic>
        <p:nvPicPr>
          <p:cNvPr id="23" name="Picture 22" descr="GEF Logo | GEF"/>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4"/>
          <a:stretch>
            <a:fillRect/>
          </a:stretch>
        </p:blipFill>
        <p:spPr>
          <a:xfrm>
            <a:off x="7459795" y="6156614"/>
            <a:ext cx="1666569" cy="617248"/>
          </a:xfrm>
          <a:prstGeom prst="rect">
            <a:avLst/>
          </a:prstGeom>
        </p:spPr>
      </p:pic>
    </p:spTree>
    <p:extLst>
      <p:ext uri="{BB962C8B-B14F-4D97-AF65-F5344CB8AC3E}">
        <p14:creationId xmlns:p14="http://schemas.microsoft.com/office/powerpoint/2010/main" val="1908276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261101" y="162630"/>
            <a:ext cx="8409392" cy="6653591"/>
            <a:chOff x="261101" y="162630"/>
            <a:chExt cx="8409392" cy="6653591"/>
          </a:xfrm>
        </p:grpSpPr>
        <p:pic>
          <p:nvPicPr>
            <p:cNvPr id="15" name="Image 14"/>
            <p:cNvPicPr>
              <a:picLocks noChangeAspect="1"/>
            </p:cNvPicPr>
            <p:nvPr/>
          </p:nvPicPr>
          <p:blipFill>
            <a:blip r:embed="rId2"/>
            <a:stretch>
              <a:fillRect/>
            </a:stretch>
          </p:blipFill>
          <p:spPr>
            <a:xfrm>
              <a:off x="632637" y="4826257"/>
              <a:ext cx="1536288" cy="1408584"/>
            </a:xfrm>
            <a:prstGeom prst="rect">
              <a:avLst/>
            </a:prstGeom>
          </p:spPr>
        </p:pic>
        <p:pic>
          <p:nvPicPr>
            <p:cNvPr id="16" name="Image 15"/>
            <p:cNvPicPr/>
            <p:nvPr/>
          </p:nvPicPr>
          <p:blipFill>
            <a:blip r:embed="rId3"/>
            <a:stretch>
              <a:fillRect/>
            </a:stretch>
          </p:blipFill>
          <p:spPr>
            <a:xfrm>
              <a:off x="4875541" y="5067951"/>
              <a:ext cx="2674868" cy="1609927"/>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419" y="4704884"/>
              <a:ext cx="1403177" cy="2111337"/>
            </a:xfrm>
            <a:prstGeom prst="rect">
              <a:avLst/>
            </a:prstGeom>
          </p:spPr>
        </p:pic>
        <p:pic>
          <p:nvPicPr>
            <p:cNvPr id="18" name="Espace réservé du contenu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101" y="2650349"/>
              <a:ext cx="1828316" cy="1371237"/>
            </a:xfrm>
            <a:prstGeom prst="rect">
              <a:avLst/>
            </a:prstGeom>
          </p:spPr>
        </p:pic>
        <p:pic>
          <p:nvPicPr>
            <p:cNvPr id="19" name="Espace réservé du contenu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6463" y="2650349"/>
              <a:ext cx="1821088" cy="1365816"/>
            </a:xfrm>
            <a:prstGeom prst="rect">
              <a:avLst/>
            </a:prstGeom>
          </p:spPr>
        </p:pic>
        <p:pic>
          <p:nvPicPr>
            <p:cNvPr id="20" name="Image 19"/>
            <p:cNvPicPr>
              <a:picLocks noChangeAspect="1"/>
            </p:cNvPicPr>
            <p:nvPr/>
          </p:nvPicPr>
          <p:blipFill>
            <a:blip r:embed="rId7"/>
            <a:stretch>
              <a:fillRect/>
            </a:stretch>
          </p:blipFill>
          <p:spPr>
            <a:xfrm>
              <a:off x="2799065" y="681590"/>
              <a:ext cx="1825861" cy="1368503"/>
            </a:xfrm>
            <a:prstGeom prst="rect">
              <a:avLst/>
            </a:prstGeom>
          </p:spPr>
        </p:pic>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5541" y="2632282"/>
              <a:ext cx="1869267" cy="1401950"/>
            </a:xfrm>
            <a:prstGeom prst="rect">
              <a:avLst/>
            </a:prstGeom>
          </p:spPr>
        </p:pic>
        <p:pic>
          <p:nvPicPr>
            <p:cNvPr id="22" name="Imag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4923" y="2651478"/>
              <a:ext cx="1785570" cy="2132856"/>
            </a:xfrm>
            <a:prstGeom prst="rect">
              <a:avLst/>
            </a:prstGeom>
          </p:spPr>
        </p:pic>
        <p:pic>
          <p:nvPicPr>
            <p:cNvPr id="23" name="Image 22" descr="E:\photos Zaihad FAO\IMG_20190827_152616.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3401" y="626019"/>
              <a:ext cx="1927155" cy="1518822"/>
            </a:xfrm>
            <a:prstGeom prst="rect">
              <a:avLst/>
            </a:prstGeom>
            <a:noFill/>
            <a:ln>
              <a:noFill/>
            </a:ln>
          </p:spPr>
        </p:pic>
        <p:pic>
          <p:nvPicPr>
            <p:cNvPr id="24" name="Imag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2637" y="162630"/>
              <a:ext cx="1629490" cy="2175339"/>
            </a:xfrm>
            <a:prstGeom prst="rect">
              <a:avLst/>
            </a:prstGeom>
          </p:spPr>
        </p:pic>
      </p:grpSp>
    </p:spTree>
    <p:extLst>
      <p:ext uri="{BB962C8B-B14F-4D97-AF65-F5344CB8AC3E}">
        <p14:creationId xmlns:p14="http://schemas.microsoft.com/office/powerpoint/2010/main" val="34901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1" cy="957943"/>
          </a:xfrm>
        </p:spPr>
        <p:txBody>
          <a:bodyPr>
            <a:normAutofit fontScale="90000"/>
          </a:bodyPr>
          <a:lstStyle/>
          <a:p>
            <a:r>
              <a:rPr b="1" dirty="0"/>
              <a:t>5. </a:t>
            </a:r>
            <a:r>
              <a:rPr lang="fr-FR" b="1" dirty="0" smtClean="0"/>
              <a:t>Partenariats</a:t>
            </a:r>
            <a:r>
              <a:rPr lang="" altLang="fr-FR" b="1" dirty="0"/>
              <a:t>, </a:t>
            </a:r>
            <a:r>
              <a:rPr lang="fr-FR" b="1" dirty="0"/>
              <a:t>co</a:t>
            </a:r>
            <a:r>
              <a:rPr lang="" altLang="fr-FR" b="1" dirty="0"/>
              <a:t>llabor</a:t>
            </a:r>
            <a:r>
              <a:rPr lang="fr-FR" b="1" dirty="0"/>
              <a:t>ation</a:t>
            </a:r>
            <a:r>
              <a:rPr lang="" altLang="fr-FR" b="1" dirty="0"/>
              <a:t> et communication</a:t>
            </a:r>
          </a:p>
        </p:txBody>
      </p:sp>
      <p:sp>
        <p:nvSpPr>
          <p:cNvPr id="3" name="Content Placeholder 2"/>
          <p:cNvSpPr>
            <a:spLocks noGrp="1"/>
          </p:cNvSpPr>
          <p:nvPr>
            <p:ph idx="1"/>
          </p:nvPr>
        </p:nvSpPr>
        <p:spPr>
          <a:xfrm>
            <a:off x="0" y="1338293"/>
            <a:ext cx="9144000" cy="5501772"/>
          </a:xfrm>
        </p:spPr>
        <p:txBody>
          <a:bodyPr>
            <a:normAutofit/>
          </a:bodyPr>
          <a:lstStyle/>
          <a:p>
            <a:pPr algn="just">
              <a:lnSpc>
                <a:spcPct val="120000"/>
              </a:lnSpc>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le </a:t>
            </a:r>
            <a:r>
              <a:rPr lang="fr-FR" sz="2400" dirty="0" smtClean="0">
                <a:latin typeface="Arial" panose="020B0604020202020204" pitchFamily="34" charset="0"/>
                <a:cs typeface="Arial" panose="020B0604020202020204" pitchFamily="34" charset="0"/>
              </a:rPr>
              <a:t>MINEPDED,  MINADER</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MINSANTE, MINEPAT</a:t>
            </a:r>
            <a:r>
              <a:rPr lang="fr-FR" sz="2400" dirty="0">
                <a:latin typeface="Arial" panose="020B0604020202020204" pitchFamily="34" charset="0"/>
                <a:cs typeface="Arial" panose="020B0604020202020204" pitchFamily="34" charset="0"/>
              </a:rPr>
              <a:t>, MINEPIA, MINFI</a:t>
            </a:r>
            <a:r>
              <a:rPr lang="fr-FR" sz="2400" dirty="0" smtClean="0">
                <a:latin typeface="Arial" panose="020B0604020202020204" pitchFamily="34" charset="0"/>
                <a:cs typeface="Arial" panose="020B0604020202020204" pitchFamily="34" charset="0"/>
              </a:rPr>
              <a:t>..., ONG </a:t>
            </a:r>
            <a:r>
              <a:rPr lang="fr-FR" sz="2400" dirty="0">
                <a:latin typeface="Arial" panose="020B0604020202020204" pitchFamily="34" charset="0"/>
                <a:cs typeface="Arial" panose="020B0604020202020204" pitchFamily="34" charset="0"/>
              </a:rPr>
              <a:t>(AFAIRD, CREPD, </a:t>
            </a:r>
            <a:r>
              <a:rPr lang="fr-FR" sz="2400" dirty="0" smtClean="0">
                <a:latin typeface="Arial" panose="020B0604020202020204" pitchFamily="34" charset="0"/>
                <a:cs typeface="Arial" panose="020B0604020202020204" pitchFamily="34" charset="0"/>
              </a:rPr>
              <a:t>CROPLIFE, YIF </a:t>
            </a:r>
            <a:r>
              <a:rPr lang="fr-FR" sz="2400" dirty="0" smtClean="0">
                <a:latin typeface="Arial" panose="020B0604020202020204" pitchFamily="34" charset="0"/>
                <a:cs typeface="Arial" panose="020B0604020202020204" pitchFamily="34" charset="0"/>
              </a:rPr>
              <a:t>...), SODECOTON, ONCC, COOPHOC</a:t>
            </a:r>
            <a:endParaRPr lang="fr-FR" sz="2400" dirty="0">
              <a:latin typeface="Arial" panose="020B0604020202020204" pitchFamily="34" charset="0"/>
              <a:cs typeface="Arial" panose="020B0604020202020204" pitchFamily="34" charset="0"/>
            </a:endParaRPr>
          </a:p>
          <a:p>
            <a:pPr algn="just">
              <a:lnSpc>
                <a:spcPct val="120000"/>
              </a:lnSpc>
              <a:buFont typeface="Wingdings" panose="05000000000000000000" pitchFamily="2" charset="2"/>
              <a:buChar char="v"/>
            </a:pPr>
            <a:endParaRPr lang="fr-FR" sz="2400" dirty="0">
              <a:latin typeface="Arial" panose="020B0604020202020204" pitchFamily="34" charset="0"/>
              <a:cs typeface="Arial" panose="020B0604020202020204" pitchFamily="34" charset="0"/>
            </a:endParaRPr>
          </a:p>
          <a:p>
            <a:pPr algn="just">
              <a:lnSpc>
                <a:spcPct val="120000"/>
              </a:lnSpc>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Collaboration </a:t>
            </a:r>
            <a:r>
              <a:rPr lang="fr-FR" sz="2400" dirty="0">
                <a:latin typeface="Arial" panose="020B0604020202020204" pitchFamily="34" charset="0"/>
                <a:cs typeface="Arial" panose="020B0604020202020204" pitchFamily="34" charset="0"/>
              </a:rPr>
              <a:t>avec les Autorités </a:t>
            </a:r>
            <a:r>
              <a:rPr lang="fr-FR" sz="2400" dirty="0" smtClean="0">
                <a:latin typeface="Arial" panose="020B0604020202020204" pitchFamily="34" charset="0"/>
                <a:cs typeface="Arial" panose="020B0604020202020204" pitchFamily="34" charset="0"/>
              </a:rPr>
              <a:t>locales lors de l’exécution du projet</a:t>
            </a:r>
          </a:p>
          <a:p>
            <a:pPr>
              <a:lnSpc>
                <a:spcPct val="120000"/>
              </a:lnSpc>
              <a:buFont typeface="Wingdings" panose="05000000000000000000" pitchFamily="2" charset="2"/>
              <a:buChar char="v"/>
            </a:pPr>
            <a:endParaRPr lang="fr-FR" sz="2400" dirty="0" smtClean="0">
              <a:latin typeface="Arial" panose="020B0604020202020204" pitchFamily="34" charset="0"/>
              <a:cs typeface="Arial" panose="020B0604020202020204" pitchFamily="34" charset="0"/>
            </a:endParaRPr>
          </a:p>
          <a:p>
            <a:pPr marL="0" indent="0">
              <a:lnSpc>
                <a:spcPct val="120000"/>
              </a:lnSpc>
              <a:buNone/>
            </a:pPr>
            <a:endParaRPr lang="fr-FR" sz="2400" dirty="0">
              <a:latin typeface="Arial" panose="020B0604020202020204" pitchFamily="34" charset="0"/>
              <a:cs typeface="Arial" panose="020B0604020202020204" pitchFamily="34" charset="0"/>
            </a:endParaRPr>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05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07619" y="3382961"/>
            <a:ext cx="5879841" cy="3305806"/>
            <a:chOff x="-3872872" y="-534124"/>
            <a:chExt cx="9085537" cy="5329394"/>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515" y="-534124"/>
              <a:ext cx="3420150" cy="5329394"/>
            </a:xfrm>
            <a:prstGeom prst="rect">
              <a:avLst/>
            </a:prstGeom>
          </p:spPr>
        </p:pic>
        <p:pic>
          <p:nvPicPr>
            <p:cNvPr id="14" name="Image 13" descr="Image"/>
            <p:cNvPicPr/>
            <p:nvPr/>
          </p:nvPicPr>
          <p:blipFill rotWithShape="1">
            <a:blip r:embed="rId3" r:link="rId4">
              <a:extLst>
                <a:ext uri="{28A0092B-C50C-407E-A947-70E740481C1C}">
                  <a14:useLocalDpi xmlns:a14="http://schemas.microsoft.com/office/drawing/2010/main" val="0"/>
                </a:ext>
              </a:extLst>
            </a:blip>
            <a:srcRect t="41037"/>
            <a:stretch/>
          </p:blipFill>
          <p:spPr bwMode="auto">
            <a:xfrm>
              <a:off x="-3872872" y="1936000"/>
              <a:ext cx="4374292" cy="2324829"/>
            </a:xfrm>
            <a:prstGeom prst="rect">
              <a:avLst/>
            </a:prstGeom>
            <a:noFill/>
            <a:ln>
              <a:noFill/>
            </a:ln>
            <a:extLst>
              <a:ext uri="{53640926-AAD7-44D8-BBD7-CCE9431645EC}">
                <a14:shadowObscured xmlns:a14="http://schemas.microsoft.com/office/drawing/2010/main"/>
              </a:ext>
            </a:extLst>
          </p:spPr>
        </p:pic>
      </p:grpSp>
      <p:pic>
        <p:nvPicPr>
          <p:cNvPr id="26" name="Espace réservé du contenu 9"/>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369343" y="2095284"/>
            <a:ext cx="2606086" cy="1954565"/>
          </a:xfrm>
        </p:spPr>
      </p:pic>
      <p:pic>
        <p:nvPicPr>
          <p:cNvPr id="27" name="Espace réservé du contenu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5545" y="2095283"/>
            <a:ext cx="2606087" cy="1954565"/>
          </a:xfrm>
          <a:prstGeom prst="rect">
            <a:avLst/>
          </a:prstGeom>
        </p:spPr>
      </p:pic>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1531" y="226463"/>
            <a:ext cx="1882442" cy="1411832"/>
          </a:xfrm>
          <a:prstGeom prst="rect">
            <a:avLst/>
          </a:prstGeom>
        </p:spPr>
      </p:pic>
      <p:pic>
        <p:nvPicPr>
          <p:cNvPr id="29" name="Imag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0279" y="226462"/>
            <a:ext cx="1758259" cy="1318694"/>
          </a:xfrm>
          <a:prstGeom prst="rect">
            <a:avLst/>
          </a:prstGeom>
        </p:spPr>
      </p:pic>
      <p:pic>
        <p:nvPicPr>
          <p:cNvPr id="30" name="Imag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962" y="226462"/>
            <a:ext cx="1744151" cy="1308113"/>
          </a:xfrm>
          <a:prstGeom prst="rect">
            <a:avLst/>
          </a:prstGeom>
        </p:spPr>
      </p:pic>
    </p:spTree>
    <p:extLst>
      <p:ext uri="{BB962C8B-B14F-4D97-AF65-F5344CB8AC3E}">
        <p14:creationId xmlns:p14="http://schemas.microsoft.com/office/powerpoint/2010/main" val="117349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13" y="318058"/>
            <a:ext cx="7934632" cy="780672"/>
          </a:xfrm>
        </p:spPr>
        <p:txBody>
          <a:bodyPr>
            <a:normAutofit fontScale="90000"/>
          </a:bodyPr>
          <a:lstStyle/>
          <a:p>
            <a:r>
              <a:rPr b="1" dirty="0"/>
              <a:t>1. </a:t>
            </a:r>
            <a:r>
              <a:rPr lang="fr-FR" b="1" dirty="0" smtClean="0"/>
              <a:t>Présentation</a:t>
            </a:r>
            <a:r>
              <a:rPr b="1" dirty="0" smtClean="0"/>
              <a:t> </a:t>
            </a:r>
            <a:r>
              <a:rPr lang="fr-FR" b="1" dirty="0" smtClean="0"/>
              <a:t>générale</a:t>
            </a:r>
            <a:r>
              <a:rPr b="1" dirty="0" smtClean="0"/>
              <a:t> </a:t>
            </a:r>
            <a:r>
              <a:rPr b="1" dirty="0"/>
              <a:t>du </a:t>
            </a:r>
            <a:r>
              <a:rPr lang="nl-NL" b="1" dirty="0" smtClean="0"/>
              <a:t>P</a:t>
            </a:r>
            <a:r>
              <a:rPr lang="fr-FR" b="1" dirty="0" err="1" smtClean="0"/>
              <a:t>rojet</a:t>
            </a:r>
            <a:endParaRPr lang="fr-FR" b="1" dirty="0"/>
          </a:p>
        </p:txBody>
      </p:sp>
      <p:sp>
        <p:nvSpPr>
          <p:cNvPr id="3" name="Content Placeholder 2"/>
          <p:cNvSpPr>
            <a:spLocks noGrp="1"/>
          </p:cNvSpPr>
          <p:nvPr>
            <p:ph idx="1"/>
          </p:nvPr>
        </p:nvSpPr>
        <p:spPr>
          <a:xfrm>
            <a:off x="571500" y="1353355"/>
            <a:ext cx="8229600" cy="5321765"/>
          </a:xfrm>
        </p:spPr>
        <p:txBody>
          <a:bodyPr>
            <a:normAutofit/>
          </a:bodyPr>
          <a:lstStyle/>
          <a:p>
            <a:pPr>
              <a:lnSpc>
                <a:spcPct val="120000"/>
              </a:lnSpc>
              <a:buFont typeface="Wingdings" panose="05000000000000000000" pitchFamily="2" charset="2"/>
              <a:buChar char="v"/>
            </a:pPr>
            <a:r>
              <a:rPr lang="fr-FR" sz="1800" dirty="0">
                <a:latin typeface="Arial" panose="020B0604020202020204" pitchFamily="34" charset="0"/>
                <a:cs typeface="Arial" panose="020B0604020202020204" pitchFamily="34" charset="0"/>
              </a:rPr>
              <a:t>Mécanismes de coordination</a:t>
            </a:r>
            <a:r>
              <a:rPr lang="" altLang="fr-FR" sz="1800" dirty="0">
                <a:latin typeface="Arial" panose="020B0604020202020204" pitchFamily="34" charset="0"/>
                <a:cs typeface="Arial" panose="020B0604020202020204" pitchFamily="34" charset="0"/>
              </a:rPr>
              <a:t> et de suivi</a:t>
            </a:r>
          </a:p>
          <a:p>
            <a:pPr>
              <a:lnSpc>
                <a:spcPct val="150000"/>
              </a:lnSpc>
            </a:pPr>
            <a:endParaRPr dirty="0"/>
          </a:p>
          <a:p>
            <a:pPr marL="0" indent="0">
              <a:buNone/>
            </a:pPr>
            <a:endParaRPr dirty="0"/>
          </a:p>
        </p:txBody>
      </p:sp>
      <p:sp>
        <p:nvSpPr>
          <p:cNvPr id="4" name="Rectangle 3"/>
          <p:cNvSpPr/>
          <p:nvPr/>
        </p:nvSpPr>
        <p:spPr>
          <a:xfrm>
            <a:off x="2883477" y="1859811"/>
            <a:ext cx="2585258" cy="10889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M" dirty="0" smtClean="0">
                <a:solidFill>
                  <a:schemeClr val="tx1"/>
                </a:solidFill>
              </a:rPr>
              <a:t>COMITE DE PILOTAGE</a:t>
            </a:r>
          </a:p>
          <a:p>
            <a:pPr algn="ctr"/>
            <a:r>
              <a:rPr lang="fr-CM" dirty="0" smtClean="0">
                <a:solidFill>
                  <a:schemeClr val="tx1"/>
                </a:solidFill>
              </a:rPr>
              <a:t>Présidé par le MINEPDED</a:t>
            </a:r>
            <a:endParaRPr lang="en-US" dirty="0">
              <a:solidFill>
                <a:schemeClr val="tx1"/>
              </a:solidFill>
            </a:endParaRPr>
          </a:p>
        </p:txBody>
      </p:sp>
      <p:sp>
        <p:nvSpPr>
          <p:cNvPr id="5" name="Rectangle 4"/>
          <p:cNvSpPr/>
          <p:nvPr/>
        </p:nvSpPr>
        <p:spPr>
          <a:xfrm>
            <a:off x="2883477" y="4267465"/>
            <a:ext cx="2585258" cy="10889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M" dirty="0" smtClean="0">
                <a:solidFill>
                  <a:schemeClr val="tx1"/>
                </a:solidFill>
              </a:rPr>
              <a:t>Unité de gestion du Projet</a:t>
            </a:r>
            <a:endParaRPr lang="en-US" dirty="0">
              <a:solidFill>
                <a:schemeClr val="tx1"/>
              </a:solidFill>
            </a:endParaRPr>
          </a:p>
        </p:txBody>
      </p:sp>
      <p:sp>
        <p:nvSpPr>
          <p:cNvPr id="6" name="Rectangle 5"/>
          <p:cNvSpPr/>
          <p:nvPr/>
        </p:nvSpPr>
        <p:spPr>
          <a:xfrm>
            <a:off x="6215842" y="2979791"/>
            <a:ext cx="2585258" cy="108896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M" dirty="0" smtClean="0">
                <a:solidFill>
                  <a:schemeClr val="tx1"/>
                </a:solidFill>
              </a:rPr>
              <a:t>Comité Technique PCB</a:t>
            </a:r>
            <a:endParaRPr lang="en-US" dirty="0">
              <a:solidFill>
                <a:schemeClr val="tx1"/>
              </a:solidFill>
            </a:endParaRPr>
          </a:p>
        </p:txBody>
      </p:sp>
      <p:sp>
        <p:nvSpPr>
          <p:cNvPr id="7" name="Rectangle 6"/>
          <p:cNvSpPr/>
          <p:nvPr/>
        </p:nvSpPr>
        <p:spPr>
          <a:xfrm>
            <a:off x="287613" y="1934307"/>
            <a:ext cx="1848758" cy="93997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CM" dirty="0" smtClean="0"/>
              <a:t>UNEP</a:t>
            </a:r>
            <a:endParaRPr lang="en-US" dirty="0"/>
          </a:p>
        </p:txBody>
      </p:sp>
      <p:cxnSp>
        <p:nvCxnSpPr>
          <p:cNvPr id="9" name="Connecteur droit avec flèche 8"/>
          <p:cNvCxnSpPr>
            <a:stCxn id="5" idx="3"/>
            <a:endCxn id="6" idx="2"/>
          </p:cNvCxnSpPr>
          <p:nvPr/>
        </p:nvCxnSpPr>
        <p:spPr>
          <a:xfrm flipV="1">
            <a:off x="5468735" y="4068759"/>
            <a:ext cx="2039736" cy="74319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stCxn id="5" idx="0"/>
            <a:endCxn id="4" idx="2"/>
          </p:cNvCxnSpPr>
          <p:nvPr/>
        </p:nvCxnSpPr>
        <p:spPr>
          <a:xfrm flipV="1">
            <a:off x="4176106" y="2948779"/>
            <a:ext cx="0" cy="131868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a:stCxn id="7" idx="2"/>
            <a:endCxn id="5" idx="1"/>
          </p:cNvCxnSpPr>
          <p:nvPr/>
        </p:nvCxnSpPr>
        <p:spPr>
          <a:xfrm>
            <a:off x="1211992" y="2874284"/>
            <a:ext cx="1671485" cy="193766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9052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22"/>
            <a:ext cx="9144000" cy="946914"/>
          </a:xfrm>
        </p:spPr>
        <p:txBody>
          <a:bodyPr>
            <a:normAutofit/>
          </a:bodyPr>
          <a:lstStyle/>
          <a:p>
            <a:r>
              <a:rPr b="1" dirty="0"/>
              <a:t>6. </a:t>
            </a:r>
            <a:r>
              <a:rPr lang="fr-FR" sz="3100" b="1" dirty="0" smtClean="0"/>
              <a:t>Difficultés</a:t>
            </a:r>
            <a:r>
              <a:rPr sz="3100" b="1" dirty="0" smtClean="0"/>
              <a:t> </a:t>
            </a:r>
            <a:r>
              <a:rPr lang="fr-FR" sz="3100" b="1" dirty="0" smtClean="0"/>
              <a:t>rencontrées et capitalisation des acquis</a:t>
            </a:r>
            <a:endParaRPr lang="fr-FR" sz="3100" b="1" dirty="0"/>
          </a:p>
        </p:txBody>
      </p:sp>
      <p:sp>
        <p:nvSpPr>
          <p:cNvPr id="3" name="Content Placeholder 2"/>
          <p:cNvSpPr>
            <a:spLocks noGrp="1"/>
          </p:cNvSpPr>
          <p:nvPr>
            <p:ph idx="1"/>
          </p:nvPr>
        </p:nvSpPr>
        <p:spPr>
          <a:xfrm>
            <a:off x="0" y="993836"/>
            <a:ext cx="9144000" cy="5864164"/>
          </a:xfrm>
        </p:spPr>
        <p:txBody>
          <a:bodyPr>
            <a:normAutofit fontScale="70000" lnSpcReduction="20000"/>
          </a:bodyPr>
          <a:lstStyle/>
          <a:p>
            <a:pPr marL="0" indent="0" algn="just">
              <a:lnSpc>
                <a:spcPct val="120000"/>
              </a:lnSpc>
              <a:buNone/>
            </a:pPr>
            <a:r>
              <a:rPr lang="fr-FR" sz="3400" b="1" u="sng" dirty="0" smtClean="0"/>
              <a:t>Contraintes</a:t>
            </a:r>
            <a:r>
              <a:rPr sz="3400" b="1" u="sng" dirty="0" smtClean="0"/>
              <a:t> </a:t>
            </a:r>
            <a:r>
              <a:rPr sz="3400" b="1" u="sng" dirty="0" smtClean="0"/>
              <a:t>techniques</a:t>
            </a:r>
            <a:r>
              <a:rPr lang="fr-FR" sz="3400" b="1" u="sng" dirty="0" smtClean="0"/>
              <a:t> </a:t>
            </a:r>
            <a:r>
              <a:rPr lang="fr-FR" dirty="0" smtClean="0"/>
              <a:t>: </a:t>
            </a:r>
            <a:endParaRPr lang="fr-FR" dirty="0" smtClean="0"/>
          </a:p>
          <a:p>
            <a:pPr algn="just">
              <a:lnSpc>
                <a:spcPct val="120000"/>
              </a:lnSpc>
              <a:buFont typeface="Wingdings" panose="05000000000000000000" pitchFamily="2" charset="2"/>
              <a:buChar char="v"/>
            </a:pPr>
            <a:r>
              <a:rPr lang="fr-FR" dirty="0" smtClean="0"/>
              <a:t>non certification des installations de gestion des déchets pour l’élimination des déchets de pesticides POP;</a:t>
            </a:r>
          </a:p>
          <a:p>
            <a:pPr algn="just">
              <a:lnSpc>
                <a:spcPct val="120000"/>
              </a:lnSpc>
              <a:buFont typeface="Wingdings" panose="05000000000000000000" pitchFamily="2" charset="2"/>
              <a:buChar char="v"/>
            </a:pPr>
            <a:r>
              <a:rPr lang="fr-FR" dirty="0" smtClean="0"/>
              <a:t>indisponibilité </a:t>
            </a:r>
            <a:r>
              <a:rPr lang="fr-FR" dirty="0"/>
              <a:t>des technologies appropriées pour la gestion écologiquement rationnelle des déchets issus de l’utilisation des pesticides </a:t>
            </a:r>
            <a:endParaRPr lang="fr-FR" dirty="0" smtClean="0"/>
          </a:p>
          <a:p>
            <a:pPr algn="just">
              <a:lnSpc>
                <a:spcPct val="120000"/>
              </a:lnSpc>
              <a:buFont typeface="Wingdings" panose="05000000000000000000" pitchFamily="2" charset="2"/>
              <a:buChar char="v"/>
            </a:pPr>
            <a:r>
              <a:rPr lang="fr-FR" dirty="0" smtClean="0"/>
              <a:t>production </a:t>
            </a:r>
            <a:r>
              <a:rPr lang="fr-FR" dirty="0" smtClean="0"/>
              <a:t>continue des déchets des pesticides obsolètes et des emballages vides  des pesticides induisant l’augmentation des stocks de </a:t>
            </a:r>
            <a:r>
              <a:rPr lang="fr-FR" sz="3100" dirty="0"/>
              <a:t>pesticides à éliminer; </a:t>
            </a:r>
          </a:p>
          <a:p>
            <a:pPr algn="just">
              <a:lnSpc>
                <a:spcPct val="120000"/>
              </a:lnSpc>
              <a:buFont typeface="Wingdings" panose="05000000000000000000" pitchFamily="2" charset="2"/>
              <a:buChar char="v"/>
            </a:pPr>
            <a:r>
              <a:rPr lang="fr-FR" sz="3100" dirty="0"/>
              <a:t>Lourdeur des procédures du partenaire technique dans le recrutement et la validation des livrables</a:t>
            </a:r>
          </a:p>
          <a:p>
            <a:pPr algn="just">
              <a:lnSpc>
                <a:spcPct val="120000"/>
              </a:lnSpc>
              <a:buFont typeface="Wingdings" panose="05000000000000000000" pitchFamily="2" charset="2"/>
              <a:buChar char="v"/>
            </a:pPr>
            <a:r>
              <a:rPr lang="fr-FR" sz="3100" dirty="0"/>
              <a:t>Insuffisance des alternatives non chimiques </a:t>
            </a:r>
          </a:p>
          <a:p>
            <a:pPr marL="0" indent="0" algn="just">
              <a:lnSpc>
                <a:spcPct val="120000"/>
              </a:lnSpc>
              <a:buNone/>
            </a:pPr>
            <a:r>
              <a:rPr lang="fr-FR" sz="3500" b="1" u="sng" dirty="0" smtClean="0"/>
              <a:t>Contraintes </a:t>
            </a:r>
            <a:r>
              <a:rPr lang="fr-FR" sz="3500" b="1" u="sng" dirty="0"/>
              <a:t>financières</a:t>
            </a:r>
            <a:r>
              <a:rPr lang="fr-FR" dirty="0" smtClean="0"/>
              <a:t>: financements insuffisants pour l’élimination de tous les stocks de pesticides disponibles </a:t>
            </a:r>
          </a:p>
          <a:p>
            <a:pPr marL="0" indent="0" algn="just">
              <a:lnSpc>
                <a:spcPct val="120000"/>
              </a:lnSpc>
              <a:buNone/>
            </a:pPr>
            <a:r>
              <a:rPr lang="fr-FR" b="1" dirty="0" smtClean="0"/>
              <a:t>Contraintes </a:t>
            </a:r>
            <a:r>
              <a:rPr lang="fr-FR" b="1" dirty="0" smtClean="0"/>
              <a:t>sociales </a:t>
            </a:r>
            <a:r>
              <a:rPr lang="fr-FR" dirty="0" smtClean="0"/>
              <a:t>:  </a:t>
            </a:r>
            <a:r>
              <a:rPr lang="fr-FR" dirty="0" smtClean="0"/>
              <a:t>difficulté des agriculteurs à se défaire de leurs emballages vides de pesticides habitudes</a:t>
            </a:r>
            <a:endParaRPr lang="fr-FR" dirty="0" smtClean="0"/>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1678"/>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73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22"/>
            <a:ext cx="9144000" cy="946914"/>
          </a:xfrm>
        </p:spPr>
        <p:txBody>
          <a:bodyPr>
            <a:normAutofit/>
          </a:bodyPr>
          <a:lstStyle/>
          <a:p>
            <a:r>
              <a:rPr b="1" dirty="0"/>
              <a:t>6. </a:t>
            </a:r>
            <a:r>
              <a:rPr lang="fr-FR" sz="3100" b="1" dirty="0" smtClean="0"/>
              <a:t>Difficultés</a:t>
            </a:r>
            <a:r>
              <a:rPr sz="3100" b="1" dirty="0" smtClean="0"/>
              <a:t> </a:t>
            </a:r>
            <a:r>
              <a:rPr lang="fr-FR" sz="3100" b="1" dirty="0" smtClean="0"/>
              <a:t>rencontrées et capitalisation des acquis</a:t>
            </a:r>
            <a:endParaRPr lang="fr-FR" sz="3100" b="1" dirty="0"/>
          </a:p>
        </p:txBody>
      </p:sp>
      <p:sp>
        <p:nvSpPr>
          <p:cNvPr id="3" name="Content Placeholder 2"/>
          <p:cNvSpPr>
            <a:spLocks noGrp="1"/>
          </p:cNvSpPr>
          <p:nvPr>
            <p:ph idx="1"/>
          </p:nvPr>
        </p:nvSpPr>
        <p:spPr>
          <a:xfrm>
            <a:off x="0" y="1034476"/>
            <a:ext cx="9144000" cy="5864164"/>
          </a:xfrm>
        </p:spPr>
        <p:txBody>
          <a:bodyPr>
            <a:noAutofit/>
          </a:bodyPr>
          <a:lstStyle/>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 </a:t>
            </a:r>
            <a:r>
              <a:rPr lang="fr-FR" sz="1600" b="1" u="sng" dirty="0">
                <a:latin typeface="Arial" panose="020B0604020202020204" pitchFamily="34" charset="0"/>
                <a:cs typeface="Arial" panose="020B0604020202020204" pitchFamily="34" charset="0"/>
              </a:rPr>
              <a:t>Mesures </a:t>
            </a:r>
            <a:r>
              <a:rPr lang="fr-FR" altLang="fr-FR" sz="1600" b="1" u="sng" dirty="0">
                <a:latin typeface="Arial" panose="020B0604020202020204" pitchFamily="34" charset="0"/>
                <a:cs typeface="Arial" panose="020B0604020202020204" pitchFamily="34" charset="0"/>
              </a:rPr>
              <a:t>préventives, </a:t>
            </a:r>
            <a:r>
              <a:rPr lang="fr-FR" sz="1600" b="1" u="sng" dirty="0" smtClean="0">
                <a:latin typeface="Arial" panose="020B0604020202020204" pitchFamily="34" charset="0"/>
                <a:cs typeface="Arial" panose="020B0604020202020204" pitchFamily="34" charset="0"/>
              </a:rPr>
              <a:t>correctives</a:t>
            </a:r>
            <a:endParaRPr lang="fr-FR" sz="1600" b="1" u="sng"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La </a:t>
            </a:r>
            <a:r>
              <a:rPr lang="fr-FR" sz="1600" dirty="0">
                <a:latin typeface="Arial" panose="020B0604020202020204" pitchFamily="34" charset="0"/>
                <a:cs typeface="Arial" panose="020B0604020202020204" pitchFamily="34" charset="0"/>
              </a:rPr>
              <a:t>FAO doit à court terme, accompagner le Gouvernement dans la mobilisation des partenariats et des financements pour finaliser les activités prioritaires restantes </a:t>
            </a:r>
            <a:r>
              <a:rPr lang="fr-FR" sz="1600" dirty="0" smtClean="0">
                <a:latin typeface="Arial" panose="020B0604020202020204" pitchFamily="34" charset="0"/>
                <a:cs typeface="Arial" panose="020B0604020202020204" pitchFamily="34" charset="0"/>
              </a:rPr>
              <a:t>;</a:t>
            </a:r>
            <a:endParaRPr lang="fr-FR" sz="1600" b="1"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renforcer </a:t>
            </a:r>
            <a:r>
              <a:rPr lang="fr-FR" sz="1600" dirty="0">
                <a:latin typeface="Arial" panose="020B0604020202020204" pitchFamily="34" charset="0"/>
                <a:cs typeface="Arial" panose="020B0604020202020204" pitchFamily="34" charset="0"/>
              </a:rPr>
              <a:t>les capacités des acteurs privés nationaux ou régionaux intéressés par ou impliqués dans la chaine de gestion des pesticides, pesticides obsolètes et déchets associés, </a:t>
            </a:r>
            <a:endParaRPr lang="fr-FR" sz="1600"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responsabiliser les acteurs pour qu‘ils </a:t>
            </a:r>
            <a:r>
              <a:rPr lang="fr-FR" sz="1600" dirty="0">
                <a:latin typeface="Arial" panose="020B0604020202020204" pitchFamily="34" charset="0"/>
                <a:cs typeface="Arial" panose="020B0604020202020204" pitchFamily="34" charset="0"/>
              </a:rPr>
              <a:t>puissent </a:t>
            </a:r>
            <a:r>
              <a:rPr lang="fr-FR" sz="1600" dirty="0" smtClean="0">
                <a:latin typeface="Arial" panose="020B0604020202020204" pitchFamily="34" charset="0"/>
                <a:cs typeface="Arial" panose="020B0604020202020204" pitchFamily="34" charset="0"/>
              </a:rPr>
              <a:t>collecter, traiter et recycler les EVP. </a:t>
            </a:r>
          </a:p>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trouver </a:t>
            </a:r>
            <a:r>
              <a:rPr lang="fr-FR" sz="1600" dirty="0">
                <a:latin typeface="Arial" panose="020B0604020202020204" pitchFamily="34" charset="0"/>
                <a:cs typeface="Arial" panose="020B0604020202020204" pitchFamily="34" charset="0"/>
              </a:rPr>
              <a:t>les moyens de maîtriser les coûts de gestion des </a:t>
            </a:r>
            <a:r>
              <a:rPr lang="fr-FR" sz="1600" dirty="0" smtClean="0">
                <a:latin typeface="Arial" panose="020B0604020202020204" pitchFamily="34" charset="0"/>
                <a:cs typeface="Arial" panose="020B0604020202020204" pitchFamily="34" charset="0"/>
              </a:rPr>
              <a:t>POP, </a:t>
            </a:r>
            <a:r>
              <a:rPr lang="fr-FR" sz="1600" dirty="0">
                <a:latin typeface="Arial" panose="020B0604020202020204" pitchFamily="34" charset="0"/>
                <a:cs typeface="Arial" panose="020B0604020202020204" pitchFamily="34" charset="0"/>
              </a:rPr>
              <a:t>pesticides obsolètes et déchets associés et de gérer l'ensemble du cycle de vie des </a:t>
            </a:r>
            <a:r>
              <a:rPr lang="fr-FR" sz="1600" dirty="0" smtClean="0">
                <a:latin typeface="Arial" panose="020B0604020202020204" pitchFamily="34" charset="0"/>
                <a:cs typeface="Arial" panose="020B0604020202020204" pitchFamily="34" charset="0"/>
              </a:rPr>
              <a:t>pesticides</a:t>
            </a:r>
          </a:p>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réaliser </a:t>
            </a:r>
            <a:r>
              <a:rPr lang="fr-FR" sz="1600" dirty="0">
                <a:latin typeface="Arial" panose="020B0604020202020204" pitchFamily="34" charset="0"/>
                <a:cs typeface="Arial" panose="020B0604020202020204" pitchFamily="34" charset="0"/>
              </a:rPr>
              <a:t>l'analyse de vulnérabilité des catégories sociales et professionnelles aux risques et dangers liés aux pesticides </a:t>
            </a:r>
            <a:r>
              <a:rPr lang="fr-FR" sz="1600" dirty="0" smtClean="0">
                <a:latin typeface="Arial" panose="020B0604020202020204" pitchFamily="34" charset="0"/>
                <a:cs typeface="Arial" panose="020B0604020202020204" pitchFamily="34" charset="0"/>
              </a:rPr>
              <a:t>chimiques</a:t>
            </a:r>
          </a:p>
          <a:p>
            <a:pPr algn="just">
              <a:lnSpc>
                <a:spcPct val="170000"/>
              </a:lnSpc>
              <a:buFont typeface="Wingdings" panose="05000000000000000000" pitchFamily="2" charset="2"/>
              <a:buChar char="v"/>
            </a:pPr>
            <a:r>
              <a:rPr lang="fr-FR" sz="1600" dirty="0" smtClean="0">
                <a:latin typeface="Arial" panose="020B0604020202020204" pitchFamily="34" charset="0"/>
                <a:cs typeface="Arial" panose="020B0604020202020204" pitchFamily="34" charset="0"/>
              </a:rPr>
              <a:t>analyse </a:t>
            </a:r>
            <a:r>
              <a:rPr lang="fr-FR" sz="1600" dirty="0">
                <a:latin typeface="Arial" panose="020B0604020202020204" pitchFamily="34" charset="0"/>
                <a:cs typeface="Arial" panose="020B0604020202020204" pitchFamily="34" charset="0"/>
              </a:rPr>
              <a:t>des capacités des acteurs nationaux de la chaine de valeur de gestion des déchets de pesticides, pour identifier leurs besoins spécifiques et les axes de réponse.</a:t>
            </a:r>
          </a:p>
          <a:p>
            <a:pPr marL="0" indent="0" algn="just">
              <a:lnSpc>
                <a:spcPct val="170000"/>
              </a:lnSpc>
              <a:buNone/>
            </a:pPr>
            <a:endParaRPr lang="fr-FR" sz="1600" dirty="0">
              <a:latin typeface="Arial" panose="020B0604020202020204" pitchFamily="34" charset="0"/>
              <a:cs typeface="Arial" panose="020B0604020202020204" pitchFamily="34" charset="0"/>
            </a:endParaRPr>
          </a:p>
          <a:p>
            <a:pPr marL="0" indent="0" algn="just">
              <a:lnSpc>
                <a:spcPct val="170000"/>
              </a:lnSpc>
              <a:buNone/>
            </a:pPr>
            <a:endParaRPr lang="fr-FR" sz="1600" b="1" dirty="0">
              <a:latin typeface="Arial" panose="020B0604020202020204" pitchFamily="34" charset="0"/>
              <a:cs typeface="Arial" panose="020B0604020202020204" pitchFamily="34" charset="0"/>
            </a:endParaRPr>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1678"/>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29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22"/>
            <a:ext cx="9144000" cy="946914"/>
          </a:xfrm>
        </p:spPr>
        <p:txBody>
          <a:bodyPr>
            <a:normAutofit/>
          </a:bodyPr>
          <a:lstStyle/>
          <a:p>
            <a:r>
              <a:rPr b="1" dirty="0"/>
              <a:t>6. </a:t>
            </a:r>
            <a:r>
              <a:rPr lang="fr-FR" sz="3100" b="1" dirty="0" smtClean="0"/>
              <a:t>Difficultés</a:t>
            </a:r>
            <a:r>
              <a:rPr sz="3100" b="1" dirty="0" smtClean="0"/>
              <a:t> </a:t>
            </a:r>
            <a:r>
              <a:rPr lang="fr-FR" sz="3100" b="1" dirty="0" smtClean="0"/>
              <a:t>rencontrées et capitalisation des acquis</a:t>
            </a:r>
            <a:endParaRPr lang="fr-FR" sz="3100" b="1" dirty="0"/>
          </a:p>
        </p:txBody>
      </p:sp>
      <p:sp>
        <p:nvSpPr>
          <p:cNvPr id="3" name="Content Placeholder 2"/>
          <p:cNvSpPr>
            <a:spLocks noGrp="1"/>
          </p:cNvSpPr>
          <p:nvPr>
            <p:ph idx="1"/>
          </p:nvPr>
        </p:nvSpPr>
        <p:spPr>
          <a:xfrm>
            <a:off x="0" y="993836"/>
            <a:ext cx="9144000" cy="5864164"/>
          </a:xfrm>
        </p:spPr>
        <p:txBody>
          <a:bodyPr>
            <a:normAutofit/>
          </a:bodyPr>
          <a:lstStyle/>
          <a:p>
            <a:pPr algn="just">
              <a:lnSpc>
                <a:spcPct val="200000"/>
              </a:lnSpc>
              <a:buFont typeface="Wingdings" panose="05000000000000000000" pitchFamily="2" charset="2"/>
              <a:buChar char="v"/>
            </a:pPr>
            <a:r>
              <a:rPr lang="fr-FR" sz="2200" b="1" u="sng" dirty="0" smtClean="0">
                <a:latin typeface="Arial" panose="020B0604020202020204" pitchFamily="34" charset="0"/>
                <a:cs typeface="Arial" panose="020B0604020202020204" pitchFamily="34" charset="0"/>
              </a:rPr>
              <a:t>Leçons </a:t>
            </a:r>
            <a:r>
              <a:rPr lang="fr-FR" sz="2200" b="1" u="sng" dirty="0">
                <a:latin typeface="Arial" panose="020B0604020202020204" pitchFamily="34" charset="0"/>
                <a:cs typeface="Arial" panose="020B0604020202020204" pitchFamily="34" charset="0"/>
              </a:rPr>
              <a:t>apprises </a:t>
            </a:r>
            <a:r>
              <a:rPr lang="fr-FR" sz="2200" dirty="0">
                <a:latin typeface="Arial" panose="020B0604020202020204" pitchFamily="34" charset="0"/>
                <a:cs typeface="Arial" panose="020B0604020202020204" pitchFamily="34" charset="0"/>
              </a:rPr>
              <a:t>: </a:t>
            </a:r>
          </a:p>
          <a:p>
            <a:pPr algn="just">
              <a:lnSpc>
                <a:spcPct val="120000"/>
              </a:lnSpc>
              <a:buFontTx/>
              <a:buChar char="-"/>
            </a:pPr>
            <a:r>
              <a:rPr lang="fr-FR" sz="1900" b="1" dirty="0" smtClean="0">
                <a:latin typeface="Arial" panose="020B0604020202020204" pitchFamily="34" charset="0"/>
                <a:cs typeface="Arial" panose="020B0604020202020204" pitchFamily="34" charset="0"/>
              </a:rPr>
              <a:t>Leçon 1:</a:t>
            </a:r>
            <a:r>
              <a:rPr lang="fr-FR" sz="1900" dirty="0" smtClean="0">
                <a:latin typeface="Arial" panose="020B0604020202020204" pitchFamily="34" charset="0"/>
                <a:cs typeface="Arial" panose="020B0604020202020204" pitchFamily="34" charset="0"/>
              </a:rPr>
              <a:t> </a:t>
            </a:r>
            <a:r>
              <a:rPr lang="fr-FR" sz="1900" dirty="0" smtClean="0">
                <a:latin typeface="Arial" panose="020B0604020202020204" pitchFamily="34" charset="0"/>
                <a:cs typeface="Arial" panose="020B0604020202020204" pitchFamily="34" charset="0"/>
              </a:rPr>
              <a:t>veiller à la </a:t>
            </a:r>
            <a:r>
              <a:rPr lang="fr-FR" sz="1900" dirty="0">
                <a:latin typeface="Arial" panose="020B0604020202020204" pitchFamily="34" charset="0"/>
                <a:cs typeface="Arial" panose="020B0604020202020204" pitchFamily="34" charset="0"/>
              </a:rPr>
              <a:t>cohérence interne, notamment la pertinence des activités et le réalisme du budget et des délais d’exécution par rapport à l’objectif visé</a:t>
            </a:r>
            <a:r>
              <a:rPr lang="fr-FR" sz="1900" dirty="0" smtClean="0">
                <a:latin typeface="Arial" panose="020B0604020202020204" pitchFamily="34" charset="0"/>
                <a:cs typeface="Arial" panose="020B0604020202020204" pitchFamily="34" charset="0"/>
              </a:rPr>
              <a:t>.</a:t>
            </a:r>
          </a:p>
          <a:p>
            <a:pPr algn="just">
              <a:buFontTx/>
              <a:buChar char="-"/>
            </a:pPr>
            <a:endParaRPr lang="fr-FR" sz="1100" dirty="0">
              <a:latin typeface="Arial" panose="020B0604020202020204" pitchFamily="34" charset="0"/>
              <a:cs typeface="Arial" panose="020B0604020202020204" pitchFamily="34" charset="0"/>
            </a:endParaRPr>
          </a:p>
          <a:p>
            <a:pPr algn="just">
              <a:lnSpc>
                <a:spcPct val="120000"/>
              </a:lnSpc>
              <a:buFontTx/>
              <a:buChar char="-"/>
            </a:pPr>
            <a:r>
              <a:rPr lang="fr-FR" sz="1900" b="1" dirty="0" smtClean="0">
                <a:latin typeface="Arial" panose="020B0604020202020204" pitchFamily="34" charset="0"/>
                <a:cs typeface="Arial" panose="020B0604020202020204" pitchFamily="34" charset="0"/>
              </a:rPr>
              <a:t>Leçon 2:</a:t>
            </a:r>
            <a:r>
              <a:rPr lang="fr-FR" sz="1900" dirty="0" smtClean="0">
                <a:latin typeface="Arial" panose="020B0604020202020204" pitchFamily="34" charset="0"/>
                <a:cs typeface="Arial" panose="020B0604020202020204" pitchFamily="34" charset="0"/>
              </a:rPr>
              <a:t> </a:t>
            </a:r>
            <a:r>
              <a:rPr lang="fr-FR" sz="1900" dirty="0" smtClean="0">
                <a:latin typeface="Arial" panose="020B0604020202020204" pitchFamily="34" charset="0"/>
                <a:cs typeface="Arial" panose="020B0604020202020204" pitchFamily="34" charset="0"/>
              </a:rPr>
              <a:t>s'appuyer </a:t>
            </a:r>
            <a:r>
              <a:rPr lang="fr-FR" sz="1900" dirty="0">
                <a:latin typeface="Arial" panose="020B0604020202020204" pitchFamily="34" charset="0"/>
                <a:cs typeface="Arial" panose="020B0604020202020204" pitchFamily="34" charset="0"/>
              </a:rPr>
              <a:t>sur les données techniques et scientifiques concrètes et </a:t>
            </a:r>
            <a:r>
              <a:rPr lang="fr-FR" sz="1900" dirty="0">
                <a:latin typeface="Arial" panose="020B0604020202020204" pitchFamily="34" charset="0"/>
                <a:cs typeface="Arial" panose="020B0604020202020204" pitchFamily="34" charset="0"/>
              </a:rPr>
              <a:t>factuelles </a:t>
            </a:r>
            <a:r>
              <a:rPr lang="fr-FR" sz="1900" dirty="0" smtClean="0">
                <a:latin typeface="Arial" panose="020B0604020202020204" pitchFamily="34" charset="0"/>
                <a:cs typeface="Arial" panose="020B0604020202020204" pitchFamily="34" charset="0"/>
              </a:rPr>
              <a:t>pour élaborer et diffuser la </a:t>
            </a:r>
            <a:r>
              <a:rPr lang="fr-FR" sz="1900" dirty="0">
                <a:latin typeface="Arial" panose="020B0604020202020204" pitchFamily="34" charset="0"/>
                <a:cs typeface="Arial" panose="020B0604020202020204" pitchFamily="34" charset="0"/>
              </a:rPr>
              <a:t>stratégie de sensibilisation et de communication sur les risques et dangers des pesticides et les mesures de prévention ou d’atténuation </a:t>
            </a:r>
            <a:r>
              <a:rPr lang="fr-FR" sz="1900" dirty="0" smtClean="0">
                <a:latin typeface="Arial" panose="020B0604020202020204" pitchFamily="34" charset="0"/>
                <a:cs typeface="Arial" panose="020B0604020202020204" pitchFamily="34" charset="0"/>
              </a:rPr>
              <a:t> </a:t>
            </a:r>
            <a:endParaRPr lang="fr-FR" sz="1900" dirty="0" smtClean="0">
              <a:latin typeface="Arial" panose="020B0604020202020204" pitchFamily="34" charset="0"/>
              <a:cs typeface="Arial" panose="020B0604020202020204" pitchFamily="34" charset="0"/>
            </a:endParaRPr>
          </a:p>
          <a:p>
            <a:pPr algn="just">
              <a:buFontTx/>
              <a:buChar char="-"/>
            </a:pPr>
            <a:endParaRPr lang="fr-FR" sz="1000"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fr-FR" sz="2200" dirty="0">
                <a:latin typeface="Arial" panose="020B0604020202020204" pitchFamily="34" charset="0"/>
                <a:cs typeface="Arial" panose="020B0604020202020204" pitchFamily="34" charset="0"/>
              </a:rPr>
              <a:t> </a:t>
            </a:r>
            <a:r>
              <a:rPr lang="fr-FR" sz="2200" b="1" u="sng" dirty="0">
                <a:latin typeface="Arial" panose="020B0604020202020204" pitchFamily="34" charset="0"/>
                <a:cs typeface="Arial" panose="020B0604020202020204" pitchFamily="34" charset="0"/>
              </a:rPr>
              <a:t>Bonnes Pratiques et Innovations à </a:t>
            </a:r>
            <a:r>
              <a:rPr lang="fr-FR" sz="2200" b="1" u="sng" dirty="0" smtClean="0">
                <a:latin typeface="Arial" panose="020B0604020202020204" pitchFamily="34" charset="0"/>
                <a:cs typeface="Arial" panose="020B0604020202020204" pitchFamily="34" charset="0"/>
              </a:rPr>
              <a:t>valoriser</a:t>
            </a:r>
          </a:p>
          <a:p>
            <a:pPr algn="just">
              <a:buFont typeface="Wingdings" panose="05000000000000000000" pitchFamily="2" charset="2"/>
              <a:buChar char="ü"/>
            </a:pPr>
            <a:r>
              <a:rPr lang="fr-FR" sz="1900" dirty="0" smtClean="0">
                <a:latin typeface="Arial" panose="020B0604020202020204" pitchFamily="34" charset="0"/>
                <a:cs typeface="Arial" panose="020B0604020202020204" pitchFamily="34" charset="0"/>
              </a:rPr>
              <a:t>Instauration du triple rinçage des </a:t>
            </a:r>
            <a:r>
              <a:rPr lang="fr-FR" sz="1900" dirty="0">
                <a:latin typeface="Arial" panose="020B0604020202020204" pitchFamily="34" charset="0"/>
                <a:cs typeface="Arial" panose="020B0604020202020204" pitchFamily="34" charset="0"/>
              </a:rPr>
              <a:t>EVP après utilisation et les retourner au fournisseur pour leur gestion écologiquement </a:t>
            </a:r>
            <a:r>
              <a:rPr lang="fr-FR" sz="1900" dirty="0" smtClean="0">
                <a:latin typeface="Arial" panose="020B0604020202020204" pitchFamily="34" charset="0"/>
                <a:cs typeface="Arial" panose="020B0604020202020204" pitchFamily="34" charset="0"/>
              </a:rPr>
              <a:t>rationnelle</a:t>
            </a:r>
          </a:p>
          <a:p>
            <a:pPr algn="just">
              <a:buFont typeface="Wingdings" panose="05000000000000000000" pitchFamily="2" charset="2"/>
              <a:buChar char="ü"/>
            </a:pPr>
            <a:r>
              <a:rPr lang="fr-FR" sz="1900" dirty="0" smtClean="0">
                <a:latin typeface="Arial" panose="020B0604020202020204" pitchFamily="34" charset="0"/>
                <a:cs typeface="Arial" panose="020B0604020202020204" pitchFamily="34" charset="0"/>
              </a:rPr>
              <a:t>Incitation à l’utilisation des </a:t>
            </a:r>
            <a:r>
              <a:rPr lang="fr-FR" sz="1900" dirty="0" smtClean="0">
                <a:latin typeface="Arial" panose="020B0604020202020204" pitchFamily="34" charset="0"/>
                <a:cs typeface="Arial" panose="020B0604020202020204" pitchFamily="34" charset="0"/>
              </a:rPr>
              <a:t>alternatives </a:t>
            </a:r>
            <a:r>
              <a:rPr lang="fr-FR" sz="1900" dirty="0" smtClean="0">
                <a:latin typeface="Arial" panose="020B0604020202020204" pitchFamily="34" charset="0"/>
                <a:cs typeface="Arial" panose="020B0604020202020204" pitchFamily="34" charset="0"/>
              </a:rPr>
              <a:t>non chimiques ou biologiques </a:t>
            </a:r>
            <a:r>
              <a:rPr lang="fr-FR" sz="1900" dirty="0" smtClean="0">
                <a:latin typeface="Arial" panose="020B0604020202020204" pitchFamily="34" charset="0"/>
                <a:cs typeface="Arial" panose="020B0604020202020204" pitchFamily="34" charset="0"/>
              </a:rPr>
              <a:t>aux pesticides chimiques dangereux</a:t>
            </a:r>
            <a:endParaRPr lang="fr-FR" sz="1900" dirty="0">
              <a:latin typeface="Arial" panose="020B0604020202020204" pitchFamily="34" charset="0"/>
              <a:cs typeface="Arial" panose="020B0604020202020204" pitchFamily="34" charset="0"/>
            </a:endParaRPr>
          </a:p>
        </p:txBody>
      </p:sp>
      <p:pic>
        <p:nvPicPr>
          <p:cNvPr id="8" name="Picture 7"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46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174058"/>
            <a:ext cx="8195310" cy="1143000"/>
          </a:xfrm>
        </p:spPr>
        <p:txBody>
          <a:bodyPr>
            <a:normAutofit fontScale="90000"/>
          </a:bodyPr>
          <a:lstStyle/>
          <a:p>
            <a:r>
              <a:rPr lang="fr-FR" b="1" dirty="0"/>
              <a:t>7</a:t>
            </a:r>
            <a:r>
              <a:rPr b="1" dirty="0" smtClean="0"/>
              <a:t>. </a:t>
            </a:r>
            <a:r>
              <a:rPr b="1" dirty="0"/>
              <a:t>Perspectives et </a:t>
            </a:r>
            <a:r>
              <a:rPr b="1" dirty="0" err="1" smtClean="0"/>
              <a:t>recomm</a:t>
            </a:r>
            <a:r>
              <a:rPr lang="fr-CA" b="1" dirty="0" smtClean="0"/>
              <a:t>a</a:t>
            </a:r>
            <a:r>
              <a:rPr b="1" dirty="0" err="1" smtClean="0"/>
              <a:t>ndations</a:t>
            </a:r>
            <a:endParaRPr b="1" dirty="0"/>
          </a:p>
        </p:txBody>
      </p:sp>
      <p:sp>
        <p:nvSpPr>
          <p:cNvPr id="3" name="Content Placeholder 2"/>
          <p:cNvSpPr>
            <a:spLocks noGrp="1"/>
          </p:cNvSpPr>
          <p:nvPr>
            <p:ph idx="1"/>
          </p:nvPr>
        </p:nvSpPr>
        <p:spPr>
          <a:xfrm>
            <a:off x="-71120" y="1175656"/>
            <a:ext cx="9144000" cy="5174343"/>
          </a:xfrm>
        </p:spPr>
        <p:txBody>
          <a:bodyPr>
            <a:normAutofit/>
          </a:bodyPr>
          <a:lstStyle/>
          <a:p>
            <a:pPr algn="just">
              <a:lnSpc>
                <a:spcPct val="120000"/>
              </a:lnSpc>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 </a:t>
            </a:r>
            <a:r>
              <a:rPr lang="fr-FR" sz="2400" b="1" u="sng" dirty="0" smtClean="0">
                <a:latin typeface="Arial" panose="020B0604020202020204" pitchFamily="34" charset="0"/>
                <a:cs typeface="Arial" panose="020B0604020202020204" pitchFamily="34" charset="0"/>
              </a:rPr>
              <a:t>Prochaines</a:t>
            </a:r>
            <a:r>
              <a:rPr sz="2400" b="1" u="sng" dirty="0" smtClean="0">
                <a:latin typeface="Arial" panose="020B0604020202020204" pitchFamily="34" charset="0"/>
                <a:cs typeface="Arial" panose="020B0604020202020204" pitchFamily="34" charset="0"/>
              </a:rPr>
              <a:t> </a:t>
            </a:r>
            <a:r>
              <a:rPr lang="fr-FR" sz="2400" b="1" u="sng" dirty="0" smtClean="0">
                <a:latin typeface="Arial" panose="020B0604020202020204" pitchFamily="34" charset="0"/>
                <a:cs typeface="Arial" panose="020B0604020202020204" pitchFamily="34" charset="0"/>
              </a:rPr>
              <a:t>étapes </a:t>
            </a:r>
          </a:p>
          <a:p>
            <a:pPr algn="just">
              <a:lnSpc>
                <a:spcPct val="120000"/>
              </a:lnSpc>
              <a:buFontTx/>
              <a:buChar char="-"/>
            </a:pPr>
            <a:r>
              <a:rPr lang="fr-FR" sz="2000" dirty="0" smtClean="0">
                <a:latin typeface="Arial" panose="020B0604020202020204" pitchFamily="34" charset="0"/>
                <a:cs typeface="Arial" panose="020B0604020202020204" pitchFamily="34" charset="0"/>
              </a:rPr>
              <a:t>Renforcer les capacités nationales en matière de gestion écologiquement rationnelle des déchets d’EVP au Cameroun ;</a:t>
            </a:r>
          </a:p>
          <a:p>
            <a:pPr algn="just">
              <a:lnSpc>
                <a:spcPct val="120000"/>
              </a:lnSpc>
              <a:buFontTx/>
              <a:buChar char="-"/>
            </a:pPr>
            <a:r>
              <a:rPr lang="fr-FR" sz="2000" dirty="0" smtClean="0">
                <a:latin typeface="Arial" panose="020B0604020202020204" pitchFamily="34" charset="0"/>
                <a:cs typeface="Arial" panose="020B0604020202020204" pitchFamily="34" charset="0"/>
              </a:rPr>
              <a:t>Approfondir les recherches en vue de développer, produire en quantité suffisante et promouvoir des </a:t>
            </a:r>
            <a:r>
              <a:rPr lang="fr-FR" sz="2000" dirty="0" smtClean="0">
                <a:latin typeface="Arial" panose="020B0604020202020204" pitchFamily="34" charset="0"/>
                <a:cs typeface="Arial" panose="020B0604020202020204" pitchFamily="34" charset="0"/>
              </a:rPr>
              <a:t>alternatives non chimiques ou </a:t>
            </a:r>
            <a:r>
              <a:rPr lang="fr-FR" sz="2000" dirty="0" smtClean="0">
                <a:latin typeface="Arial" panose="020B0604020202020204" pitchFamily="34" charset="0"/>
                <a:cs typeface="Arial" panose="020B0604020202020204" pitchFamily="34" charset="0"/>
              </a:rPr>
              <a:t>biologiques aux pesticides chimiques dangereux ;</a:t>
            </a:r>
          </a:p>
          <a:p>
            <a:pPr algn="just">
              <a:lnSpc>
                <a:spcPct val="120000"/>
              </a:lnSpc>
              <a:buFontTx/>
              <a:buChar char="-"/>
            </a:pPr>
            <a:r>
              <a:rPr lang="fr-FR" sz="2000" dirty="0" smtClean="0">
                <a:latin typeface="Arial" panose="020B0604020202020204" pitchFamily="34" charset="0"/>
                <a:cs typeface="Arial" panose="020B0604020202020204" pitchFamily="34" charset="0"/>
              </a:rPr>
              <a:t>Renforcer le cadre règlementaire de gestion des produits chimiques (pesticides) au Cameroun</a:t>
            </a:r>
          </a:p>
          <a:p>
            <a:pPr algn="just">
              <a:lnSpc>
                <a:spcPct val="120000"/>
              </a:lnSpc>
              <a:buFontTx/>
              <a:buChar char="-"/>
            </a:pPr>
            <a:r>
              <a:rPr lang="fr-FR" sz="2000" dirty="0" smtClean="0">
                <a:latin typeface="Arial" panose="020B0604020202020204" pitchFamily="34" charset="0"/>
                <a:cs typeface="Arial" panose="020B0604020202020204" pitchFamily="34" charset="0"/>
              </a:rPr>
              <a:t>Renforcer </a:t>
            </a:r>
            <a:r>
              <a:rPr lang="fr-FR" sz="2000" dirty="0" smtClean="0">
                <a:latin typeface="Arial" panose="020B0604020202020204" pitchFamily="34" charset="0"/>
                <a:cs typeface="Arial" panose="020B0604020202020204" pitchFamily="34" charset="0"/>
              </a:rPr>
              <a:t>auprès </a:t>
            </a:r>
            <a:r>
              <a:rPr lang="fr-FR" sz="2000" dirty="0" smtClean="0">
                <a:latin typeface="Arial" panose="020B0604020202020204" pitchFamily="34" charset="0"/>
                <a:cs typeface="Arial" panose="020B0604020202020204" pitchFamily="34" charset="0"/>
              </a:rPr>
              <a:t>des populations, la promotion du triple rinçage et du retour d’EVP au promoteur pour le gestion écologiquement rationnelle </a:t>
            </a:r>
          </a:p>
        </p:txBody>
      </p:sp>
      <p:pic>
        <p:nvPicPr>
          <p:cNvPr id="6" name="Picture 5"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5753050"/>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53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174058"/>
            <a:ext cx="8195310" cy="1143000"/>
          </a:xfrm>
        </p:spPr>
        <p:txBody>
          <a:bodyPr>
            <a:normAutofit fontScale="90000"/>
          </a:bodyPr>
          <a:lstStyle/>
          <a:p>
            <a:r>
              <a:rPr lang="fr-FR" b="1" dirty="0"/>
              <a:t>7</a:t>
            </a:r>
            <a:r>
              <a:rPr b="1" dirty="0" smtClean="0"/>
              <a:t>. </a:t>
            </a:r>
            <a:r>
              <a:rPr b="1" dirty="0"/>
              <a:t>Perspectives et </a:t>
            </a:r>
            <a:r>
              <a:rPr b="1" dirty="0" err="1" smtClean="0"/>
              <a:t>recomm</a:t>
            </a:r>
            <a:r>
              <a:rPr lang="fr-CA" b="1" dirty="0" smtClean="0"/>
              <a:t>a</a:t>
            </a:r>
            <a:r>
              <a:rPr b="1" dirty="0" err="1" smtClean="0"/>
              <a:t>ndations</a:t>
            </a:r>
            <a:endParaRPr b="1" dirty="0"/>
          </a:p>
        </p:txBody>
      </p:sp>
      <p:sp>
        <p:nvSpPr>
          <p:cNvPr id="3" name="Content Placeholder 2"/>
          <p:cNvSpPr>
            <a:spLocks noGrp="1"/>
          </p:cNvSpPr>
          <p:nvPr>
            <p:ph idx="1"/>
          </p:nvPr>
        </p:nvSpPr>
        <p:spPr>
          <a:xfrm>
            <a:off x="0" y="1683656"/>
            <a:ext cx="9144000" cy="5174343"/>
          </a:xfrm>
        </p:spPr>
        <p:txBody>
          <a:bodyPr>
            <a:normAutofit/>
          </a:bodyPr>
          <a:lstStyle/>
          <a:p>
            <a:pPr algn="just">
              <a:lnSpc>
                <a:spcPct val="120000"/>
              </a:lnSpc>
              <a:buFont typeface="Wingdings" panose="05000000000000000000" pitchFamily="2" charset="2"/>
              <a:buChar char="v"/>
            </a:pPr>
            <a:r>
              <a:rPr lang="fr-FR" sz="2400" dirty="0" smtClean="0">
                <a:latin typeface="Arial" panose="020B0604020202020204" pitchFamily="34" charset="0"/>
                <a:cs typeface="Arial" panose="020B0604020202020204" pitchFamily="34" charset="0"/>
              </a:rPr>
              <a:t> </a:t>
            </a:r>
            <a:r>
              <a:rPr lang="fr-FR" altLang="fr-FR" sz="2400" b="1" dirty="0">
                <a:latin typeface="Arial" panose="020B0604020202020204" pitchFamily="34" charset="0"/>
                <a:cs typeface="Arial" panose="020B0604020202020204" pitchFamily="34" charset="0"/>
              </a:rPr>
              <a:t>Recommandations pour la phase FEM9</a:t>
            </a:r>
            <a:r>
              <a:rPr lang="" altLang="fr-FR" sz="2400" dirty="0">
                <a:latin typeface="Arial" panose="020B0604020202020204" pitchFamily="34" charset="0"/>
                <a:cs typeface="Arial" panose="020B0604020202020204" pitchFamily="34" charset="0"/>
              </a:rPr>
              <a:t>. </a:t>
            </a:r>
          </a:p>
          <a:p>
            <a:pPr algn="just">
              <a:lnSpc>
                <a:spcPct val="120000"/>
              </a:lnSpc>
              <a:buFontTx/>
              <a:buChar char="-"/>
            </a:pPr>
            <a:r>
              <a:rPr lang="fr-FR" sz="2400" dirty="0" smtClean="0">
                <a:latin typeface="Arial" panose="020B0604020202020204" pitchFamily="34" charset="0"/>
                <a:cs typeface="Arial" panose="020B0604020202020204" pitchFamily="34" charset="0"/>
              </a:rPr>
              <a:t>Développer un </a:t>
            </a:r>
            <a:r>
              <a:rPr lang="fr-FR" sz="2400" dirty="0">
                <a:latin typeface="Arial" panose="020B0604020202020204" pitchFamily="34" charset="0"/>
                <a:cs typeface="Arial" panose="020B0604020202020204" pitchFamily="34" charset="0"/>
              </a:rPr>
              <a:t>projet </a:t>
            </a:r>
            <a:r>
              <a:rPr lang="fr-FR" sz="2400" dirty="0" smtClean="0">
                <a:latin typeface="Arial" panose="020B0604020202020204" pitchFamily="34" charset="0"/>
                <a:cs typeface="Arial" panose="020B0604020202020204" pitchFamily="34" charset="0"/>
              </a:rPr>
              <a:t>pour l'élimination </a:t>
            </a:r>
            <a:r>
              <a:rPr lang="fr-FR" sz="2400" dirty="0">
                <a:latin typeface="Arial" panose="020B0604020202020204" pitchFamily="34" charset="0"/>
                <a:cs typeface="Arial" panose="020B0604020202020204" pitchFamily="34" charset="0"/>
              </a:rPr>
              <a:t>de tous les </a:t>
            </a:r>
            <a:r>
              <a:rPr lang="fr-FR" sz="2400" dirty="0" smtClean="0">
                <a:latin typeface="Arial" panose="020B0604020202020204" pitchFamily="34" charset="0"/>
                <a:cs typeface="Arial" panose="020B0604020202020204" pitchFamily="34" charset="0"/>
              </a:rPr>
              <a:t>POP </a:t>
            </a:r>
            <a:r>
              <a:rPr lang="fr-FR" sz="2400" dirty="0">
                <a:latin typeface="Arial" panose="020B0604020202020204" pitchFamily="34" charset="0"/>
                <a:cs typeface="Arial" panose="020B0604020202020204" pitchFamily="34" charset="0"/>
              </a:rPr>
              <a:t>actuellement </a:t>
            </a:r>
            <a:r>
              <a:rPr lang="fr-FR" sz="2400" dirty="0" smtClean="0">
                <a:latin typeface="Arial" panose="020B0604020202020204" pitchFamily="34" charset="0"/>
                <a:cs typeface="Arial" panose="020B0604020202020204" pitchFamily="34" charset="0"/>
              </a:rPr>
              <a:t>répertoriés </a:t>
            </a:r>
            <a:r>
              <a:rPr lang="fr-FR" sz="2400" dirty="0">
                <a:latin typeface="Arial" panose="020B0604020202020204" pitchFamily="34" charset="0"/>
                <a:cs typeface="Arial" panose="020B0604020202020204" pitchFamily="34" charset="0"/>
              </a:rPr>
              <a:t>et la réduction des risques sur la santé et l’environnement liés à l’utilisation des pesticides et des déchets et résidus </a:t>
            </a:r>
            <a:r>
              <a:rPr lang="fr-FR" sz="2400" dirty="0" smtClean="0">
                <a:latin typeface="Arial" panose="020B0604020202020204" pitchFamily="34" charset="0"/>
                <a:cs typeface="Arial" panose="020B0604020202020204" pitchFamily="34" charset="0"/>
              </a:rPr>
              <a:t>associés</a:t>
            </a:r>
            <a:endParaRPr lang="fr-FR" sz="2400" dirty="0" smtClean="0">
              <a:latin typeface="Arial" panose="020B0604020202020204" pitchFamily="34" charset="0"/>
              <a:cs typeface="Arial" panose="020B0604020202020204" pitchFamily="34" charset="0"/>
            </a:endParaRPr>
          </a:p>
          <a:p>
            <a:pPr algn="just">
              <a:lnSpc>
                <a:spcPct val="120000"/>
              </a:lnSpc>
              <a:buFontTx/>
              <a:buChar char="-"/>
            </a:pPr>
            <a:endParaRPr lang="" altLang="fr-FR" sz="2400" dirty="0">
              <a:latin typeface="Arial" panose="020B0604020202020204" pitchFamily="34" charset="0"/>
              <a:cs typeface="Arial" panose="020B0604020202020204" pitchFamily="34" charset="0"/>
            </a:endParaRPr>
          </a:p>
        </p:txBody>
      </p:sp>
      <p:pic>
        <p:nvPicPr>
          <p:cNvPr id="6" name="Picture 5"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5753050"/>
            <a:ext cx="1666569" cy="7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22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82529"/>
            <a:ext cx="9144000" cy="4075470"/>
          </a:xfrm>
        </p:spPr>
        <p:txBody>
          <a:bodyPr>
            <a:normAutofit/>
          </a:bodyPr>
          <a:lstStyle/>
          <a:p>
            <a:pPr marL="0" indent="0" algn="ctr">
              <a:lnSpc>
                <a:spcPct val="120000"/>
              </a:lnSpc>
              <a:buNone/>
            </a:pPr>
            <a:r>
              <a:rPr lang="fr-CM" sz="4000" b="1" dirty="0">
                <a:latin typeface="+mj-lt"/>
                <a:ea typeface="+mj-ea"/>
                <a:cs typeface="+mj-cs"/>
              </a:rPr>
              <a:t>Merci pour votre attention </a:t>
            </a:r>
            <a:endParaRPr lang="fr-FR" sz="4000" b="1" dirty="0">
              <a:latin typeface="+mj-lt"/>
              <a:ea typeface="+mj-ea"/>
              <a:cs typeface="+mj-cs"/>
            </a:endParaRPr>
          </a:p>
          <a:p>
            <a:pPr algn="ctr">
              <a:lnSpc>
                <a:spcPct val="120000"/>
              </a:lnSpc>
              <a:buFontTx/>
              <a:buChar char="-"/>
            </a:pPr>
            <a:endParaRPr lang="" altLang="fr-FR" sz="2400" dirty="0">
              <a:latin typeface="Arial" panose="020B0604020202020204" pitchFamily="34" charset="0"/>
              <a:cs typeface="Arial" panose="020B0604020202020204" pitchFamily="34" charset="0"/>
            </a:endParaRPr>
          </a:p>
        </p:txBody>
      </p:sp>
      <p:pic>
        <p:nvPicPr>
          <p:cNvPr id="6" name="Picture 5"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5753050"/>
            <a:ext cx="1666569" cy="746226"/>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p:txBody>
          <a:bodyPr/>
          <a:lstStyle/>
          <a:p>
            <a:endParaRPr lang="en-US"/>
          </a:p>
        </p:txBody>
      </p:sp>
    </p:spTree>
    <p:extLst>
      <p:ext uri="{BB962C8B-B14F-4D97-AF65-F5344CB8AC3E}">
        <p14:creationId xmlns:p14="http://schemas.microsoft.com/office/powerpoint/2010/main" val="46748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602" y="208545"/>
            <a:ext cx="6473058" cy="824607"/>
          </a:xfrm>
        </p:spPr>
        <p:txBody>
          <a:bodyPr>
            <a:normAutofit/>
          </a:bodyPr>
          <a:lstStyle/>
          <a:p>
            <a:r>
              <a:rPr sz="4000" b="1" dirty="0"/>
              <a:t>2. </a:t>
            </a:r>
            <a:r>
              <a:rPr lang="fr-FR" sz="4000" b="1" dirty="0" smtClean="0"/>
              <a:t>Contexte</a:t>
            </a:r>
            <a:r>
              <a:rPr sz="4000" b="1" dirty="0" smtClean="0"/>
              <a:t> </a:t>
            </a:r>
            <a:r>
              <a:rPr sz="4000" b="1" dirty="0"/>
              <a:t>et </a:t>
            </a:r>
            <a:r>
              <a:rPr lang="fr-FR" sz="4000" b="1" dirty="0" smtClean="0"/>
              <a:t>justification</a:t>
            </a:r>
            <a:endParaRPr lang="fr-FR" sz="4000" b="1" dirty="0"/>
          </a:p>
        </p:txBody>
      </p:sp>
      <p:sp>
        <p:nvSpPr>
          <p:cNvPr id="3" name="Content Placeholder 2"/>
          <p:cNvSpPr>
            <a:spLocks noGrp="1"/>
          </p:cNvSpPr>
          <p:nvPr>
            <p:ph idx="1"/>
          </p:nvPr>
        </p:nvSpPr>
        <p:spPr>
          <a:xfrm>
            <a:off x="102870" y="1033152"/>
            <a:ext cx="8766810" cy="4877197"/>
          </a:xfrm>
        </p:spPr>
        <p:txBody>
          <a:bodyPr>
            <a:normAutofit fontScale="90000" lnSpcReduction="10000"/>
          </a:bodyPr>
          <a:lstStyle/>
          <a:p>
            <a:pPr>
              <a:lnSpc>
                <a:spcPct val="150000"/>
              </a:lnSpc>
              <a:buFont typeface="Wingdings" panose="05000000000000000000" pitchFamily="2" charset="2"/>
              <a:buChar char="v"/>
            </a:pPr>
            <a:r>
              <a:rPr lang="fr-FR" sz="1900" dirty="0" smtClean="0">
                <a:latin typeface="Arial" panose="020B0604020202020204" pitchFamily="34" charset="0"/>
                <a:cs typeface="Arial" panose="020B0604020202020204" pitchFamily="34" charset="0"/>
              </a:rPr>
              <a:t>Domaines thématiques d’intervention du FEM adressée</a:t>
            </a:r>
            <a:r>
              <a:rPr sz="1900" dirty="0" smtClean="0">
                <a:latin typeface="Arial" panose="020B0604020202020204" pitchFamily="34" charset="0"/>
                <a:cs typeface="Arial" panose="020B0604020202020204" pitchFamily="34" charset="0"/>
              </a:rPr>
              <a:t>s</a:t>
            </a:r>
            <a:r>
              <a:rPr lang="fr-FR" sz="1900" dirty="0" smtClean="0">
                <a:latin typeface="Arial" panose="020B0604020202020204" pitchFamily="34" charset="0"/>
                <a:cs typeface="Arial" panose="020B0604020202020204" pitchFamily="34" charset="0"/>
              </a:rPr>
              <a:t> par le projet est « </a:t>
            </a:r>
            <a:r>
              <a:rPr lang="fr-FR" sz="1900" b="1" dirty="0" smtClean="0">
                <a:latin typeface="Arial" panose="020B0604020202020204" pitchFamily="34" charset="0"/>
                <a:cs typeface="Arial" panose="020B0604020202020204" pitchFamily="34" charset="0"/>
              </a:rPr>
              <a:t>produits chimiques et déchets »</a:t>
            </a:r>
            <a:endParaRPr lang="fr-FR" sz="19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r>
              <a:rPr lang="fr-FR" sz="1900" dirty="0" smtClean="0">
                <a:latin typeface="Arial" panose="020B0604020202020204" pitchFamily="34" charset="0"/>
                <a:cs typeface="Arial" panose="020B0604020202020204" pitchFamily="34" charset="0"/>
              </a:rPr>
              <a:t>Ce projet s’aligne au </a:t>
            </a:r>
            <a:r>
              <a:rPr lang="fr-FR" sz="1900" b="1" dirty="0" smtClean="0">
                <a:latin typeface="Arial" panose="020B0604020202020204" pitchFamily="34" charset="0"/>
                <a:cs typeface="Arial" panose="020B0604020202020204" pitchFamily="34" charset="0"/>
              </a:rPr>
              <a:t>Plan National de Mise en Œuvre de la Convention de Stockholm sur les Polluants Organiques Persistants </a:t>
            </a:r>
            <a:r>
              <a:rPr lang="fr-FR" sz="1900" dirty="0" smtClean="0">
                <a:latin typeface="Arial" panose="020B0604020202020204" pitchFamily="34" charset="0"/>
                <a:cs typeface="Arial" panose="020B0604020202020204" pitchFamily="34" charset="0"/>
              </a:rPr>
              <a:t>soumis à ladite Convention en 2013 où la gestion des PCB et leur </a:t>
            </a:r>
            <a:r>
              <a:rPr lang="fr-FR" sz="1900" dirty="0">
                <a:latin typeface="Arial" panose="020B0604020202020204" pitchFamily="34" charset="0"/>
                <a:cs typeface="Arial" panose="020B0604020202020204" pitchFamily="34" charset="0"/>
              </a:rPr>
              <a:t>élimination ont été définies comme une des </a:t>
            </a:r>
            <a:r>
              <a:rPr lang="fr-FR" sz="1900" dirty="0" smtClean="0">
                <a:latin typeface="Arial" panose="020B0604020202020204" pitchFamily="34" charset="0"/>
                <a:cs typeface="Arial" panose="020B0604020202020204" pitchFamily="34" charset="0"/>
              </a:rPr>
              <a:t>priorités</a:t>
            </a:r>
          </a:p>
          <a:p>
            <a:pPr>
              <a:lnSpc>
                <a:spcPct val="150000"/>
              </a:lnSpc>
              <a:buFont typeface="Wingdings" panose="05000000000000000000" pitchFamily="2" charset="2"/>
              <a:buChar char="v"/>
            </a:pPr>
            <a:r>
              <a:rPr lang="fr-FR" altLang="fr-FR" sz="1900" dirty="0">
                <a:latin typeface="Arial" panose="020B0604020202020204" pitchFamily="34" charset="0"/>
                <a:cs typeface="Arial" panose="020B0604020202020204" pitchFamily="34" charset="0"/>
              </a:rPr>
              <a:t>Le projet PCB </a:t>
            </a:r>
            <a:r>
              <a:rPr lang="fr-FR" altLang="fr-FR" sz="1900" dirty="0" smtClean="0">
                <a:latin typeface="Arial" panose="020B0604020202020204" pitchFamily="34" charset="0"/>
                <a:cs typeface="Arial" panose="020B0604020202020204" pitchFamily="34" charset="0"/>
              </a:rPr>
              <a:t>était </a:t>
            </a:r>
            <a:r>
              <a:rPr lang="fr-FR" altLang="fr-FR" sz="1900" dirty="0">
                <a:latin typeface="Arial" panose="020B0604020202020204" pitchFamily="34" charset="0"/>
                <a:cs typeface="Arial" panose="020B0604020202020204" pitchFamily="34" charset="0"/>
              </a:rPr>
              <a:t>structuré en </a:t>
            </a:r>
            <a:r>
              <a:rPr lang="fr-FR" altLang="fr-FR" sz="1900" b="1" dirty="0">
                <a:latin typeface="Arial" panose="020B0604020202020204" pitchFamily="34" charset="0"/>
                <a:cs typeface="Arial" panose="020B0604020202020204" pitchFamily="34" charset="0"/>
              </a:rPr>
              <a:t>quatre (04) composantes </a:t>
            </a:r>
            <a:r>
              <a:rPr lang="fr-FR" altLang="fr-FR" sz="1900" dirty="0">
                <a:latin typeface="Arial" panose="020B0604020202020204" pitchFamily="34" charset="0"/>
                <a:cs typeface="Arial" panose="020B0604020202020204" pitchFamily="34" charset="0"/>
              </a:rPr>
              <a:t>à savoir :  </a:t>
            </a:r>
            <a:endParaRPr lang="fr-FR" altLang="fr-FR" sz="1900" dirty="0" smtClean="0">
              <a:latin typeface="Arial" panose="020B0604020202020204" pitchFamily="34" charset="0"/>
              <a:cs typeface="Arial" panose="020B0604020202020204" pitchFamily="34" charset="0"/>
            </a:endParaRPr>
          </a:p>
          <a:p>
            <a:pPr algn="just"/>
            <a:r>
              <a:rPr lang="fr-FR" altLang="fr-FR" sz="2000" dirty="0">
                <a:latin typeface="Arial" panose="020B0604020202020204" pitchFamily="34" charset="0"/>
                <a:cs typeface="Arial" panose="020B0604020202020204" pitchFamily="34" charset="0"/>
              </a:rPr>
              <a:t>1- Le renforcement de la capacité règlementaire et administrative pour la gestion écologiquement rationnelle des PCB au Cameroun ;</a:t>
            </a:r>
          </a:p>
          <a:p>
            <a:pPr algn="just"/>
            <a:r>
              <a:rPr lang="fr-FR" altLang="fr-FR" sz="2000" dirty="0">
                <a:latin typeface="Arial" panose="020B0604020202020204" pitchFamily="34" charset="0"/>
                <a:cs typeface="Arial" panose="020B0604020202020204" pitchFamily="34" charset="0"/>
              </a:rPr>
              <a:t>2- Le renforcement de la capacité nationale pour l’élimination et la gestion écologiquement rationnelle des PCB ;</a:t>
            </a:r>
          </a:p>
          <a:p>
            <a:pPr algn="just"/>
            <a:r>
              <a:rPr lang="fr-FR" altLang="fr-FR" sz="2000" dirty="0">
                <a:latin typeface="Arial" panose="020B0604020202020204" pitchFamily="34" charset="0"/>
                <a:cs typeface="Arial" panose="020B0604020202020204" pitchFamily="34" charset="0"/>
              </a:rPr>
              <a:t>3- L’élimination écologiquement rationnelle des PCB ;</a:t>
            </a:r>
          </a:p>
          <a:p>
            <a:pPr algn="just"/>
            <a:r>
              <a:rPr lang="fr-FR" altLang="fr-FR" sz="2000" dirty="0">
                <a:latin typeface="Arial" panose="020B0604020202020204" pitchFamily="34" charset="0"/>
                <a:cs typeface="Arial" panose="020B0604020202020204" pitchFamily="34" charset="0"/>
              </a:rPr>
              <a:t>4- La sensibilisation sur l’importance d’une gestion écologiquement rationnelle des PCB sur tout le territoire national.</a:t>
            </a:r>
          </a:p>
          <a:p>
            <a:pPr>
              <a:lnSpc>
                <a:spcPct val="150000"/>
              </a:lnSpc>
              <a:buFont typeface="Wingdings" panose="05000000000000000000" pitchFamily="2" charset="2"/>
              <a:buChar char="v"/>
            </a:pPr>
            <a:endParaRPr lang="fr-FR" altLang="fr-FR" sz="19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endParaRPr lang="fr-FR" dirty="0">
              <a:latin typeface="Arial" panose="020B0604020202020204" pitchFamily="34" charset="0"/>
              <a:cs typeface="Arial" panose="020B0604020202020204" pitchFamily="34" charset="0"/>
            </a:endParaRPr>
          </a:p>
        </p:txBody>
      </p:sp>
      <p:pic>
        <p:nvPicPr>
          <p:cNvPr id="7" name="Picture 6" descr="GEF Logo | GEF"/>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numéro de diapositive 4"/>
          <p:cNvSpPr>
            <a:spLocks noGrp="1"/>
          </p:cNvSpPr>
          <p:nvPr>
            <p:ph type="sldNum" sz="quarter" idx="12"/>
          </p:nvPr>
        </p:nvSpPr>
        <p:spPr bwMode="auto">
          <a:xfrm>
            <a:off x="8316913" y="6308725"/>
            <a:ext cx="754062"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C8E3D0-2862-458B-93B2-A21804BFA4ED}" type="slidenum">
              <a:rPr lang="fr-FR" altLang="fr-FR" sz="2000" b="1"/>
              <a:pPr/>
              <a:t>5</a:t>
            </a:fld>
            <a:endParaRPr lang="fr-FR" altLang="fr-FR" sz="2000" b="1"/>
          </a:p>
        </p:txBody>
      </p:sp>
      <p:sp>
        <p:nvSpPr>
          <p:cNvPr id="30724" name="Rectangle 7"/>
          <p:cNvSpPr>
            <a:spLocks noChangeArrowheads="1"/>
          </p:cNvSpPr>
          <p:nvPr/>
        </p:nvSpPr>
        <p:spPr bwMode="auto">
          <a:xfrm>
            <a:off x="1296988" y="906463"/>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dirty="0">
                <a:cs typeface="Times New Roman" panose="02020603050405020304" pitchFamily="18" charset="0"/>
              </a:rPr>
              <a:t>Composante 1 : </a:t>
            </a:r>
            <a:r>
              <a:rPr lang="fr-FR" altLang="fr-FR" sz="1400" b="1" dirty="0"/>
              <a:t>Le renforcement de la capacité légale et administrative pour la gestion écologiquement rationnelle des PCB au </a:t>
            </a:r>
            <a:r>
              <a:rPr lang="fr-FR" altLang="fr-FR" sz="1400" b="1" dirty="0" smtClean="0"/>
              <a:t>Cameroun </a:t>
            </a:r>
            <a:r>
              <a:rPr lang="fr-FR" altLang="fr-FR" sz="1400" b="1" dirty="0" smtClean="0">
                <a:solidFill>
                  <a:srgbClr val="FF0000"/>
                </a:solidFill>
              </a:rPr>
              <a:t>(100%)</a:t>
            </a:r>
            <a:endParaRPr lang="fr-FR" altLang="fr-FR" sz="1400" b="1" dirty="0">
              <a:solidFill>
                <a:srgbClr val="FF0000"/>
              </a:solidFill>
              <a:cs typeface="Times New Roman" panose="02020603050405020304" pitchFamily="18" charset="0"/>
            </a:endParaRPr>
          </a:p>
          <a:p>
            <a:pPr algn="ctr"/>
            <a:endParaRPr lang="fr-FR" altLang="fr-FR" sz="1400" dirty="0"/>
          </a:p>
        </p:txBody>
      </p:sp>
      <p:sp>
        <p:nvSpPr>
          <p:cNvPr id="8" name="Titre 3"/>
          <p:cNvSpPr txBox="1">
            <a:spLocks/>
          </p:cNvSpPr>
          <p:nvPr/>
        </p:nvSpPr>
        <p:spPr>
          <a:xfrm>
            <a:off x="1571625" y="214313"/>
            <a:ext cx="6564313" cy="857250"/>
          </a:xfrm>
          <a:prstGeom prst="rect">
            <a:avLst/>
          </a:prstGeom>
        </p:spPr>
        <p:txBody>
          <a:bodyPr anchor="ctr"/>
          <a:lstStyle/>
          <a:p>
            <a:pPr algn="ctr">
              <a:defRPr/>
            </a:pPr>
            <a:r>
              <a:rPr lang="en-US" sz="2400" dirty="0"/>
              <a:t>3. </a:t>
            </a:r>
            <a:r>
              <a:rPr lang="en-US" sz="2400" b="1" dirty="0" err="1"/>
              <a:t>Résultats</a:t>
            </a:r>
            <a:r>
              <a:rPr lang="en-US" sz="2400" b="1" dirty="0"/>
              <a:t> </a:t>
            </a:r>
            <a:r>
              <a:rPr lang="en-US" sz="2400" b="1" dirty="0" err="1"/>
              <a:t>clés</a:t>
            </a:r>
            <a:r>
              <a:rPr lang="en-US" sz="2400" b="1" dirty="0"/>
              <a:t> </a:t>
            </a:r>
            <a:r>
              <a:rPr lang="en-US" sz="2400" b="1" dirty="0" err="1"/>
              <a:t>atteints</a:t>
            </a:r>
            <a:endParaRPr lang="fr-FR" sz="2400" b="1" dirty="0">
              <a:solidFill>
                <a:srgbClr val="572314"/>
              </a:solidFill>
              <a:effectLst>
                <a:outerShdw blurRad="38100" dist="38100" dir="2700000" algn="tl">
                  <a:srgbClr val="000000">
                    <a:alpha val="43137"/>
                  </a:srgbClr>
                </a:outerShdw>
              </a:effectLst>
              <a:latin typeface="+mj-lt"/>
              <a:ea typeface="+mj-ea"/>
              <a:cs typeface="+mj-cs"/>
            </a:endParaRPr>
          </a:p>
        </p:txBody>
      </p:sp>
      <p:sp>
        <p:nvSpPr>
          <p:cNvPr id="30727" name="Espace réservé du contenu 1"/>
          <p:cNvSpPr>
            <a:spLocks noGrp="1"/>
          </p:cNvSpPr>
          <p:nvPr>
            <p:ph idx="1"/>
          </p:nvPr>
        </p:nvSpPr>
        <p:spPr>
          <a:xfrm>
            <a:off x="2339975" y="1522413"/>
            <a:ext cx="6804025" cy="4340225"/>
          </a:xfrm>
        </p:spPr>
        <p:txBody>
          <a:bodyPr/>
          <a:lstStyle/>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Un décret, 05 Arrêtés et 06 Directives sur les PCB ;</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Formation de 30 membres du Comité Technique PCB sur la réglementation sur les PCB ;</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Développement de l’application import /export des PCB qui permet d’avoir une traçabilité des mouvements de PCB à l’import comme à l’export accessible au </a:t>
            </a:r>
            <a:r>
              <a:rPr lang="fr-FR" altLang="fr-FR" sz="2000" i="1" dirty="0" smtClean="0">
                <a:latin typeface="Arial" panose="020B0604020202020204" pitchFamily="34" charset="0"/>
                <a:cs typeface="Arial" panose="020B0604020202020204" pitchFamily="34" charset="0"/>
                <a:hlinkClick r:id="rId2"/>
              </a:rPr>
              <a:t>http://pcbieis.sie.cm</a:t>
            </a:r>
            <a:r>
              <a:rPr lang="fr-FR" altLang="fr-FR" sz="2000" i="1" dirty="0" smtClean="0">
                <a:latin typeface="Arial" panose="020B0604020202020204" pitchFamily="34" charset="0"/>
                <a:cs typeface="Arial" panose="020B0604020202020204" pitchFamily="34" charset="0"/>
              </a:rPr>
              <a:t> et formation de 151 douaniers sur le système de contrôle import/export des PCB;</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Formation de 120 inspecteurs de l’environnement sur le contrôle et inspection des équipements et sites contaminés aux PCB.</a:t>
            </a:r>
          </a:p>
        </p:txBody>
      </p:sp>
      <p:pic>
        <p:nvPicPr>
          <p:cNvPr id="30728" name="Picture 8" descr="IMG-20170306-WA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38275"/>
            <a:ext cx="233521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3100"/>
            <a:ext cx="21193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22860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WhatsApp Image 2021-04-01 a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963" y="5168900"/>
            <a:ext cx="243681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Imag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2563" y="4994275"/>
            <a:ext cx="37496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16642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numéro de diapositive 4"/>
          <p:cNvSpPr>
            <a:spLocks noGrp="1"/>
          </p:cNvSpPr>
          <p:nvPr>
            <p:ph type="sldNum" sz="quarter" idx="12"/>
          </p:nvPr>
        </p:nvSpPr>
        <p:spPr bwMode="auto">
          <a:xfrm>
            <a:off x="8316913" y="6308725"/>
            <a:ext cx="754062"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90E022-7DCB-4304-8712-3DB2393173C6}" type="slidenum">
              <a:rPr lang="fr-FR" altLang="fr-FR" sz="2000" b="1"/>
              <a:pPr/>
              <a:t>6</a:t>
            </a:fld>
            <a:endParaRPr lang="fr-FR" altLang="fr-FR" sz="2000" b="1"/>
          </a:p>
        </p:txBody>
      </p:sp>
      <p:sp>
        <p:nvSpPr>
          <p:cNvPr id="32772" name="Rectangle 7"/>
          <p:cNvSpPr>
            <a:spLocks noChangeArrowheads="1"/>
          </p:cNvSpPr>
          <p:nvPr/>
        </p:nvSpPr>
        <p:spPr bwMode="auto">
          <a:xfrm>
            <a:off x="1296988" y="906463"/>
            <a:ext cx="7572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dirty="0">
                <a:cs typeface="Times New Roman" panose="02020603050405020304" pitchFamily="18" charset="0"/>
              </a:rPr>
              <a:t>Composante 2 : Le renforcement de la capacité nationale pour l’élimination et la gestion écologiquement rationnelle des </a:t>
            </a:r>
            <a:r>
              <a:rPr lang="fr-FR" altLang="fr-FR" sz="1400" b="1" dirty="0" smtClean="0">
                <a:cs typeface="Times New Roman" panose="02020603050405020304" pitchFamily="18" charset="0"/>
              </a:rPr>
              <a:t>PCB </a:t>
            </a:r>
            <a:r>
              <a:rPr lang="fr-FR" altLang="fr-FR" sz="1400" b="1" dirty="0" smtClean="0">
                <a:solidFill>
                  <a:srgbClr val="FF0000"/>
                </a:solidFill>
                <a:cs typeface="Times New Roman" panose="02020603050405020304" pitchFamily="18" charset="0"/>
              </a:rPr>
              <a:t>(100%)</a:t>
            </a:r>
            <a:endParaRPr lang="fr-FR" altLang="fr-FR" sz="1400" b="1" dirty="0">
              <a:solidFill>
                <a:srgbClr val="FF0000"/>
              </a:solidFill>
              <a:cs typeface="Times New Roman" panose="02020603050405020304" pitchFamily="18" charset="0"/>
            </a:endParaRPr>
          </a:p>
          <a:p>
            <a:pPr algn="ctr"/>
            <a:endParaRPr lang="fr-FR" altLang="fr-FR" sz="1400" dirty="0"/>
          </a:p>
        </p:txBody>
      </p:sp>
      <p:sp>
        <p:nvSpPr>
          <p:cNvPr id="8" name="Titre 3"/>
          <p:cNvSpPr txBox="1">
            <a:spLocks/>
          </p:cNvSpPr>
          <p:nvPr/>
        </p:nvSpPr>
        <p:spPr>
          <a:xfrm>
            <a:off x="1571625" y="214313"/>
            <a:ext cx="6564313" cy="857250"/>
          </a:xfrm>
          <a:prstGeom prst="rect">
            <a:avLst/>
          </a:prstGeom>
        </p:spPr>
        <p:txBody>
          <a:bodyPr anchor="ctr"/>
          <a:lstStyle/>
          <a:p>
            <a:pPr algn="ctr">
              <a:defRPr/>
            </a:pPr>
            <a:r>
              <a:rPr lang="en-US" sz="2400" dirty="0"/>
              <a:t>3. </a:t>
            </a:r>
            <a:r>
              <a:rPr lang="en-US" sz="2400" b="1" dirty="0" err="1"/>
              <a:t>Résultats</a:t>
            </a:r>
            <a:r>
              <a:rPr lang="en-US" sz="2400" b="1" dirty="0"/>
              <a:t> </a:t>
            </a:r>
            <a:r>
              <a:rPr lang="en-US" sz="2400" b="1" dirty="0" err="1"/>
              <a:t>clés</a:t>
            </a:r>
            <a:r>
              <a:rPr lang="en-US" sz="2400" b="1" dirty="0"/>
              <a:t> </a:t>
            </a:r>
            <a:r>
              <a:rPr lang="en-US" sz="2400" b="1" dirty="0" err="1" smtClean="0"/>
              <a:t>atteints</a:t>
            </a:r>
            <a:r>
              <a:rPr lang="en-US" sz="2400" b="1" dirty="0" smtClean="0"/>
              <a:t> (suite)</a:t>
            </a:r>
            <a:endParaRPr lang="fr-FR" sz="2400" b="1" dirty="0">
              <a:solidFill>
                <a:srgbClr val="572314"/>
              </a:solidFill>
              <a:effectLst>
                <a:outerShdw blurRad="38100" dist="38100" dir="2700000" algn="tl">
                  <a:srgbClr val="000000">
                    <a:alpha val="43137"/>
                  </a:srgbClr>
                </a:outerShdw>
              </a:effectLst>
            </a:endParaRPr>
          </a:p>
        </p:txBody>
      </p:sp>
      <p:sp>
        <p:nvSpPr>
          <p:cNvPr id="32775" name="Espace réservé du contenu 1"/>
          <p:cNvSpPr>
            <a:spLocks noGrp="1"/>
          </p:cNvSpPr>
          <p:nvPr>
            <p:ph idx="1"/>
          </p:nvPr>
        </p:nvSpPr>
        <p:spPr>
          <a:xfrm>
            <a:off x="2339975" y="1522413"/>
            <a:ext cx="6804025" cy="4340225"/>
          </a:xfrm>
        </p:spPr>
        <p:txBody>
          <a:bodyPr>
            <a:normAutofit lnSpcReduction="10000"/>
          </a:bodyPr>
          <a:lstStyle/>
          <a:p>
            <a:pPr algn="just">
              <a:buFont typeface="Wingdings" panose="05000000000000000000" pitchFamily="2" charset="2"/>
              <a:buChar char="Ø"/>
            </a:pPr>
            <a:r>
              <a:rPr lang="fr-FR" altLang="fr-FR" sz="2000" i="1" smtClean="0">
                <a:latin typeface="Arial" panose="020B0604020202020204" pitchFamily="34" charset="0"/>
                <a:cs typeface="Arial" panose="020B0604020202020204" pitchFamily="34" charset="0"/>
              </a:rPr>
              <a:t>Développement d'une base de données SIG PCB qui est un système web et géo-référencé de gestion des PCB dans tout son cycle de vie au Cameroun accessible au </a:t>
            </a:r>
            <a:r>
              <a:rPr lang="fr-FR" altLang="fr-FR" sz="2000" i="1" smtClean="0">
                <a:latin typeface="Arial" panose="020B0604020202020204" pitchFamily="34" charset="0"/>
                <a:cs typeface="Arial" panose="020B0604020202020204" pitchFamily="34" charset="0"/>
                <a:hlinkClick r:id="rId2"/>
              </a:rPr>
              <a:t>http://pcbgis.sie.cm</a:t>
            </a:r>
            <a:r>
              <a:rPr lang="fr-FR" altLang="fr-FR" sz="2000" i="1" smtClean="0">
                <a:latin typeface="Arial" panose="020B0604020202020204" pitchFamily="34" charset="0"/>
                <a:cs typeface="Arial" panose="020B0604020202020204" pitchFamily="34" charset="0"/>
              </a:rPr>
              <a:t> ;</a:t>
            </a:r>
          </a:p>
          <a:p>
            <a:pPr algn="just">
              <a:buFont typeface="Wingdings" panose="05000000000000000000" pitchFamily="2" charset="2"/>
              <a:buChar char="Ø"/>
            </a:pPr>
            <a:r>
              <a:rPr lang="fr-FR" altLang="fr-FR" sz="2000" i="1" smtClean="0">
                <a:latin typeface="Arial" panose="020B0604020202020204" pitchFamily="34" charset="0"/>
                <a:cs typeface="Arial" panose="020B0604020202020204" pitchFamily="34" charset="0"/>
              </a:rPr>
              <a:t>Elaboration des plans de décontamination et d’élimination des PCB par tous les détenteurs ;</a:t>
            </a:r>
          </a:p>
          <a:p>
            <a:pPr algn="just">
              <a:buFont typeface="Wingdings" panose="05000000000000000000" pitchFamily="2" charset="2"/>
              <a:buChar char="Ø"/>
            </a:pPr>
            <a:r>
              <a:rPr lang="fr-FR" altLang="fr-FR" sz="2000" i="1" smtClean="0">
                <a:latin typeface="Arial" panose="020B0604020202020204" pitchFamily="34" charset="0"/>
                <a:cs typeface="Arial" panose="020B0604020202020204" pitchFamily="34" charset="0"/>
              </a:rPr>
              <a:t>Réalisation d'une étude sur la réduction des émissions de carbone;</a:t>
            </a:r>
          </a:p>
          <a:p>
            <a:pPr algn="just">
              <a:buFont typeface="Wingdings" panose="05000000000000000000" pitchFamily="2" charset="2"/>
              <a:buChar char="Ø"/>
            </a:pPr>
            <a:r>
              <a:rPr lang="fr-FR" altLang="fr-FR" sz="2000" i="1" smtClean="0">
                <a:latin typeface="Arial" panose="020B0604020202020204" pitchFamily="34" charset="0"/>
                <a:cs typeface="Arial" panose="020B0604020202020204" pitchFamily="34" charset="0"/>
              </a:rPr>
              <a:t>Acquisition d’un chromatographe en phase gazeuse, ses accessoires et ses réactifs, formation des chercheurs/personnels de laboratoire sur son utilisation et sa maintenance et analyse des PCB;</a:t>
            </a:r>
          </a:p>
          <a:p>
            <a:pPr algn="just">
              <a:buFont typeface="Wingdings" panose="05000000000000000000" pitchFamily="2" charset="2"/>
              <a:buChar char="Ø"/>
            </a:pPr>
            <a:r>
              <a:rPr lang="fr-FR" altLang="fr-FR" sz="2000" i="1" smtClean="0">
                <a:latin typeface="Arial" panose="020B0604020202020204" pitchFamily="34" charset="0"/>
                <a:cs typeface="Arial" panose="020B0604020202020204" pitchFamily="34" charset="0"/>
              </a:rPr>
              <a:t>Formation de 34 membres du Comité technique PCB sur le cycle de vie des PCB.</a:t>
            </a:r>
          </a:p>
          <a:p>
            <a:pPr algn="just">
              <a:buFont typeface="Wingdings" panose="05000000000000000000" pitchFamily="2" charset="2"/>
              <a:buChar char="Ø"/>
            </a:pPr>
            <a:endParaRPr lang="fr-FR" altLang="fr-FR" sz="2000" i="1" smtClean="0">
              <a:latin typeface="Arial" panose="020B0604020202020204" pitchFamily="34" charset="0"/>
              <a:cs typeface="Arial" panose="020B0604020202020204" pitchFamily="34" charset="0"/>
            </a:endParaRPr>
          </a:p>
        </p:txBody>
      </p:sp>
      <p:pic>
        <p:nvPicPr>
          <p:cNvPr id="32776" name="Imag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5"/>
            <a:ext cx="24717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6447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4" descr="IMG_20170309_0919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4802188"/>
            <a:ext cx="25606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2161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numéro de diapositive 4"/>
          <p:cNvSpPr>
            <a:spLocks noGrp="1"/>
          </p:cNvSpPr>
          <p:nvPr>
            <p:ph type="sldNum" sz="quarter" idx="12"/>
          </p:nvPr>
        </p:nvSpPr>
        <p:spPr bwMode="auto">
          <a:xfrm>
            <a:off x="8316913" y="6308725"/>
            <a:ext cx="754062"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74C855-9353-4B80-A2ED-914C39946F93}" type="slidenum">
              <a:rPr lang="fr-FR" altLang="fr-FR" sz="2000" b="1"/>
              <a:pPr/>
              <a:t>7</a:t>
            </a:fld>
            <a:endParaRPr lang="fr-FR" altLang="fr-FR" sz="2000" b="1"/>
          </a:p>
        </p:txBody>
      </p:sp>
      <p:sp>
        <p:nvSpPr>
          <p:cNvPr id="35844" name="Rectangle 7"/>
          <p:cNvSpPr>
            <a:spLocks noChangeArrowheads="1"/>
          </p:cNvSpPr>
          <p:nvPr/>
        </p:nvSpPr>
        <p:spPr bwMode="auto">
          <a:xfrm>
            <a:off x="1296988" y="900113"/>
            <a:ext cx="75723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FF0000"/>
                </a:solidFill>
                <a:cs typeface="Times New Roman" panose="02020603050405020304" pitchFamily="18" charset="0"/>
              </a:rPr>
              <a:t>Composante 3 : L’élimination écologiquement rationnelle des PCB </a:t>
            </a:r>
            <a:endParaRPr lang="fr-FR" altLang="fr-FR" sz="1400"/>
          </a:p>
        </p:txBody>
      </p:sp>
      <p:sp>
        <p:nvSpPr>
          <p:cNvPr id="8" name="Titre 3"/>
          <p:cNvSpPr txBox="1">
            <a:spLocks/>
          </p:cNvSpPr>
          <p:nvPr/>
        </p:nvSpPr>
        <p:spPr>
          <a:xfrm>
            <a:off x="1571625" y="214313"/>
            <a:ext cx="6564313" cy="857250"/>
          </a:xfrm>
          <a:prstGeom prst="rect">
            <a:avLst/>
          </a:prstGeom>
        </p:spPr>
        <p:txBody>
          <a:bodyPr anchor="ctr"/>
          <a:lstStyle/>
          <a:p>
            <a:pPr algn="ctr">
              <a:defRPr/>
            </a:pPr>
            <a:r>
              <a:rPr lang="en-US" sz="2400" dirty="0"/>
              <a:t>3. </a:t>
            </a:r>
            <a:r>
              <a:rPr lang="en-US" sz="2400" b="1" dirty="0" err="1"/>
              <a:t>Résultats</a:t>
            </a:r>
            <a:r>
              <a:rPr lang="en-US" sz="2400" b="1" dirty="0"/>
              <a:t> </a:t>
            </a:r>
            <a:r>
              <a:rPr lang="en-US" sz="2400" b="1" dirty="0" err="1"/>
              <a:t>clés</a:t>
            </a:r>
            <a:r>
              <a:rPr lang="en-US" sz="2400" b="1" dirty="0"/>
              <a:t> </a:t>
            </a:r>
            <a:r>
              <a:rPr lang="en-US" sz="2400" b="1" dirty="0" err="1"/>
              <a:t>atteints</a:t>
            </a:r>
            <a:r>
              <a:rPr lang="en-US" sz="2400" b="1" dirty="0"/>
              <a:t> (suite)</a:t>
            </a:r>
            <a:endParaRPr lang="fr-FR" sz="2400" b="1" dirty="0">
              <a:solidFill>
                <a:srgbClr val="572314"/>
              </a:solidFill>
              <a:effectLst>
                <a:outerShdw blurRad="38100" dist="38100" dir="2700000" algn="tl">
                  <a:srgbClr val="000000">
                    <a:alpha val="43137"/>
                  </a:srgbClr>
                </a:outerShdw>
              </a:effectLst>
            </a:endParaRPr>
          </a:p>
        </p:txBody>
      </p:sp>
      <p:sp>
        <p:nvSpPr>
          <p:cNvPr id="35847" name="Espace réservé du contenu 1"/>
          <p:cNvSpPr>
            <a:spLocks noGrp="1"/>
          </p:cNvSpPr>
          <p:nvPr>
            <p:ph idx="1"/>
          </p:nvPr>
        </p:nvSpPr>
        <p:spPr>
          <a:xfrm>
            <a:off x="2339975" y="1522413"/>
            <a:ext cx="6804025" cy="4340225"/>
          </a:xfrm>
        </p:spPr>
        <p:txBody>
          <a:bodyPr/>
          <a:lstStyle/>
          <a:p>
            <a:pPr algn="just">
              <a:buFont typeface="Wingdings" panose="05000000000000000000" pitchFamily="2" charset="2"/>
              <a:buChar char="Ø"/>
            </a:pPr>
            <a:r>
              <a:rPr lang="fr-FR" altLang="fr-FR" sz="1800" i="1" dirty="0" smtClean="0">
                <a:latin typeface="Arial" panose="020B0604020202020204" pitchFamily="34" charset="0"/>
                <a:cs typeface="Arial" panose="020B0604020202020204" pitchFamily="34" charset="0"/>
              </a:rPr>
              <a:t>Inventaire des PCB de 1600 tonnes.</a:t>
            </a:r>
          </a:p>
          <a:p>
            <a:pPr algn="just">
              <a:buFont typeface="Wingdings" panose="05000000000000000000" pitchFamily="2" charset="2"/>
              <a:buChar char="Ø"/>
            </a:pPr>
            <a:r>
              <a:rPr lang="fr-FR" altLang="fr-FR" sz="1800" i="1" dirty="0" smtClean="0">
                <a:latin typeface="Arial" panose="020B0604020202020204" pitchFamily="34" charset="0"/>
                <a:cs typeface="Arial" panose="020B0604020202020204" pitchFamily="34" charset="0"/>
              </a:rPr>
              <a:t>Les PCB ont été étiquetés </a:t>
            </a:r>
          </a:p>
          <a:p>
            <a:pPr algn="just">
              <a:buFont typeface="Wingdings" panose="05000000000000000000" pitchFamily="2" charset="2"/>
              <a:buChar char="Ø"/>
            </a:pPr>
            <a:r>
              <a:rPr lang="fr-FR" altLang="fr-FR" sz="1800" i="1" dirty="0">
                <a:latin typeface="Arial" panose="020B0604020202020204" pitchFamily="34" charset="0"/>
                <a:cs typeface="Arial" panose="020B0604020202020204" pitchFamily="34" charset="0"/>
              </a:rPr>
              <a:t>Dix-huit (18) sites sélectionnés sur la base des informations de l'inventaire national ont fait l'objet d'une EER. </a:t>
            </a:r>
          </a:p>
          <a:p>
            <a:pPr algn="just">
              <a:buFont typeface="Wingdings" panose="05000000000000000000" pitchFamily="2" charset="2"/>
              <a:buChar char="Ø"/>
            </a:pPr>
            <a:r>
              <a:rPr lang="fr-FR" altLang="fr-FR" sz="1800" i="1" dirty="0">
                <a:latin typeface="Arial" panose="020B0604020202020204" pitchFamily="34" charset="0"/>
                <a:cs typeface="Arial" panose="020B0604020202020204" pitchFamily="34" charset="0"/>
              </a:rPr>
              <a:t>14 des 18 sites contaminés ont été classés comme prioritaires pour une </a:t>
            </a:r>
            <a:r>
              <a:rPr lang="fr-FR" altLang="fr-FR" sz="1800" i="1" dirty="0" smtClean="0">
                <a:latin typeface="Arial" panose="020B0604020202020204" pitchFamily="34" charset="0"/>
                <a:cs typeface="Arial" panose="020B0604020202020204" pitchFamily="34" charset="0"/>
              </a:rPr>
              <a:t>EEA</a:t>
            </a:r>
          </a:p>
          <a:p>
            <a:pPr algn="just">
              <a:buFont typeface="Wingdings" panose="05000000000000000000" pitchFamily="2" charset="2"/>
              <a:buChar char="Ø"/>
            </a:pPr>
            <a:r>
              <a:rPr lang="fr-FR" altLang="fr-FR" sz="1800" i="1" dirty="0">
                <a:latin typeface="Arial" panose="020B0604020202020204" pitchFamily="34" charset="0"/>
                <a:cs typeface="Arial" panose="020B0604020202020204" pitchFamily="34" charset="0"/>
              </a:rPr>
              <a:t>Collecte, conditionnement, transport, sauvegarde et exportation de 211 tonnes des PCB en vue de leur élimination</a:t>
            </a:r>
          </a:p>
          <a:p>
            <a:pPr algn="just">
              <a:buFont typeface="Wingdings" panose="05000000000000000000" pitchFamily="2" charset="2"/>
              <a:buChar char="Ø"/>
            </a:pPr>
            <a:r>
              <a:rPr lang="fr-FR" sz="1800" i="1" dirty="0">
                <a:latin typeface="Arial" panose="020B0604020202020204" pitchFamily="34" charset="0"/>
                <a:cs typeface="Arial" panose="020B0604020202020204" pitchFamily="34" charset="0"/>
              </a:rPr>
              <a:t>Les activité de </a:t>
            </a:r>
            <a:r>
              <a:rPr lang="fr-FR" sz="1800" i="1" dirty="0" err="1">
                <a:latin typeface="Arial" panose="020B0604020202020204" pitchFamily="34" charset="0"/>
                <a:cs typeface="Arial" panose="020B0604020202020204" pitchFamily="34" charset="0"/>
              </a:rPr>
              <a:t>Déchloration</a:t>
            </a:r>
            <a:r>
              <a:rPr lang="fr-FR" sz="1800" i="1" dirty="0">
                <a:latin typeface="Arial" panose="020B0604020202020204" pitchFamily="34" charset="0"/>
                <a:cs typeface="Arial" panose="020B0604020202020204" pitchFamily="34" charset="0"/>
              </a:rPr>
              <a:t> de l'huile contaminée par les PCB et de </a:t>
            </a:r>
            <a:r>
              <a:rPr lang="fr-FR" sz="1800" i="1" dirty="0" err="1">
                <a:latin typeface="Arial" panose="020B0604020202020204" pitchFamily="34" charset="0"/>
                <a:cs typeface="Arial" panose="020B0604020202020204" pitchFamily="34" charset="0"/>
              </a:rPr>
              <a:t>retrofiling</a:t>
            </a:r>
            <a:r>
              <a:rPr lang="fr-FR" sz="1800" i="1" dirty="0">
                <a:latin typeface="Arial" panose="020B0604020202020204" pitchFamily="34" charset="0"/>
                <a:cs typeface="Arial" panose="020B0604020202020204" pitchFamily="34" charset="0"/>
              </a:rPr>
              <a:t> des transformateurs n’ont pas été </a:t>
            </a:r>
            <a:r>
              <a:rPr lang="fr-FR" sz="1800" i="1" dirty="0" smtClean="0">
                <a:latin typeface="Arial" panose="020B0604020202020204" pitchFamily="34" charset="0"/>
                <a:cs typeface="Arial" panose="020B0604020202020204" pitchFamily="34" charset="0"/>
              </a:rPr>
              <a:t>exécutés</a:t>
            </a:r>
            <a:endParaRPr lang="fr-FR" sz="1800" i="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fr-FR" altLang="fr-FR" sz="1800" i="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fr-FR" altLang="fr-FR" sz="2000" i="1"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fr-FR" altLang="fr-FR" sz="2000" i="1" dirty="0" smtClean="0">
              <a:latin typeface="Arial" panose="020B0604020202020204" pitchFamily="34" charset="0"/>
              <a:cs typeface="Arial" panose="020B0604020202020204" pitchFamily="34" charset="0"/>
            </a:endParaRPr>
          </a:p>
        </p:txBody>
      </p:sp>
      <p:pic>
        <p:nvPicPr>
          <p:cNvPr id="35848" name="Picture 2" descr="IMG_20180627_105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3" y="0"/>
            <a:ext cx="2205038"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6" descr="Itel P33 image 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296" y="4997712"/>
            <a:ext cx="156368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7" descr="IMG_20190422_1246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1" y="1909644"/>
            <a:ext cx="1936865" cy="15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93" y="3257548"/>
            <a:ext cx="2230351"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539" y="4867275"/>
            <a:ext cx="34004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3" y="5211761"/>
            <a:ext cx="28352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7268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numéro de diapositive 4"/>
          <p:cNvSpPr>
            <a:spLocks noGrp="1"/>
          </p:cNvSpPr>
          <p:nvPr>
            <p:ph type="sldNum" sz="quarter" idx="12"/>
          </p:nvPr>
        </p:nvSpPr>
        <p:spPr bwMode="auto">
          <a:xfrm>
            <a:off x="8316913" y="6308725"/>
            <a:ext cx="754062"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D8E16-EE71-4B4B-AE92-ED01A09D249A}" type="slidenum">
              <a:rPr lang="fr-FR" altLang="fr-FR" sz="2000" b="1"/>
              <a:pPr/>
              <a:t>8</a:t>
            </a:fld>
            <a:endParaRPr lang="fr-FR" altLang="fr-FR" sz="2000" b="1"/>
          </a:p>
        </p:txBody>
      </p:sp>
      <p:sp>
        <p:nvSpPr>
          <p:cNvPr id="40964" name="Rectangle 7"/>
          <p:cNvSpPr>
            <a:spLocks noChangeArrowheads="1"/>
          </p:cNvSpPr>
          <p:nvPr/>
        </p:nvSpPr>
        <p:spPr bwMode="auto">
          <a:xfrm>
            <a:off x="1295400" y="903288"/>
            <a:ext cx="75723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dirty="0">
                <a:cs typeface="Times New Roman" panose="02020603050405020304" pitchFamily="18" charset="0"/>
              </a:rPr>
              <a:t>Composante 4 : La sensibilisation sur l’importance d’une gestion écologiquement rationnelle des PCB sur tout le territoire </a:t>
            </a:r>
            <a:r>
              <a:rPr lang="fr-FR" altLang="fr-FR" sz="1400" b="1" dirty="0" smtClean="0">
                <a:cs typeface="Times New Roman" panose="02020603050405020304" pitchFamily="18" charset="0"/>
              </a:rPr>
              <a:t>national </a:t>
            </a:r>
            <a:r>
              <a:rPr lang="fr-FR" altLang="fr-FR" sz="1400" b="1" dirty="0" smtClean="0">
                <a:solidFill>
                  <a:srgbClr val="FF0000"/>
                </a:solidFill>
                <a:cs typeface="Times New Roman" panose="02020603050405020304" pitchFamily="18" charset="0"/>
              </a:rPr>
              <a:t>(100%)</a:t>
            </a:r>
            <a:endParaRPr lang="fr-FR" altLang="fr-FR" sz="1400" b="1" dirty="0">
              <a:solidFill>
                <a:srgbClr val="FF0000"/>
              </a:solidFill>
              <a:cs typeface="Times New Roman" panose="02020603050405020304" pitchFamily="18" charset="0"/>
            </a:endParaRPr>
          </a:p>
        </p:txBody>
      </p:sp>
      <p:sp>
        <p:nvSpPr>
          <p:cNvPr id="8" name="Titre 3"/>
          <p:cNvSpPr txBox="1">
            <a:spLocks/>
          </p:cNvSpPr>
          <p:nvPr/>
        </p:nvSpPr>
        <p:spPr>
          <a:xfrm>
            <a:off x="1571625" y="214313"/>
            <a:ext cx="6564313" cy="857250"/>
          </a:xfrm>
          <a:prstGeom prst="rect">
            <a:avLst/>
          </a:prstGeom>
        </p:spPr>
        <p:txBody>
          <a:bodyPr anchor="ctr"/>
          <a:lstStyle/>
          <a:p>
            <a:pPr algn="ctr">
              <a:defRPr/>
            </a:pPr>
            <a:r>
              <a:rPr lang="en-US" sz="2400" dirty="0"/>
              <a:t>3. </a:t>
            </a:r>
            <a:r>
              <a:rPr lang="en-US" sz="2400" b="1" dirty="0" err="1"/>
              <a:t>Résultats</a:t>
            </a:r>
            <a:r>
              <a:rPr lang="en-US" sz="2400" b="1" dirty="0"/>
              <a:t> </a:t>
            </a:r>
            <a:r>
              <a:rPr lang="en-US" sz="2400" b="1" dirty="0" err="1"/>
              <a:t>clés</a:t>
            </a:r>
            <a:r>
              <a:rPr lang="en-US" sz="2400" b="1" dirty="0"/>
              <a:t> </a:t>
            </a:r>
            <a:r>
              <a:rPr lang="en-US" sz="2400" b="1" dirty="0" err="1"/>
              <a:t>atteints</a:t>
            </a:r>
            <a:r>
              <a:rPr lang="en-US" sz="2400" b="1" dirty="0"/>
              <a:t> (</a:t>
            </a:r>
            <a:r>
              <a:rPr lang="en-US" sz="2400" b="1" dirty="0" smtClean="0"/>
              <a:t>suite et fin)</a:t>
            </a:r>
            <a:endParaRPr lang="fr-FR" sz="2400" b="1" dirty="0">
              <a:solidFill>
                <a:srgbClr val="572314"/>
              </a:solidFill>
              <a:effectLst>
                <a:outerShdw blurRad="38100" dist="38100" dir="2700000" algn="tl">
                  <a:srgbClr val="000000">
                    <a:alpha val="43137"/>
                  </a:srgbClr>
                </a:outerShdw>
              </a:effectLst>
            </a:endParaRPr>
          </a:p>
        </p:txBody>
      </p:sp>
      <p:sp>
        <p:nvSpPr>
          <p:cNvPr id="40967" name="Espace réservé du contenu 1"/>
          <p:cNvSpPr>
            <a:spLocks noGrp="1"/>
          </p:cNvSpPr>
          <p:nvPr>
            <p:ph idx="1"/>
          </p:nvPr>
        </p:nvSpPr>
        <p:spPr>
          <a:xfrm>
            <a:off x="3995738" y="1522413"/>
            <a:ext cx="5148262" cy="4340225"/>
          </a:xfrm>
        </p:spPr>
        <p:txBody>
          <a:bodyPr>
            <a:normAutofit lnSpcReduction="10000"/>
          </a:bodyPr>
          <a:lstStyle/>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Évaluation des besoins en sensibilisation sur les PCB ;</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Développement de la stratégie nationale de communication/ sensibilisation sur les PCB;</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Identification de plus de 06 ONG pour mettre en œuvre la stratégie nationale de sensibilisation sur les PCB ;</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Elaboration, production et publication de matériel de sensibilisation;</a:t>
            </a:r>
          </a:p>
          <a:p>
            <a:pPr algn="just">
              <a:buFont typeface="Wingdings" panose="05000000000000000000" pitchFamily="2" charset="2"/>
              <a:buChar char="Ø"/>
            </a:pPr>
            <a:r>
              <a:rPr lang="fr-FR" altLang="fr-FR" sz="2000" i="1" dirty="0" smtClean="0">
                <a:latin typeface="Arial" panose="020B0604020202020204" pitchFamily="34" charset="0"/>
                <a:cs typeface="Arial" panose="020B0604020202020204" pitchFamily="34" charset="0"/>
              </a:rPr>
              <a:t>Sensibilisation de 20000 personnes à la gestion des PCB, notamment par le biais des médias et des campagnes de sensibilisation.</a:t>
            </a:r>
          </a:p>
          <a:p>
            <a:pPr algn="just">
              <a:buFont typeface="Wingdings" panose="05000000000000000000" pitchFamily="2" charset="2"/>
              <a:buChar char="Ø"/>
            </a:pPr>
            <a:endParaRPr lang="fr-FR" altLang="fr-FR" sz="2000" i="1" dirty="0" smtClean="0">
              <a:latin typeface="Arial" panose="020B0604020202020204" pitchFamily="34" charset="0"/>
              <a:cs typeface="Arial" panose="020B0604020202020204" pitchFamily="34" charset="0"/>
            </a:endParaRPr>
          </a:p>
        </p:txBody>
      </p:sp>
      <p:sp>
        <p:nvSpPr>
          <p:cNvPr id="40968" name="Rectangle 6"/>
          <p:cNvSpPr>
            <a:spLocks noChangeArrowheads="1"/>
          </p:cNvSpPr>
          <p:nvPr/>
        </p:nvSpPr>
        <p:spPr bwMode="auto">
          <a:xfrm flipV="1">
            <a:off x="0" y="5114925"/>
            <a:ext cx="84201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pic>
        <p:nvPicPr>
          <p:cNvPr id="40969" name="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552575"/>
            <a:ext cx="21177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Image 3" descr="C:\Users\HP USER\Desktop\shirt pcb\WhatsApp Image 2020-11-26 at 21.10.5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28763"/>
            <a:ext cx="1919288"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Image 3"/>
          <p:cNvPicPr>
            <a:picLocks noChangeAspect="1" noChangeArrowheads="1"/>
          </p:cNvPicPr>
          <p:nvPr/>
        </p:nvPicPr>
        <p:blipFill>
          <a:blip r:embed="rId4">
            <a:extLst>
              <a:ext uri="{28A0092B-C50C-407E-A947-70E740481C1C}">
                <a14:useLocalDpi xmlns:a14="http://schemas.microsoft.com/office/drawing/2010/main" val="0"/>
              </a:ext>
            </a:extLst>
          </a:blip>
          <a:srcRect r="8649" b="13390"/>
          <a:stretch>
            <a:fillRect/>
          </a:stretch>
        </p:blipFill>
        <p:spPr bwMode="auto">
          <a:xfrm>
            <a:off x="-147638" y="3260725"/>
            <a:ext cx="3419476"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092700"/>
            <a:ext cx="311626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78967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367098" y="1324690"/>
            <a:ext cx="6587803" cy="337319"/>
          </a:xfrm>
          <a:prstGeom prst="rect">
            <a:avLst/>
          </a:prstGeom>
          <a:noFill/>
        </p:spPr>
        <p:txBody>
          <a:bodyPr wrap="none" lIns="0" tIns="0" rIns="0" bIns="0" rtlCol="0" anchor="t"/>
          <a:lstStyle/>
          <a:p>
            <a:pPr>
              <a:lnSpc>
                <a:spcPts val="2625"/>
              </a:lnSpc>
            </a:pPr>
            <a:r>
              <a:rPr lang="en-US" sz="2095" b="1" dirty="0">
                <a:solidFill>
                  <a:srgbClr val="000000"/>
                </a:solidFill>
                <a:latin typeface="Montserrat Bold" pitchFamily="34" charset="0"/>
                <a:ea typeface="Montserrat Bold" pitchFamily="34" charset="-122"/>
                <a:cs typeface="Montserrat Bold" pitchFamily="34" charset="-120"/>
              </a:rPr>
              <a:t>Catégories d'Indicateurs et Exemples Concrets</a:t>
            </a:r>
            <a:endParaRPr lang="en-US" sz="2095" dirty="0"/>
          </a:p>
        </p:txBody>
      </p:sp>
      <p:sp>
        <p:nvSpPr>
          <p:cNvPr id="3" name="Shape 1"/>
          <p:cNvSpPr/>
          <p:nvPr/>
        </p:nvSpPr>
        <p:spPr>
          <a:xfrm>
            <a:off x="457199" y="1803758"/>
            <a:ext cx="2722197" cy="3871951"/>
          </a:xfrm>
          <a:prstGeom prst="roundRect">
            <a:avLst>
              <a:gd name="adj" fmla="val 672"/>
            </a:avLst>
          </a:prstGeom>
          <a:noFill/>
          <a:ln w="22860">
            <a:solidFill>
              <a:srgbClr val="D8D4D4"/>
            </a:solidFill>
            <a:prstDash val="solid"/>
          </a:ln>
        </p:spPr>
        <p:txBody>
          <a:bodyPr/>
          <a:lstStyle/>
          <a:p>
            <a:endParaRPr lang="en-US" sz="1125"/>
          </a:p>
        </p:txBody>
      </p:sp>
      <p:sp>
        <p:nvSpPr>
          <p:cNvPr id="5" name="Text 3"/>
          <p:cNvSpPr/>
          <p:nvPr/>
        </p:nvSpPr>
        <p:spPr>
          <a:xfrm>
            <a:off x="1022848" y="1825616"/>
            <a:ext cx="1432843" cy="59767"/>
          </a:xfrm>
          <a:prstGeom prst="rect">
            <a:avLst/>
          </a:prstGeom>
          <a:noFill/>
        </p:spPr>
        <p:txBody>
          <a:bodyPr wrap="none" lIns="0" tIns="0" rIns="0" bIns="0" rtlCol="0" anchor="t"/>
          <a:lstStyle/>
          <a:p>
            <a:pPr algn="ctr">
              <a:lnSpc>
                <a:spcPts val="1375"/>
              </a:lnSpc>
            </a:pPr>
            <a:r>
              <a:rPr lang="fr-FR" sz="1400" b="1" dirty="0" smtClean="0">
                <a:solidFill>
                  <a:srgbClr val="002060"/>
                </a:solidFill>
                <a:latin typeface="Montserrat Bold" pitchFamily="34" charset="0"/>
                <a:ea typeface="Montserrat Bold" pitchFamily="34" charset="-122"/>
                <a:cs typeface="Montserrat Bold" pitchFamily="34" charset="-120"/>
              </a:rPr>
              <a:t>   </a:t>
            </a:r>
          </a:p>
          <a:p>
            <a:pPr algn="ctr">
              <a:lnSpc>
                <a:spcPts val="1375"/>
              </a:lnSpc>
            </a:pPr>
            <a:r>
              <a:rPr lang="fr-FR" sz="1400" b="1" dirty="0">
                <a:solidFill>
                  <a:srgbClr val="002060"/>
                </a:solidFill>
                <a:latin typeface="Montserrat Bold" pitchFamily="34" charset="0"/>
                <a:ea typeface="Montserrat Bold" pitchFamily="34" charset="-122"/>
                <a:cs typeface="Montserrat Bold" pitchFamily="34" charset="-120"/>
              </a:rPr>
              <a:t> </a:t>
            </a:r>
            <a:r>
              <a:rPr lang="fr-FR" sz="1400" b="1" dirty="0" smtClean="0">
                <a:solidFill>
                  <a:srgbClr val="002060"/>
                </a:solidFill>
                <a:latin typeface="Montserrat Bold" pitchFamily="34" charset="0"/>
                <a:ea typeface="Montserrat Bold" pitchFamily="34" charset="-122"/>
                <a:cs typeface="Montserrat Bold" pitchFamily="34" charset="-120"/>
              </a:rPr>
              <a:t>   </a:t>
            </a:r>
            <a:r>
              <a:rPr lang="fr-FR" sz="1400" b="1" u="sng" dirty="0" smtClean="0">
                <a:solidFill>
                  <a:srgbClr val="002060"/>
                </a:solidFill>
                <a:latin typeface="Montserrat Bold" pitchFamily="34" charset="0"/>
                <a:ea typeface="Montserrat Bold" pitchFamily="34" charset="-122"/>
                <a:cs typeface="Montserrat Bold" pitchFamily="34" charset="-120"/>
              </a:rPr>
              <a:t>Indicateurs </a:t>
            </a:r>
            <a:r>
              <a:rPr lang="fr-FR" sz="1400" b="1" u="sng" dirty="0">
                <a:solidFill>
                  <a:srgbClr val="002060"/>
                </a:solidFill>
                <a:latin typeface="Montserrat Bold" pitchFamily="34" charset="0"/>
                <a:ea typeface="Montserrat Bold" pitchFamily="34" charset="-122"/>
                <a:cs typeface="Montserrat Bold" pitchFamily="34" charset="-120"/>
              </a:rPr>
              <a:t>Environnementaux</a:t>
            </a:r>
            <a:endParaRPr lang="fr-FR" sz="1400" u="sng" dirty="0">
              <a:solidFill>
                <a:srgbClr val="002060"/>
              </a:solidFill>
            </a:endParaRPr>
          </a:p>
          <a:p>
            <a:pPr algn="ctr">
              <a:lnSpc>
                <a:spcPts val="1375"/>
              </a:lnSpc>
            </a:pPr>
            <a:endParaRPr lang="fr-FR" sz="1200" dirty="0">
              <a:solidFill>
                <a:srgbClr val="002060"/>
              </a:solidFill>
            </a:endParaRPr>
          </a:p>
        </p:txBody>
      </p:sp>
      <p:sp>
        <p:nvSpPr>
          <p:cNvPr id="8" name="Text 6"/>
          <p:cNvSpPr/>
          <p:nvPr/>
        </p:nvSpPr>
        <p:spPr>
          <a:xfrm>
            <a:off x="599033" y="2321348"/>
            <a:ext cx="2386310" cy="3136066"/>
          </a:xfrm>
          <a:prstGeom prst="rect">
            <a:avLst/>
          </a:prstGeom>
          <a:noFill/>
        </p:spPr>
        <p:txBody>
          <a:bodyPr wrap="square" lIns="0" tIns="0" rIns="0" bIns="0" rtlCol="0" anchor="t"/>
          <a:lstStyle/>
          <a:p>
            <a:pPr marL="171450" indent="-171450" algn="just">
              <a:lnSpc>
                <a:spcPts val="1375"/>
              </a:lnSpc>
              <a:buFont typeface="Wingdings" panose="05000000000000000000" pitchFamily="2" charset="2"/>
              <a:buChar char="v"/>
            </a:pPr>
            <a:r>
              <a:rPr lang="en-US" b="1" dirty="0" smtClean="0">
                <a:solidFill>
                  <a:srgbClr val="002060"/>
                </a:solidFill>
                <a:latin typeface="Arial" panose="020B0604020202020204" pitchFamily="34" charset="0"/>
                <a:ea typeface="Source Sans Pro" pitchFamily="34" charset="-122"/>
                <a:cs typeface="Arial" panose="020B0604020202020204" pitchFamily="34" charset="0"/>
              </a:rPr>
              <a:t>211 </a:t>
            </a:r>
            <a:r>
              <a:rPr lang="en-US" b="1" dirty="0" err="1" smtClean="0">
                <a:solidFill>
                  <a:srgbClr val="002060"/>
                </a:solidFill>
                <a:latin typeface="Arial" panose="020B0604020202020204" pitchFamily="34" charset="0"/>
                <a:ea typeface="Source Sans Pro" pitchFamily="34" charset="-122"/>
                <a:cs typeface="Arial" panose="020B0604020202020204" pitchFamily="34" charset="0"/>
              </a:rPr>
              <a:t>tonnes</a:t>
            </a:r>
            <a:r>
              <a:rPr lang="en-US" b="1" dirty="0" smtClean="0">
                <a:solidFill>
                  <a:srgbClr val="002060"/>
                </a:solidFill>
                <a:latin typeface="Arial" panose="020B0604020202020204" pitchFamily="34" charset="0"/>
                <a:ea typeface="Source Sans Pro" pitchFamily="34" charset="-122"/>
                <a:cs typeface="Arial" panose="020B0604020202020204" pitchFamily="34" charset="0"/>
              </a:rPr>
              <a:t> de PCB </a:t>
            </a:r>
            <a:r>
              <a:rPr lang="en-US" b="1" dirty="0" err="1" smtClean="0">
                <a:solidFill>
                  <a:srgbClr val="002060"/>
                </a:solidFill>
                <a:latin typeface="Arial" panose="020B0604020202020204" pitchFamily="34" charset="0"/>
                <a:ea typeface="Source Sans Pro" pitchFamily="34" charset="-122"/>
                <a:cs typeface="Arial" panose="020B0604020202020204" pitchFamily="34" charset="0"/>
              </a:rPr>
              <a:t>éliminés</a:t>
            </a:r>
            <a:endParaRPr lang="en-US"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endParaRPr lang="fr-CM"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b="1" dirty="0" smtClean="0">
                <a:solidFill>
                  <a:srgbClr val="002060"/>
                </a:solidFill>
                <a:latin typeface="Arial" panose="020B0604020202020204" pitchFamily="34" charset="0"/>
                <a:ea typeface="Source Sans Pro" pitchFamily="34" charset="-122"/>
                <a:cs typeface="Arial" panose="020B0604020202020204" pitchFamily="34" charset="0"/>
              </a:rPr>
              <a:t>Un </a:t>
            </a:r>
            <a:r>
              <a:rPr lang="fr-CM" b="1" dirty="0" smtClean="0">
                <a:solidFill>
                  <a:srgbClr val="002060"/>
                </a:solidFill>
                <a:latin typeface="Arial" panose="020B0604020202020204" pitchFamily="34" charset="0"/>
                <a:ea typeface="Source Sans Pro" pitchFamily="34" charset="-122"/>
                <a:cs typeface="Arial" panose="020B0604020202020204" pitchFamily="34" charset="0"/>
              </a:rPr>
              <a:t>décret et 05 Arrêtés et 06 directives règlementant la gestion des PCB sur tout leur cycle de vie</a:t>
            </a:r>
          </a:p>
          <a:p>
            <a:pPr marL="171450" indent="-171450" algn="just">
              <a:lnSpc>
                <a:spcPts val="1375"/>
              </a:lnSpc>
              <a:buFont typeface="Wingdings" panose="05000000000000000000" pitchFamily="2" charset="2"/>
              <a:buChar char="v"/>
            </a:pPr>
            <a:endParaRPr lang="fr-CM"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b="1" dirty="0" smtClean="0">
                <a:solidFill>
                  <a:srgbClr val="002060"/>
                </a:solidFill>
                <a:latin typeface="Arial" panose="020B0604020202020204" pitchFamily="34" charset="0"/>
                <a:ea typeface="Source Sans Pro" pitchFamily="34" charset="-122"/>
                <a:cs typeface="Arial" panose="020B0604020202020204" pitchFamily="34" charset="0"/>
              </a:rPr>
              <a:t>Un </a:t>
            </a:r>
            <a:r>
              <a:rPr lang="fr-CM" b="1" dirty="0" smtClean="0">
                <a:solidFill>
                  <a:srgbClr val="002060"/>
                </a:solidFill>
                <a:latin typeface="Arial" panose="020B0604020202020204" pitchFamily="34" charset="0"/>
                <a:ea typeface="Source Sans Pro" pitchFamily="34" charset="-122"/>
                <a:cs typeface="Arial" panose="020B0604020202020204" pitchFamily="34" charset="0"/>
              </a:rPr>
              <a:t>laboratoire renforcé en matière d’analyse des </a:t>
            </a:r>
            <a:r>
              <a:rPr lang="fr-CM" b="1" dirty="0" smtClean="0">
                <a:solidFill>
                  <a:srgbClr val="002060"/>
                </a:solidFill>
                <a:latin typeface="Arial" panose="020B0604020202020204" pitchFamily="34" charset="0"/>
                <a:ea typeface="Source Sans Pro" pitchFamily="34" charset="-122"/>
                <a:cs typeface="Arial" panose="020B0604020202020204" pitchFamily="34" charset="0"/>
              </a:rPr>
              <a:t>PCB</a:t>
            </a:r>
          </a:p>
          <a:p>
            <a:pPr marL="171450" indent="-171450" algn="just">
              <a:lnSpc>
                <a:spcPts val="1375"/>
              </a:lnSpc>
              <a:buFont typeface="Wingdings" panose="05000000000000000000" pitchFamily="2" charset="2"/>
              <a:buChar char="v"/>
            </a:pPr>
            <a:endParaRPr lang="fr-CM" b="1" dirty="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b="1" dirty="0" smtClean="0">
                <a:solidFill>
                  <a:srgbClr val="002060"/>
                </a:solidFill>
                <a:latin typeface="Arial" panose="020B0604020202020204" pitchFamily="34" charset="0"/>
                <a:ea typeface="Source Sans Pro" pitchFamily="34" charset="-122"/>
                <a:cs typeface="Arial" panose="020B0604020202020204" pitchFamily="34" charset="0"/>
              </a:rPr>
              <a:t>06 sites contaminés aux PCB confinés et restaurés</a:t>
            </a:r>
            <a:endParaRPr lang="en-US" dirty="0">
              <a:latin typeface="Arial" panose="020B0604020202020204" pitchFamily="34" charset="0"/>
              <a:cs typeface="Arial" panose="020B0604020202020204" pitchFamily="34" charset="0"/>
            </a:endParaRPr>
          </a:p>
        </p:txBody>
      </p:sp>
      <p:sp>
        <p:nvSpPr>
          <p:cNvPr id="9" name="Shape 7"/>
          <p:cNvSpPr/>
          <p:nvPr/>
        </p:nvSpPr>
        <p:spPr>
          <a:xfrm>
            <a:off x="3263562" y="1991137"/>
            <a:ext cx="2718700" cy="3684572"/>
          </a:xfrm>
          <a:prstGeom prst="roundRect">
            <a:avLst>
              <a:gd name="adj" fmla="val 672"/>
            </a:avLst>
          </a:prstGeom>
          <a:noFill/>
          <a:ln w="22860">
            <a:solidFill>
              <a:srgbClr val="D8D4D4"/>
            </a:solidFill>
            <a:prstDash val="solid"/>
          </a:ln>
        </p:spPr>
        <p:txBody>
          <a:bodyPr/>
          <a:lstStyle/>
          <a:p>
            <a:endParaRPr lang="en-US" sz="1125"/>
          </a:p>
        </p:txBody>
      </p:sp>
      <p:sp>
        <p:nvSpPr>
          <p:cNvPr id="11" name="Text 9"/>
          <p:cNvSpPr/>
          <p:nvPr/>
        </p:nvSpPr>
        <p:spPr>
          <a:xfrm>
            <a:off x="4482927" y="1839664"/>
            <a:ext cx="178073" cy="222573"/>
          </a:xfrm>
          <a:prstGeom prst="rect">
            <a:avLst/>
          </a:prstGeom>
          <a:noFill/>
        </p:spPr>
        <p:txBody>
          <a:bodyPr wrap="none" lIns="0" tIns="0" rIns="0" bIns="0" rtlCol="0" anchor="t"/>
          <a:lstStyle/>
          <a:p>
            <a:pPr>
              <a:lnSpc>
                <a:spcPts val="1375"/>
              </a:lnSpc>
            </a:pPr>
            <a:endParaRPr lang="en-US" sz="1375" dirty="0"/>
          </a:p>
        </p:txBody>
      </p:sp>
      <p:sp>
        <p:nvSpPr>
          <p:cNvPr id="12" name="Text 10"/>
          <p:cNvSpPr/>
          <p:nvPr/>
        </p:nvSpPr>
        <p:spPr>
          <a:xfrm>
            <a:off x="3378808" y="2028114"/>
            <a:ext cx="2306761" cy="168623"/>
          </a:xfrm>
          <a:prstGeom prst="rect">
            <a:avLst/>
          </a:prstGeom>
          <a:noFill/>
        </p:spPr>
        <p:txBody>
          <a:bodyPr wrap="none" lIns="0" tIns="0" rIns="0" bIns="0" rtlCol="0" anchor="t"/>
          <a:lstStyle/>
          <a:p>
            <a:pPr>
              <a:lnSpc>
                <a:spcPts val="1315"/>
              </a:lnSpc>
            </a:pPr>
            <a:r>
              <a:rPr lang="en-US" sz="1300" b="1" u="sng" dirty="0">
                <a:solidFill>
                  <a:srgbClr val="002060"/>
                </a:solidFill>
                <a:latin typeface="Montserrat Bold" pitchFamily="34" charset="0"/>
                <a:ea typeface="Montserrat Bold" pitchFamily="34" charset="-122"/>
                <a:cs typeface="Montserrat Bold" pitchFamily="34" charset="-120"/>
              </a:rPr>
              <a:t>Bénéficiaires Directs et Indirects</a:t>
            </a:r>
            <a:endParaRPr lang="en-US" sz="1300" u="sng" dirty="0">
              <a:solidFill>
                <a:srgbClr val="002060"/>
              </a:solidFill>
            </a:endParaRPr>
          </a:p>
        </p:txBody>
      </p:sp>
      <p:sp>
        <p:nvSpPr>
          <p:cNvPr id="14" name="Text 12"/>
          <p:cNvSpPr/>
          <p:nvPr/>
        </p:nvSpPr>
        <p:spPr>
          <a:xfrm>
            <a:off x="3412062" y="2391365"/>
            <a:ext cx="2386310" cy="3137210"/>
          </a:xfrm>
          <a:prstGeom prst="rect">
            <a:avLst/>
          </a:prstGeom>
          <a:noFill/>
        </p:spPr>
        <p:txBody>
          <a:bodyPr wrap="square" lIns="0" tIns="0" rIns="0" bIns="0" rtlCol="0" anchor="t"/>
          <a:lstStyle/>
          <a:p>
            <a:pPr marL="171450" indent="-171450" algn="just">
              <a:lnSpc>
                <a:spcPts val="1375"/>
              </a:lnSpc>
              <a:buFont typeface="Wingdings" panose="05000000000000000000" pitchFamily="2" charset="2"/>
              <a:buChar char="v"/>
            </a:pPr>
            <a:r>
              <a:rPr lang="en-US" sz="1600" b="1" dirty="0" smtClean="0">
                <a:solidFill>
                  <a:srgbClr val="002060"/>
                </a:solidFill>
                <a:latin typeface="Arial" panose="020B0604020202020204" pitchFamily="34" charset="0"/>
                <a:ea typeface="Source Sans Pro" pitchFamily="34" charset="-122"/>
                <a:cs typeface="Arial" panose="020B0604020202020204" pitchFamily="34" charset="0"/>
              </a:rPr>
              <a:t>20,000 </a:t>
            </a:r>
            <a:r>
              <a:rPr lang="en-US" sz="1600" b="1" dirty="0" err="1" smtClean="0">
                <a:solidFill>
                  <a:srgbClr val="002060"/>
                </a:solidFill>
                <a:latin typeface="Arial" panose="020B0604020202020204" pitchFamily="34" charset="0"/>
                <a:ea typeface="Source Sans Pro" pitchFamily="34" charset="-122"/>
                <a:cs typeface="Arial" panose="020B0604020202020204" pitchFamily="34" charset="0"/>
              </a:rPr>
              <a:t>personnes</a:t>
            </a:r>
            <a:r>
              <a:rPr lang="en-US" sz="1600" b="1" dirty="0" smtClean="0">
                <a:solidFill>
                  <a:srgbClr val="002060"/>
                </a:solidFill>
                <a:latin typeface="Arial" panose="020B0604020202020204" pitchFamily="34" charset="0"/>
                <a:ea typeface="Source Sans Pro" pitchFamily="34" charset="-122"/>
                <a:cs typeface="Arial" panose="020B0604020202020204" pitchFamily="34" charset="0"/>
              </a:rPr>
              <a:t> </a:t>
            </a:r>
            <a:r>
              <a:rPr lang="en-US" sz="1600" b="1" dirty="0" err="1" smtClean="0">
                <a:solidFill>
                  <a:srgbClr val="002060"/>
                </a:solidFill>
                <a:latin typeface="Arial" panose="020B0604020202020204" pitchFamily="34" charset="0"/>
                <a:ea typeface="Source Sans Pro" pitchFamily="34" charset="-122"/>
                <a:cs typeface="Arial" panose="020B0604020202020204" pitchFamily="34" charset="0"/>
              </a:rPr>
              <a:t>bénéficiaires</a:t>
            </a:r>
            <a:r>
              <a:rPr lang="en-US" sz="1600" b="1" dirty="0" smtClean="0">
                <a:solidFill>
                  <a:srgbClr val="002060"/>
                </a:solidFill>
                <a:latin typeface="Arial" panose="020B0604020202020204" pitchFamily="34" charset="0"/>
                <a:ea typeface="Source Sans Pro" pitchFamily="34" charset="-122"/>
                <a:cs typeface="Arial" panose="020B0604020202020204" pitchFamily="34" charset="0"/>
              </a:rPr>
              <a:t> des </a:t>
            </a:r>
            <a:r>
              <a:rPr lang="en-US" sz="1600" b="1" dirty="0" err="1" smtClean="0">
                <a:solidFill>
                  <a:srgbClr val="002060"/>
                </a:solidFill>
                <a:latin typeface="Arial" panose="020B0604020202020204" pitchFamily="34" charset="0"/>
                <a:ea typeface="Source Sans Pro" pitchFamily="34" charset="-122"/>
                <a:cs typeface="Arial" panose="020B0604020202020204" pitchFamily="34" charset="0"/>
              </a:rPr>
              <a:t>sensibilisations</a:t>
            </a:r>
            <a:endParaRPr lang="en-US"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34 </a:t>
            </a: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membres du Comité Technique formés</a:t>
            </a: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120 </a:t>
            </a: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inspecteurs formés</a:t>
            </a: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151 </a:t>
            </a: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douaniers formés</a:t>
            </a: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19 </a:t>
            </a:r>
            <a:r>
              <a:rPr lang="fr-CM" sz="1600" b="1" dirty="0">
                <a:solidFill>
                  <a:srgbClr val="002060"/>
                </a:solidFill>
                <a:latin typeface="Arial" panose="020B0604020202020204" pitchFamily="34" charset="0"/>
                <a:ea typeface="Source Sans Pro" pitchFamily="34" charset="-122"/>
                <a:cs typeface="Arial" panose="020B0604020202020204" pitchFamily="34" charset="0"/>
              </a:rPr>
              <a:t>détenteurs de PCB</a:t>
            </a:r>
            <a:endParaRPr lang="en-US" sz="1600" b="1" dirty="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endParaRPr lang="en-US" sz="1100" dirty="0">
              <a:latin typeface="Arial" panose="020B0604020202020204" pitchFamily="34" charset="0"/>
              <a:cs typeface="Arial" panose="020B0604020202020204" pitchFamily="34" charset="0"/>
            </a:endParaRPr>
          </a:p>
        </p:txBody>
      </p:sp>
      <p:sp>
        <p:nvSpPr>
          <p:cNvPr id="15" name="Shape 13"/>
          <p:cNvSpPr/>
          <p:nvPr/>
        </p:nvSpPr>
        <p:spPr>
          <a:xfrm>
            <a:off x="6108706" y="1825616"/>
            <a:ext cx="2809044" cy="3684572"/>
          </a:xfrm>
          <a:prstGeom prst="roundRect">
            <a:avLst>
              <a:gd name="adj" fmla="val 672"/>
            </a:avLst>
          </a:prstGeom>
          <a:noFill/>
          <a:ln w="22860">
            <a:solidFill>
              <a:srgbClr val="D8D4D4"/>
            </a:solidFill>
            <a:prstDash val="solid"/>
          </a:ln>
        </p:spPr>
        <p:txBody>
          <a:bodyPr/>
          <a:lstStyle/>
          <a:p>
            <a:endParaRPr lang="en-US" sz="1125"/>
          </a:p>
        </p:txBody>
      </p:sp>
      <p:sp>
        <p:nvSpPr>
          <p:cNvPr id="17" name="Text 15"/>
          <p:cNvSpPr/>
          <p:nvPr/>
        </p:nvSpPr>
        <p:spPr>
          <a:xfrm>
            <a:off x="7253883" y="1839664"/>
            <a:ext cx="178073" cy="222573"/>
          </a:xfrm>
          <a:prstGeom prst="rect">
            <a:avLst/>
          </a:prstGeom>
          <a:noFill/>
        </p:spPr>
        <p:txBody>
          <a:bodyPr wrap="none" lIns="0" tIns="0" rIns="0" bIns="0" rtlCol="0" anchor="t"/>
          <a:lstStyle/>
          <a:p>
            <a:pPr>
              <a:lnSpc>
                <a:spcPts val="1375"/>
              </a:lnSpc>
            </a:pPr>
            <a:endParaRPr lang="en-US" sz="1375" dirty="0"/>
          </a:p>
        </p:txBody>
      </p:sp>
      <p:sp>
        <p:nvSpPr>
          <p:cNvPr id="18" name="Text 16"/>
          <p:cNvSpPr/>
          <p:nvPr/>
        </p:nvSpPr>
        <p:spPr>
          <a:xfrm>
            <a:off x="6266223" y="1866638"/>
            <a:ext cx="1387599" cy="168623"/>
          </a:xfrm>
          <a:prstGeom prst="rect">
            <a:avLst/>
          </a:prstGeom>
          <a:noFill/>
        </p:spPr>
        <p:txBody>
          <a:bodyPr wrap="none" lIns="0" tIns="0" rIns="0" bIns="0" rtlCol="0" anchor="t"/>
          <a:lstStyle/>
          <a:p>
            <a:pPr>
              <a:lnSpc>
                <a:spcPts val="1315"/>
              </a:lnSpc>
            </a:pPr>
            <a:endParaRPr lang="en-US" sz="1600" b="1" dirty="0">
              <a:solidFill>
                <a:srgbClr val="002060"/>
              </a:solidFill>
              <a:latin typeface="Montserrat Bold" pitchFamily="34" charset="0"/>
              <a:ea typeface="Montserrat Bold" pitchFamily="34" charset="-122"/>
              <a:cs typeface="Montserrat Bold" pitchFamily="34" charset="-120"/>
            </a:endParaRPr>
          </a:p>
          <a:p>
            <a:pPr>
              <a:lnSpc>
                <a:spcPts val="1315"/>
              </a:lnSpc>
            </a:pPr>
            <a:r>
              <a:rPr lang="en-US" sz="1600" b="1" dirty="0" smtClean="0">
                <a:solidFill>
                  <a:srgbClr val="002060"/>
                </a:solidFill>
                <a:latin typeface="Montserrat Bold" pitchFamily="34" charset="0"/>
                <a:ea typeface="Montserrat Bold" pitchFamily="34" charset="-122"/>
                <a:cs typeface="Montserrat Bold" pitchFamily="34" charset="-120"/>
              </a:rPr>
              <a:t>      </a:t>
            </a:r>
            <a:r>
              <a:rPr lang="en-US" sz="1600" b="1" i="1" dirty="0" smtClean="0">
                <a:solidFill>
                  <a:srgbClr val="002060"/>
                </a:solidFill>
                <a:latin typeface="Montserrat Bold" pitchFamily="34" charset="0"/>
                <a:ea typeface="Montserrat Bold" pitchFamily="34" charset="-122"/>
                <a:cs typeface="Montserrat Bold" pitchFamily="34" charset="-120"/>
              </a:rPr>
              <a:t> </a:t>
            </a:r>
            <a:r>
              <a:rPr lang="en-US" sz="1600" b="1" u="sng" dirty="0" err="1" smtClean="0">
                <a:solidFill>
                  <a:srgbClr val="002060"/>
                </a:solidFill>
                <a:latin typeface="Montserrat Bold" pitchFamily="34" charset="0"/>
                <a:ea typeface="Montserrat Bold" pitchFamily="34" charset="-122"/>
                <a:cs typeface="Montserrat Bold" pitchFamily="34" charset="-120"/>
              </a:rPr>
              <a:t>Indicateurs</a:t>
            </a:r>
            <a:r>
              <a:rPr lang="en-US" sz="1600" b="1" u="sng" dirty="0" smtClean="0">
                <a:solidFill>
                  <a:srgbClr val="002060"/>
                </a:solidFill>
                <a:latin typeface="Montserrat Bold" pitchFamily="34" charset="0"/>
                <a:ea typeface="Montserrat Bold" pitchFamily="34" charset="-122"/>
                <a:cs typeface="Montserrat Bold" pitchFamily="34" charset="-120"/>
              </a:rPr>
              <a:t> </a:t>
            </a:r>
            <a:r>
              <a:rPr lang="en-US" sz="1600" b="1" u="sng" dirty="0" err="1" smtClean="0">
                <a:solidFill>
                  <a:srgbClr val="002060"/>
                </a:solidFill>
                <a:latin typeface="Montserrat Bold" pitchFamily="34" charset="0"/>
                <a:ea typeface="Montserrat Bold" pitchFamily="34" charset="-122"/>
                <a:cs typeface="Montserrat Bold" pitchFamily="34" charset="-120"/>
              </a:rPr>
              <a:t>Sociaux</a:t>
            </a:r>
            <a:endParaRPr lang="en-US" sz="1600" u="sng" dirty="0">
              <a:solidFill>
                <a:srgbClr val="002060"/>
              </a:solidFill>
            </a:endParaRPr>
          </a:p>
        </p:txBody>
      </p:sp>
      <p:sp>
        <p:nvSpPr>
          <p:cNvPr id="20" name="Text 18"/>
          <p:cNvSpPr/>
          <p:nvPr/>
        </p:nvSpPr>
        <p:spPr>
          <a:xfrm>
            <a:off x="6149764" y="2391365"/>
            <a:ext cx="2569944" cy="3096966"/>
          </a:xfrm>
          <a:prstGeom prst="rect">
            <a:avLst/>
          </a:prstGeom>
          <a:noFill/>
        </p:spPr>
        <p:txBody>
          <a:bodyPr wrap="square" lIns="0" tIns="0" rIns="0" bIns="0" rtlCol="0" anchor="t"/>
          <a:lstStyle/>
          <a:p>
            <a:pPr marL="171450" indent="-171450" algn="just">
              <a:lnSpc>
                <a:spcPts val="1375"/>
              </a:lnSpc>
              <a:buFont typeface="Wingdings" panose="05000000000000000000" pitchFamily="2" charset="2"/>
              <a:buChar char="v"/>
            </a:pPr>
            <a:r>
              <a:rPr lang="fr-CM" sz="1600" b="1" dirty="0">
                <a:solidFill>
                  <a:srgbClr val="002060"/>
                </a:solidFill>
                <a:latin typeface="Arial" panose="020B0604020202020204" pitchFamily="34" charset="0"/>
                <a:ea typeface="Source Sans Pro" pitchFamily="34" charset="-122"/>
                <a:cs typeface="Arial" panose="020B0604020202020204" pitchFamily="34" charset="0"/>
              </a:rPr>
              <a:t>Construction de la voie d’accès au magasin</a:t>
            </a: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Électrification </a:t>
            </a:r>
            <a:r>
              <a:rPr lang="fr-CM" sz="1600" b="1" dirty="0">
                <a:solidFill>
                  <a:srgbClr val="002060"/>
                </a:solidFill>
                <a:latin typeface="Arial" panose="020B0604020202020204" pitchFamily="34" charset="0"/>
                <a:ea typeface="Source Sans Pro" pitchFamily="34" charset="-122"/>
                <a:cs typeface="Arial" panose="020B0604020202020204" pitchFamily="34" charset="0"/>
              </a:rPr>
              <a:t>de la zone environnante au magasin de stockage des PCB</a:t>
            </a: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Maladie </a:t>
            </a:r>
            <a:r>
              <a:rPr lang="fr-CM" sz="1600" b="1" dirty="0">
                <a:solidFill>
                  <a:srgbClr val="002060"/>
                </a:solidFill>
                <a:latin typeface="Arial" panose="020B0604020202020204" pitchFamily="34" charset="0"/>
                <a:ea typeface="Source Sans Pro" pitchFamily="34" charset="-122"/>
                <a:cs typeface="Arial" panose="020B0604020202020204" pitchFamily="34" charset="0"/>
              </a:rPr>
              <a:t>évité (Protection de la santé des population grâce à la sécurisation des PCB)</a:t>
            </a:r>
          </a:p>
          <a:p>
            <a:pPr marL="171450" indent="-171450" algn="just">
              <a:lnSpc>
                <a:spcPts val="1375"/>
              </a:lnSpc>
              <a:buFont typeface="Wingdings" panose="05000000000000000000" pitchFamily="2" charset="2"/>
              <a:buChar char="v"/>
            </a:pPr>
            <a:endParaRPr lang="fr-CM" sz="1600" b="1" dirty="0" smtClean="0">
              <a:solidFill>
                <a:srgbClr val="002060"/>
              </a:solidFill>
              <a:latin typeface="Arial" panose="020B0604020202020204" pitchFamily="34" charset="0"/>
              <a:ea typeface="Source Sans Pro" pitchFamily="34" charset="-122"/>
              <a:cs typeface="Arial" panose="020B0604020202020204" pitchFamily="34" charset="0"/>
            </a:endParaRPr>
          </a:p>
          <a:p>
            <a:pPr marL="171450" indent="-171450" algn="just">
              <a:lnSpc>
                <a:spcPts val="1375"/>
              </a:lnSpc>
              <a:buFont typeface="Wingdings" panose="05000000000000000000" pitchFamily="2" charset="2"/>
              <a:buChar char="v"/>
            </a:pP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Plus </a:t>
            </a:r>
            <a:r>
              <a:rPr lang="fr-CM" sz="1600" b="1" dirty="0" smtClean="0">
                <a:solidFill>
                  <a:srgbClr val="002060"/>
                </a:solidFill>
                <a:latin typeface="Arial" panose="020B0604020202020204" pitchFamily="34" charset="0"/>
                <a:ea typeface="Source Sans Pro" pitchFamily="34" charset="-122"/>
                <a:cs typeface="Arial" panose="020B0604020202020204" pitchFamily="34" charset="0"/>
              </a:rPr>
              <a:t>de 30 emplois créés  </a:t>
            </a:r>
            <a:endParaRPr lang="en-US" sz="1600" b="1" dirty="0">
              <a:solidFill>
                <a:srgbClr val="002060"/>
              </a:solidFill>
              <a:latin typeface="Arial" panose="020B0604020202020204" pitchFamily="34" charset="0"/>
              <a:ea typeface="Source Sans Pro" pitchFamily="34" charset="-122"/>
              <a:cs typeface="Arial" panose="020B0604020202020204" pitchFamily="34" charset="0"/>
            </a:endParaRPr>
          </a:p>
        </p:txBody>
      </p:sp>
      <p:sp>
        <p:nvSpPr>
          <p:cNvPr id="22" name="Title 1"/>
          <p:cNvSpPr txBox="1"/>
          <p:nvPr/>
        </p:nvSpPr>
        <p:spPr>
          <a:xfrm>
            <a:off x="457200" y="274638"/>
            <a:ext cx="6974756" cy="67168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b="1" dirty="0"/>
              <a:t>4. </a:t>
            </a:r>
            <a:r>
              <a:rPr lang="en-GB" sz="2800" b="1" dirty="0" err="1" smtClean="0"/>
              <a:t>Résultas</a:t>
            </a:r>
            <a:r>
              <a:rPr lang="en-GB" sz="2800" b="1" dirty="0" smtClean="0"/>
              <a:t> </a:t>
            </a:r>
            <a:r>
              <a:rPr lang="en-GB" sz="2800" b="1" dirty="0" err="1" smtClean="0"/>
              <a:t>clés</a:t>
            </a:r>
            <a:r>
              <a:rPr lang="en-GB" sz="2800" b="1" dirty="0" smtClean="0"/>
              <a:t> et impacts </a:t>
            </a:r>
            <a:r>
              <a:rPr lang="en-GB" sz="2800" b="1" dirty="0"/>
              <a:t>sur le Terrain</a:t>
            </a:r>
          </a:p>
        </p:txBody>
      </p:sp>
      <p:pic>
        <p:nvPicPr>
          <p:cNvPr id="23" name="Picture 22" descr="GEF Logo | GEF"/>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 y="6093839"/>
            <a:ext cx="1666569" cy="7462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4"/>
          <a:stretch>
            <a:fillRect/>
          </a:stretch>
        </p:blipFill>
        <p:spPr>
          <a:xfrm>
            <a:off x="7459795" y="6156614"/>
            <a:ext cx="1666569" cy="6172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2596</Words>
  <Application>Microsoft Office PowerPoint</Application>
  <PresentationFormat>Affichage à l'écran (4:3)</PresentationFormat>
  <Paragraphs>314</Paragraphs>
  <Slides>35</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35</vt:i4>
      </vt:variant>
    </vt:vector>
  </HeadingPairs>
  <TitlesOfParts>
    <vt:vector size="44" baseType="lpstr">
      <vt:lpstr>Arial</vt:lpstr>
      <vt:lpstr>Arial Black</vt:lpstr>
      <vt:lpstr>Calibri</vt:lpstr>
      <vt:lpstr>Courier New</vt:lpstr>
      <vt:lpstr>Montserrat Bold</vt:lpstr>
      <vt:lpstr>Source Sans Pro</vt:lpstr>
      <vt:lpstr>Times New Roman</vt:lpstr>
      <vt:lpstr>Wingdings</vt:lpstr>
      <vt:lpstr>Office Theme</vt:lpstr>
      <vt:lpstr>Projet GEFID 5367 « PCB Reduction in Cameroon through the use of local expertise and the development of national capacities »   Projet GEFID 4641 « Élimination des polluants organiques persistants (POP) et pesticides obsolètes et renforcement de la gestion rationnelle des pesticides au Cameroun » </vt:lpstr>
      <vt:lpstr>1. Présentation générale du Projet</vt:lpstr>
      <vt:lpstr>1. Présentation générale du Projet</vt:lpstr>
      <vt:lpstr>2. Contexte et justification</vt:lpstr>
      <vt:lpstr>Présentation PowerPoint</vt:lpstr>
      <vt:lpstr>Présentation PowerPoint</vt:lpstr>
      <vt:lpstr>Présentation PowerPoint</vt:lpstr>
      <vt:lpstr>Présentation PowerPoint</vt:lpstr>
      <vt:lpstr>Présentation PowerPoint</vt:lpstr>
      <vt:lpstr>5. Partenariats, collaboration et communication</vt:lpstr>
      <vt:lpstr>6. Difficultés rencontrées et capitalisation des acquis</vt:lpstr>
      <vt:lpstr>6. Difficultés rencontrées et capitalisation des acquis</vt:lpstr>
      <vt:lpstr>7. Perspectives et recommandations</vt:lpstr>
      <vt:lpstr>Projet: « Élimination des polluants organiques persistants (POP) et pesticides obsolètes et renforcement de la gestion rationnelle des pesticides au Cameroun »</vt:lpstr>
      <vt:lpstr>1. Présentation générale du Projet: « Élimination des polluants organiques persistants (POP) et pesticides obsolètes et renforcement de la gestion rationnelle des pesticides au Cameroun »</vt:lpstr>
      <vt:lpstr>1. Présentation générale du Projet: « Élimination des polluants organiques persistants (POP) et pesticides obsolètes et renforcement de la gestion rationnelle des pesticides au Cameroun »</vt:lpstr>
      <vt:lpstr>1. Présentation générale du Projet: « Élimination des polluants organiques persistants (POP) et pesticides obsolètes et renforcement de la gestion rationnelle des pesticides au Cameroun »</vt:lpstr>
      <vt:lpstr>2. Contexte et justification</vt:lpstr>
      <vt:lpstr>3. Résultats clés atteints</vt:lpstr>
      <vt:lpstr>3. Résultats clés atteints</vt:lpstr>
      <vt:lpstr>3. Résultats clés atteints</vt:lpstr>
      <vt:lpstr>Présentation PowerPoint</vt:lpstr>
      <vt:lpstr>3. Résultats clés atteints</vt:lpstr>
      <vt:lpstr>Présentation PowerPoint</vt:lpstr>
      <vt:lpstr>Présentation PowerPoint</vt:lpstr>
      <vt:lpstr>Présentation PowerPoint</vt:lpstr>
      <vt:lpstr>Présentation PowerPoint</vt:lpstr>
      <vt:lpstr>5. Partenariats, collaboration et communication</vt:lpstr>
      <vt:lpstr>Présentation PowerPoint</vt:lpstr>
      <vt:lpstr>6. Difficultés rencontrées et capitalisation des acquis</vt:lpstr>
      <vt:lpstr>6. Difficultés rencontrées et capitalisation des acquis</vt:lpstr>
      <vt:lpstr>6. Difficultés rencontrées et capitalisation des acquis</vt:lpstr>
      <vt:lpstr>7. Perspectives et recommandations</vt:lpstr>
      <vt:lpstr>7. Perspectives et recommandations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FEM – Présentation synthétique</dc:title>
  <dc:creator>the new pc</dc:creator>
  <dc:description>generated using python-pptx</dc:description>
  <cp:lastModifiedBy>the new pc</cp:lastModifiedBy>
  <cp:revision>78</cp:revision>
  <dcterms:created xsi:type="dcterms:W3CDTF">2013-01-27T09:14:00Z</dcterms:created>
  <dcterms:modified xsi:type="dcterms:W3CDTF">2025-08-06T17:33:49Z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07ADF347A95A48D9B42E91CD7ADA1BBA_13</vt:lpwstr>
  </property>
  <property fmtid="{D5CDD505-2E9C-101B-9397-08002B2CF9AE}" pid="3" name="KSOProductBuildVer">
    <vt:lpwstr>1036-12.2.0.21931</vt:lpwstr>
  </property>
</Properties>
</file>