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48" r:id="rId1"/>
  </p:sldMasterIdLst>
  <p:notesMasterIdLst>
    <p:notesMasterId r:id="rId23"/>
  </p:notesMasterIdLst>
  <p:sldIdLst>
    <p:sldId id="256" r:id="rId2"/>
    <p:sldId id="294" r:id="rId3"/>
    <p:sldId id="271" r:id="rId4"/>
    <p:sldId id="290" r:id="rId5"/>
    <p:sldId id="272" r:id="rId6"/>
    <p:sldId id="273" r:id="rId7"/>
    <p:sldId id="274" r:id="rId8"/>
    <p:sldId id="275" r:id="rId9"/>
    <p:sldId id="277" r:id="rId10"/>
    <p:sldId id="278" r:id="rId11"/>
    <p:sldId id="292" r:id="rId12"/>
    <p:sldId id="291" r:id="rId13"/>
    <p:sldId id="279" r:id="rId14"/>
    <p:sldId id="287" r:id="rId15"/>
    <p:sldId id="285" r:id="rId16"/>
    <p:sldId id="286" r:id="rId17"/>
    <p:sldId id="288" r:id="rId18"/>
    <p:sldId id="289" r:id="rId19"/>
    <p:sldId id="262" r:id="rId20"/>
    <p:sldId id="264" r:id="rId21"/>
    <p:sldId id="29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ekine" initials="a" lastIdx="2" clrIdx="0"/>
  <p:cmAuthor id="2" name="HP" initials="H" lastIdx="7" clrIdx="1">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9FB060-9D47-4B71-85D0-0678B62001E2}" v="1" dt="2025-08-06T11:50:58.33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8"/>
    <p:restoredTop sz="87324"/>
  </p:normalViewPr>
  <p:slideViewPr>
    <p:cSldViewPr snapToGrid="0" snapToObjects="1" showGuides="1">
      <p:cViewPr>
        <p:scale>
          <a:sx n="100" d="100"/>
          <a:sy n="100" d="100"/>
        </p:scale>
        <p:origin x="240" y="-8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8-06T06:05:26.816" idx="1">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5-08-06T06:05:26.816" idx="1">
    <p:pos x="10" y="10"/>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5-08-06T06:22:31.630" idx="2">
    <p:pos x="4240" y="3181"/>
    <p:text>Il semble que cette information n'a pas été demandée pour la Table Ronde</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5-08-06T06:39:03.935" idx="4">
    <p:pos x="10" y="10"/>
    <p:text>A insérrer ici vidéo de 1 à 2 min max sur les forages fonctionnels et le matériel agricole acquis, les images de la formation en ADM et autres</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DB7E3-BF24-304A-B093-35FA3C209055}" type="datetimeFigureOut">
              <a:rPr lang="en-US" smtClean="0"/>
              <a:t>8/7/2025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5656-CF58-B545-860D-FE5AB31293A3}" type="slidenum">
              <a:rPr lang="en-US" smtClean="0"/>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205656-CF58-B545-860D-FE5AB31293A3}" type="slidenum">
              <a:rPr lang="en-US" smtClean="0"/>
              <a:t>3</a:t>
            </a:fld>
            <a:endParaRPr lang="en-US"/>
          </a:p>
        </p:txBody>
      </p:sp>
    </p:spTree>
    <p:extLst>
      <p:ext uri="{BB962C8B-B14F-4D97-AF65-F5344CB8AC3E}">
        <p14:creationId xmlns:p14="http://schemas.microsoft.com/office/powerpoint/2010/main" val="195395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205656-CF58-B545-860D-FE5AB31293A3}" type="slidenum">
              <a:rPr lang="en-US" smtClean="0"/>
              <a:t>4</a:t>
            </a:fld>
            <a:endParaRPr lang="en-US"/>
          </a:p>
        </p:txBody>
      </p:sp>
    </p:spTree>
    <p:extLst>
      <p:ext uri="{BB962C8B-B14F-4D97-AF65-F5344CB8AC3E}">
        <p14:creationId xmlns:p14="http://schemas.microsoft.com/office/powerpoint/2010/main" val="3097807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205656-CF58-B545-860D-FE5AB31293A3}" type="slidenum">
              <a:rPr lang="en-US" smtClean="0"/>
              <a:t>8</a:t>
            </a:fld>
            <a:endParaRPr lang="en-US"/>
          </a:p>
        </p:txBody>
      </p:sp>
    </p:spTree>
    <p:extLst>
      <p:ext uri="{BB962C8B-B14F-4D97-AF65-F5344CB8AC3E}">
        <p14:creationId xmlns:p14="http://schemas.microsoft.com/office/powerpoint/2010/main" val="339903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240" y="1208857"/>
            <a:ext cx="8541759" cy="2515029"/>
          </a:xfrm>
        </p:spPr>
        <p:txBody>
          <a:bodyPr>
            <a:noAutofit/>
          </a:bodyPr>
          <a:lstStyle/>
          <a:p>
            <a:r>
              <a:rPr lang="fr-FR" sz="2800" b="1" dirty="0"/>
              <a:t>Promouvoir la neutralité en matière de dégradation des terres (NDT) et l'atténuation des émissions de gaz à effet de serre dans les paysages de production de la zone agro écologique soudano-sahélienne du Cameroun </a:t>
            </a:r>
            <a:r>
              <a:rPr lang="en-US" sz="2800" b="1" dirty="0"/>
              <a:t>CP/CMR/904/GFF</a:t>
            </a:r>
            <a:r>
              <a:rPr lang="fr-FR" sz="2800" b="1" dirty="0"/>
              <a:t/>
            </a:r>
            <a:br>
              <a:rPr lang="fr-FR" sz="2800" b="1" dirty="0"/>
            </a:br>
            <a:r>
              <a:rPr lang="en-GB" sz="2800" b="1" dirty="0"/>
              <a:t>GEF ID: </a:t>
            </a:r>
            <a:r>
              <a:rPr lang="en-US" sz="2800" b="1" dirty="0"/>
              <a:t>10608</a:t>
            </a:r>
            <a:endParaRPr lang="fr-FR" sz="2800" b="1" dirty="0"/>
          </a:p>
        </p:txBody>
      </p:sp>
      <p:sp>
        <p:nvSpPr>
          <p:cNvPr id="3" name="Subtitle 2"/>
          <p:cNvSpPr>
            <a:spLocks noGrp="1"/>
          </p:cNvSpPr>
          <p:nvPr>
            <p:ph type="subTitle" idx="1"/>
          </p:nvPr>
        </p:nvSpPr>
        <p:spPr>
          <a:xfrm>
            <a:off x="156648" y="4045257"/>
            <a:ext cx="8670942" cy="1322615"/>
          </a:xfrm>
        </p:spPr>
        <p:txBody>
          <a:bodyPr>
            <a:normAutofit fontScale="92500" lnSpcReduction="20000"/>
          </a:bodyPr>
          <a:lstStyle/>
          <a:p>
            <a:r>
              <a:rPr lang="fr-FR" sz="2000" b="1" dirty="0">
                <a:solidFill>
                  <a:srgbClr val="00B050"/>
                </a:solidFill>
              </a:rPr>
              <a:t>M. PAYANG David, </a:t>
            </a:r>
          </a:p>
          <a:p>
            <a:r>
              <a:rPr lang="fr-FR" sz="2000" b="1" dirty="0">
                <a:solidFill>
                  <a:srgbClr val="00B050"/>
                </a:solidFill>
              </a:rPr>
              <a:t>Sous-Directeur de la Promotion et de la Restauration de la Nature</a:t>
            </a:r>
          </a:p>
          <a:p>
            <a:r>
              <a:rPr lang="fr-FR" sz="2000" b="1" dirty="0">
                <a:solidFill>
                  <a:srgbClr val="00B050"/>
                </a:solidFill>
              </a:rPr>
              <a:t>Point Focal CCNULCD                                          </a:t>
            </a:r>
          </a:p>
          <a:p>
            <a:r>
              <a:rPr lang="fr-FR" sz="2200" dirty="0">
                <a:solidFill>
                  <a:schemeClr val="tx1"/>
                </a:solidFill>
              </a:rPr>
              <a:t>  </a:t>
            </a:r>
            <a:r>
              <a:rPr lang="en-GB" sz="2200" dirty="0" err="1">
                <a:solidFill>
                  <a:schemeClr val="tx1"/>
                </a:solidFill>
              </a:rPr>
              <a:t>Jeudi</a:t>
            </a:r>
            <a:r>
              <a:rPr lang="en-GB" sz="2200" dirty="0">
                <a:solidFill>
                  <a:schemeClr val="tx1"/>
                </a:solidFill>
              </a:rPr>
              <a:t>, 07 </a:t>
            </a:r>
            <a:r>
              <a:rPr lang="en-GB" sz="2200" dirty="0" err="1">
                <a:solidFill>
                  <a:schemeClr val="tx1"/>
                </a:solidFill>
              </a:rPr>
              <a:t>août</a:t>
            </a:r>
            <a:r>
              <a:rPr lang="en-GB" sz="2200" dirty="0">
                <a:solidFill>
                  <a:schemeClr val="tx1"/>
                </a:solidFill>
              </a:rPr>
              <a:t> 2025  </a:t>
            </a:r>
            <a:endParaRPr sz="2200" dirty="0">
              <a:solidFill>
                <a:schemeClr val="tx1"/>
              </a:solidFill>
            </a:endParaRPr>
          </a:p>
        </p:txBody>
      </p:sp>
      <p:pic>
        <p:nvPicPr>
          <p:cNvPr id="1026"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27" y="135097"/>
            <a:ext cx="663873" cy="7523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EN DES AGENCES, DES DIRECTIVES ET DES PROCÉDURES EN MATIÈRE DE  BIOSÉCURITÉ"/>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221241" y="5367872"/>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4474" y="135097"/>
            <a:ext cx="1357709" cy="607929"/>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2001112" y="314837"/>
            <a:ext cx="4522849" cy="968828"/>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fr-FR" sz="2400" b="1" dirty="0"/>
              <a:t>TABLE RONDE NATIONALE DES PROJETS EN COURS FINANCES PAR LE FEM AU CAMEROUN</a:t>
            </a: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2958" y="5752219"/>
            <a:ext cx="3661042" cy="108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5276"/>
            <a:ext cx="6537960" cy="61661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fr-FR" sz="2800" b="1" dirty="0"/>
              <a:t>3</a:t>
            </a:r>
            <a:r>
              <a:rPr lang="fr-FR" sz="2800" dirty="0"/>
              <a:t>. </a:t>
            </a:r>
            <a:r>
              <a:rPr lang="fr-FR" sz="2800" b="1" dirty="0"/>
              <a:t>Résultats clés atteints</a:t>
            </a:r>
          </a:p>
        </p:txBody>
      </p:sp>
      <p:graphicFrame>
        <p:nvGraphicFramePr>
          <p:cNvPr id="5" name="Tableau 4"/>
          <p:cNvGraphicFramePr>
            <a:graphicFrameLocks noGrp="1"/>
          </p:cNvGraphicFramePr>
          <p:nvPr>
            <p:extLst>
              <p:ext uri="{D42A27DB-BD31-4B8C-83A1-F6EECF244321}">
                <p14:modId xmlns:p14="http://schemas.microsoft.com/office/powerpoint/2010/main" val="4078453617"/>
              </p:ext>
            </p:extLst>
          </p:nvPr>
        </p:nvGraphicFramePr>
        <p:xfrm>
          <a:off x="547697" y="840326"/>
          <a:ext cx="8206688" cy="3618373"/>
        </p:xfrm>
        <a:graphic>
          <a:graphicData uri="http://schemas.openxmlformats.org/drawingml/2006/table">
            <a:tbl>
              <a:tblPr firstRow="1" firstCol="1" bandRow="1">
                <a:tableStyleId>{5940675A-B579-460E-94D1-54222C63F5DA}</a:tableStyleId>
              </a:tblPr>
              <a:tblGrid>
                <a:gridCol w="4586091">
                  <a:extLst>
                    <a:ext uri="{9D8B030D-6E8A-4147-A177-3AD203B41FA5}">
                      <a16:colId xmlns:a16="http://schemas.microsoft.com/office/drawing/2014/main" val="3394942403"/>
                    </a:ext>
                  </a:extLst>
                </a:gridCol>
                <a:gridCol w="3620597">
                  <a:extLst>
                    <a:ext uri="{9D8B030D-6E8A-4147-A177-3AD203B41FA5}">
                      <a16:colId xmlns:a16="http://schemas.microsoft.com/office/drawing/2014/main" val="3360549670"/>
                    </a:ext>
                  </a:extLst>
                </a:gridCol>
              </a:tblGrid>
              <a:tr h="878307">
                <a:tc>
                  <a:txBody>
                    <a:bodyPr/>
                    <a:lstStyle/>
                    <a:p>
                      <a:pPr algn="ctr">
                        <a:lnSpc>
                          <a:spcPct val="115000"/>
                        </a:lnSpc>
                        <a:spcAft>
                          <a:spcPts val="0"/>
                        </a:spcAft>
                      </a:pPr>
                      <a:r>
                        <a:rPr lang="fr-CM" sz="2400" b="1" dirty="0">
                          <a:effectLst/>
                        </a:rPr>
                        <a:t>Composantes</a:t>
                      </a:r>
                      <a:endParaRPr lang="fr-FR"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algn="ctr" defTabSz="457200" rtl="0" eaLnBrk="1" latinLnBrk="0" hangingPunct="1">
                        <a:lnSpc>
                          <a:spcPct val="100000"/>
                        </a:lnSpc>
                        <a:spcAft>
                          <a:spcPts val="0"/>
                        </a:spcAft>
                      </a:pPr>
                      <a:r>
                        <a:rPr lang="fr-CA" sz="2400" b="1" kern="1200" dirty="0">
                          <a:solidFill>
                            <a:schemeClr val="tx1"/>
                          </a:solidFill>
                          <a:effectLst/>
                          <a:latin typeface="+mn-lt"/>
                          <a:ea typeface="+mn-ea"/>
                          <a:cs typeface="+mn-cs"/>
                        </a:rPr>
                        <a:t>Progrès dans la réalisation du projet (%)</a:t>
                      </a:r>
                      <a:endParaRPr lang="fr-FR" sz="2400" b="1" kern="1200" dirty="0">
                        <a:solidFill>
                          <a:schemeClr val="tx1"/>
                        </a:solidFill>
                        <a:effectLst/>
                        <a:latin typeface="+mn-lt"/>
                        <a:ea typeface="+mn-ea"/>
                        <a:cs typeface="+mn-cs"/>
                      </a:endParaRPr>
                    </a:p>
                  </a:txBody>
                  <a:tcPr marL="68580" marR="68580" marT="0" marB="0" anchor="ctr">
                    <a:solidFill>
                      <a:schemeClr val="bg1">
                        <a:lumMod val="85000"/>
                      </a:schemeClr>
                    </a:solidFill>
                  </a:tcPr>
                </a:tc>
                <a:extLst>
                  <a:ext uri="{0D108BD9-81ED-4DB2-BD59-A6C34878D82A}">
                    <a16:rowId xmlns:a16="http://schemas.microsoft.com/office/drawing/2014/main" val="1816134502"/>
                  </a:ext>
                </a:extLst>
              </a:tr>
              <a:tr h="757989">
                <a:tc>
                  <a:txBody>
                    <a:bodyPr/>
                    <a:lstStyle/>
                    <a:p>
                      <a:pPr algn="just">
                        <a:lnSpc>
                          <a:spcPct val="100000"/>
                        </a:lnSpc>
                        <a:spcAft>
                          <a:spcPts val="0"/>
                        </a:spcAft>
                      </a:pPr>
                      <a:r>
                        <a:rPr lang="fr-FR" sz="2400" dirty="0">
                          <a:effectLst/>
                        </a:rPr>
                        <a:t>1.Amélioration de l'environnement infranational propice à la NDT</a:t>
                      </a:r>
                      <a:endParaRPr lang="fr-F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79095" algn="ctr">
                        <a:lnSpc>
                          <a:spcPct val="115000"/>
                        </a:lnSpc>
                        <a:spcAft>
                          <a:spcPts val="0"/>
                        </a:spcAft>
                      </a:pPr>
                      <a:r>
                        <a:rPr lang="fr-CA" sz="2400" dirty="0">
                          <a:effectLst/>
                        </a:rPr>
                        <a:t> </a:t>
                      </a:r>
                      <a:r>
                        <a:rPr lang="fr-CA" sz="2400" dirty="0">
                          <a:solidFill>
                            <a:schemeClr val="tx1"/>
                          </a:solidFill>
                          <a:effectLst/>
                        </a:rPr>
                        <a:t>50%</a:t>
                      </a:r>
                      <a:endParaRPr lang="fr-F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8423425"/>
                  </a:ext>
                </a:extLst>
              </a:tr>
              <a:tr h="1118937">
                <a:tc>
                  <a:txBody>
                    <a:bodyPr/>
                    <a:lstStyle/>
                    <a:p>
                      <a:pPr marL="0" algn="just" defTabSz="457200" rtl="0" eaLnBrk="1" latinLnBrk="0" hangingPunct="1">
                        <a:lnSpc>
                          <a:spcPct val="100000"/>
                        </a:lnSpc>
                        <a:spcAft>
                          <a:spcPts val="0"/>
                        </a:spcAft>
                      </a:pPr>
                      <a:r>
                        <a:rPr lang="fr-FR" sz="2400" kern="1200" dirty="0">
                          <a:solidFill>
                            <a:schemeClr val="tx1"/>
                          </a:solidFill>
                          <a:effectLst/>
                          <a:latin typeface="+mn-lt"/>
                          <a:ea typeface="+mn-ea"/>
                          <a:cs typeface="+mn-cs"/>
                        </a:rPr>
                        <a:t>2.Renforcement des initiatives conformément aux objectifs municipaux de la NDT </a:t>
                      </a:r>
                    </a:p>
                  </a:txBody>
                  <a:tcPr marL="68580" marR="68580" marT="0" marB="0" anchor="ctr"/>
                </a:tc>
                <a:tc>
                  <a:txBody>
                    <a:bodyPr/>
                    <a:lstStyle/>
                    <a:p>
                      <a:pPr marL="379095" algn="ctr">
                        <a:lnSpc>
                          <a:spcPct val="115000"/>
                        </a:lnSpc>
                        <a:spcAft>
                          <a:spcPts val="0"/>
                        </a:spcAft>
                      </a:pPr>
                      <a:r>
                        <a:rPr lang="fr-CA" sz="2400" dirty="0">
                          <a:solidFill>
                            <a:schemeClr val="tx1"/>
                          </a:solidFill>
                          <a:effectLst/>
                        </a:rPr>
                        <a:t> 55%</a:t>
                      </a:r>
                      <a:endParaRPr lang="fr-F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7623303"/>
                  </a:ext>
                </a:extLst>
              </a:tr>
              <a:tr h="863140">
                <a:tc>
                  <a:txBody>
                    <a:bodyPr/>
                    <a:lstStyle/>
                    <a:p>
                      <a:pPr marL="0" algn="just" defTabSz="457200" rtl="0" eaLnBrk="1" latinLnBrk="0" hangingPunct="1">
                        <a:lnSpc>
                          <a:spcPct val="100000"/>
                        </a:lnSpc>
                        <a:spcAft>
                          <a:spcPts val="0"/>
                        </a:spcAft>
                      </a:pPr>
                      <a:r>
                        <a:rPr lang="fr-FR" sz="2400" kern="1200" dirty="0">
                          <a:solidFill>
                            <a:schemeClr val="tx1"/>
                          </a:solidFill>
                          <a:effectLst/>
                          <a:latin typeface="+mn-lt"/>
                          <a:ea typeface="+mn-ea"/>
                          <a:cs typeface="+mn-cs"/>
                        </a:rPr>
                        <a:t>3.Gestion des connaissances et suivi-évaluation</a:t>
                      </a:r>
                    </a:p>
                  </a:txBody>
                  <a:tcPr marL="68580" marR="68580" marT="0" marB="0" anchor="ctr"/>
                </a:tc>
                <a:tc>
                  <a:txBody>
                    <a:bodyPr/>
                    <a:lstStyle/>
                    <a:p>
                      <a:pPr marL="379095" algn="ctr">
                        <a:lnSpc>
                          <a:spcPct val="115000"/>
                        </a:lnSpc>
                        <a:spcAft>
                          <a:spcPts val="0"/>
                        </a:spcAft>
                      </a:pPr>
                      <a:r>
                        <a:rPr lang="fr-CA" sz="2400" dirty="0">
                          <a:solidFill>
                            <a:schemeClr val="tx1"/>
                          </a:solidFill>
                          <a:effectLst/>
                        </a:rPr>
                        <a:t> 45%</a:t>
                      </a:r>
                      <a:endParaRPr lang="fr-FR"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3750720"/>
                  </a:ext>
                </a:extLst>
              </a:tr>
            </a:tbl>
          </a:graphicData>
        </a:graphic>
      </p:graphicFrame>
    </p:spTree>
    <p:extLst>
      <p:ext uri="{BB962C8B-B14F-4D97-AF65-F5344CB8AC3E}">
        <p14:creationId xmlns:p14="http://schemas.microsoft.com/office/powerpoint/2010/main" val="1460298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05276"/>
            <a:ext cx="6537960" cy="61661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fr-FR" sz="2800" dirty="0"/>
              <a:t>3. </a:t>
            </a:r>
            <a:r>
              <a:rPr lang="fr-FR" sz="2800" b="1" dirty="0"/>
              <a:t>Résultats clés </a:t>
            </a:r>
            <a:r>
              <a:rPr lang="fr-FR" sz="2800" b="1" dirty="0" smtClean="0"/>
              <a:t>atteints (Suite)</a:t>
            </a:r>
            <a:endParaRPr lang="fr-FR" sz="2800" b="1" dirty="0"/>
          </a:p>
        </p:txBody>
      </p:sp>
      <p:sp>
        <p:nvSpPr>
          <p:cNvPr id="3" name="Rectangle 2"/>
          <p:cNvSpPr/>
          <p:nvPr/>
        </p:nvSpPr>
        <p:spPr>
          <a:xfrm>
            <a:off x="350874" y="758648"/>
            <a:ext cx="8559210" cy="5909310"/>
          </a:xfrm>
          <a:prstGeom prst="rect">
            <a:avLst/>
          </a:prstGeom>
        </p:spPr>
        <p:txBody>
          <a:bodyPr wrap="square">
            <a:spAutoFit/>
          </a:bodyPr>
          <a:lstStyle/>
          <a:p>
            <a:pPr marL="285750" indent="-285750" algn="just">
              <a:spcAft>
                <a:spcPts val="0"/>
              </a:spcAft>
              <a:buFont typeface="Wingdings" panose="05000000000000000000" pitchFamily="2" charset="2"/>
              <a:buChar char="§"/>
            </a:pPr>
            <a:r>
              <a:rPr lang="fr-FR" b="1" dirty="0" smtClean="0">
                <a:latin typeface="Calibri" panose="020F0502020204030204" pitchFamily="34" charset="0"/>
                <a:ea typeface="Times New Roman" panose="02020603050405020304" pitchFamily="18" charset="0"/>
              </a:rPr>
              <a:t>Plus de 161 </a:t>
            </a:r>
            <a:r>
              <a:rPr lang="fr-FR" b="1" dirty="0">
                <a:solidFill>
                  <a:srgbClr val="000000"/>
                </a:solidFill>
                <a:latin typeface="Calibri" panose="020F0502020204030204" pitchFamily="34" charset="0"/>
                <a:ea typeface="Times New Roman" panose="02020603050405020304" pitchFamily="18" charset="0"/>
              </a:rPr>
              <a:t>membres des coopératives Riz et Oignon formés sur les cycles 1 et 2 de l’approche Analyse et Développement des Marchés (ADM) dans les 6 communes cibles du projet</a:t>
            </a:r>
            <a:endParaRPr lang="en-US" b="1"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lgn="just">
              <a:spcAft>
                <a:spcPts val="0"/>
              </a:spcAft>
              <a:buFont typeface="Wingdings" panose="05000000000000000000" pitchFamily="2" charset="2"/>
              <a:buChar char="§"/>
            </a:pPr>
            <a:r>
              <a:rPr lang="fr-FR" b="1" dirty="0">
                <a:solidFill>
                  <a:srgbClr val="000000"/>
                </a:solidFill>
                <a:latin typeface="Calibri" panose="020F0502020204030204" pitchFamily="34" charset="0"/>
                <a:ea typeface="Times New Roman" panose="02020603050405020304" pitchFamily="18" charset="0"/>
              </a:rPr>
              <a:t>Plus de 17 plantes fertilisantes appropriées pour la culture du riz et de l’oignon identifiées et sélectionnées dans les communes cibles</a:t>
            </a:r>
            <a:endParaRPr lang="en-US" b="1"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r>
              <a:rPr lang="fr-FR" dirty="0">
                <a:solidFill>
                  <a:srgbClr val="000000"/>
                </a:solidFill>
                <a:latin typeface="Calibri" panose="020F0502020204030204" pitchFamily="34" charset="0"/>
                <a:ea typeface="Times New Roman" panose="02020603050405020304" pitchFamily="18" charset="0"/>
              </a:rPr>
              <a:t>Programme d’études sur la gestion durable des terres et de l’eau sensible au genre développé</a:t>
            </a: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r>
              <a:rPr lang="fr-FR" dirty="0">
                <a:latin typeface="Calibri" panose="020F0502020204030204" pitchFamily="34" charset="0"/>
                <a:ea typeface="Times New Roman" panose="02020603050405020304" pitchFamily="18" charset="0"/>
              </a:rPr>
              <a:t>Modules de formation en Gestion Durable des Terres des Champs écoles Paysans (CEP) préparés</a:t>
            </a: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r>
              <a:rPr lang="fr-CM" dirty="0">
                <a:latin typeface="Calibri" panose="020F0502020204030204" pitchFamily="34" charset="0"/>
                <a:ea typeface="Times New Roman" panose="02020603050405020304" pitchFamily="18" charset="0"/>
              </a:rPr>
              <a:t>Rapport d’étude sur l’Analyse des tendances et facteurs de la dégradation des terres</a:t>
            </a: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r>
              <a:rPr lang="fr-CM" dirty="0">
                <a:latin typeface="Calibri" panose="020F0502020204030204" pitchFamily="34" charset="0"/>
                <a:ea typeface="Times New Roman" panose="02020603050405020304" pitchFamily="18" charset="0"/>
              </a:rPr>
              <a:t>Rapport de l’Examen participatif, hiérarchisation et documentation des pratiques et politiques de Gestion des Terres</a:t>
            </a: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r>
              <a:rPr lang="fr-CM" dirty="0">
                <a:latin typeface="Calibri" panose="020F0502020204030204" pitchFamily="34" charset="0"/>
                <a:ea typeface="Times New Roman" panose="02020603050405020304" pitchFamily="18" charset="0"/>
              </a:rPr>
              <a:t>Stratégie de mise à l’échelle au niveau régional et national élaborée et validée</a:t>
            </a: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endParaRPr lang="en-US"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
            </a:pPr>
            <a:r>
              <a:rPr lang="fr-CM" b="1" dirty="0">
                <a:latin typeface="Calibri" panose="020F0502020204030204" pitchFamily="34" charset="0"/>
                <a:ea typeface="Times New Roman" panose="02020603050405020304" pitchFamily="18" charset="0"/>
              </a:rPr>
              <a:t>Guide sur la NDT élaboré et publié</a:t>
            </a:r>
            <a:endParaRPr lang="en-US"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5975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358" y="1666323"/>
            <a:ext cx="3540641" cy="4702413"/>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3" y="596735"/>
            <a:ext cx="5307106" cy="2450634"/>
          </a:xfrm>
          <a:prstGeom prst="rect">
            <a:avLst/>
          </a:prstGeom>
        </p:spPr>
      </p:pic>
      <p:sp>
        <p:nvSpPr>
          <p:cNvPr id="4" name="ZoneTexte 3"/>
          <p:cNvSpPr txBox="1"/>
          <p:nvPr/>
        </p:nvSpPr>
        <p:spPr>
          <a:xfrm>
            <a:off x="499730" y="3059668"/>
            <a:ext cx="4040372" cy="369332"/>
          </a:xfrm>
          <a:prstGeom prst="rect">
            <a:avLst/>
          </a:prstGeom>
          <a:noFill/>
        </p:spPr>
        <p:txBody>
          <a:bodyPr wrap="square" rtlCol="0">
            <a:spAutoFit/>
          </a:bodyPr>
          <a:lstStyle/>
          <a:p>
            <a:r>
              <a:rPr lang="fr-FR" dirty="0"/>
              <a:t>Séance de formation </a:t>
            </a:r>
            <a:r>
              <a:rPr lang="fr-FR" dirty="0" smtClean="0"/>
              <a:t>en ADM</a:t>
            </a:r>
            <a:endParaRPr lang="en-US" dirty="0"/>
          </a:p>
        </p:txBody>
      </p:sp>
      <p:pic>
        <p:nvPicPr>
          <p:cNvPr id="5" name="Reception de forage construit">
            <a:hlinkClick r:id="" action="ppaction://media"/>
            <a:extLst>
              <a:ext uri="{FF2B5EF4-FFF2-40B4-BE49-F238E27FC236}">
                <a16:creationId xmlns:a16="http://schemas.microsoft.com/office/drawing/2014/main" id="{005C5F07-5E9E-3762-5407-5907DDCC32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692" y="3441299"/>
            <a:ext cx="5307107" cy="2985248"/>
          </a:xfrm>
          <a:prstGeom prst="rect">
            <a:avLst/>
          </a:prstGeom>
        </p:spPr>
      </p:pic>
      <p:sp>
        <p:nvSpPr>
          <p:cNvPr id="6" name="ZoneTexte 3">
            <a:extLst>
              <a:ext uri="{FF2B5EF4-FFF2-40B4-BE49-F238E27FC236}">
                <a16:creationId xmlns:a16="http://schemas.microsoft.com/office/drawing/2014/main" id="{BE0BDF6C-C998-47D0-6243-632EFB32D7A7}"/>
              </a:ext>
            </a:extLst>
          </p:cNvPr>
          <p:cNvSpPr txBox="1"/>
          <p:nvPr/>
        </p:nvSpPr>
        <p:spPr>
          <a:xfrm>
            <a:off x="499730" y="6426547"/>
            <a:ext cx="4040372" cy="369332"/>
          </a:xfrm>
          <a:prstGeom prst="rect">
            <a:avLst/>
          </a:prstGeom>
          <a:noFill/>
        </p:spPr>
        <p:txBody>
          <a:bodyPr wrap="square" rtlCol="0">
            <a:spAutoFit/>
          </a:bodyPr>
          <a:lstStyle/>
          <a:p>
            <a:r>
              <a:rPr lang="fr-FR" dirty="0" err="1"/>
              <a:t>Reception</a:t>
            </a:r>
            <a:r>
              <a:rPr lang="fr-FR" dirty="0"/>
              <a:t> de forage construit</a:t>
            </a:r>
            <a:endParaRPr lang="en-US" dirty="0"/>
          </a:p>
        </p:txBody>
      </p:sp>
      <p:sp>
        <p:nvSpPr>
          <p:cNvPr id="7" name="Title 1"/>
          <p:cNvSpPr txBox="1">
            <a:spLocks/>
          </p:cNvSpPr>
          <p:nvPr/>
        </p:nvSpPr>
        <p:spPr>
          <a:xfrm>
            <a:off x="457200" y="105276"/>
            <a:ext cx="6537960" cy="61661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fr-FR" sz="2800" dirty="0"/>
              <a:t>3. </a:t>
            </a:r>
            <a:r>
              <a:rPr lang="fr-FR" sz="2800" b="1" dirty="0"/>
              <a:t>Résultats clés </a:t>
            </a:r>
            <a:r>
              <a:rPr lang="fr-FR" sz="2800" b="1" dirty="0" smtClean="0"/>
              <a:t>atteints (Fin)</a:t>
            </a:r>
            <a:endParaRPr lang="fr-FR" sz="2800" b="1" dirty="0"/>
          </a:p>
        </p:txBody>
      </p:sp>
    </p:spTree>
    <p:extLst>
      <p:ext uri="{BB962C8B-B14F-4D97-AF65-F5344CB8AC3E}">
        <p14:creationId xmlns:p14="http://schemas.microsoft.com/office/powerpoint/2010/main" val="28535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457200" y="274638"/>
            <a:ext cx="6974756" cy="53147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a:t>4. </a:t>
            </a:r>
            <a:r>
              <a:rPr lang="en-GB" sz="2800" b="1" dirty="0" err="1"/>
              <a:t>Résultats</a:t>
            </a:r>
            <a:r>
              <a:rPr lang="en-GB" sz="2800" b="1" dirty="0"/>
              <a:t> </a:t>
            </a:r>
            <a:r>
              <a:rPr lang="en-GB" sz="2800" b="1" dirty="0" err="1"/>
              <a:t>clés</a:t>
            </a:r>
            <a:r>
              <a:rPr lang="en-GB" sz="2800" b="1" dirty="0"/>
              <a:t> et impacts sur le Terrain</a:t>
            </a:r>
          </a:p>
        </p:txBody>
      </p:sp>
      <p:sp>
        <p:nvSpPr>
          <p:cNvPr id="3" name="Text 0"/>
          <p:cNvSpPr/>
          <p:nvPr/>
        </p:nvSpPr>
        <p:spPr>
          <a:xfrm>
            <a:off x="844153" y="952493"/>
            <a:ext cx="7469668" cy="492141"/>
          </a:xfrm>
          <a:prstGeom prst="rect">
            <a:avLst/>
          </a:prstGeom>
          <a:noFill/>
        </p:spPr>
        <p:txBody>
          <a:bodyPr wrap="none" lIns="0" tIns="0" rIns="0" bIns="0" rtlCol="0" anchor="t"/>
          <a:lstStyle/>
          <a:p>
            <a:pPr marL="457200" indent="-457200">
              <a:lnSpc>
                <a:spcPts val="2625"/>
              </a:lnSpc>
              <a:buFont typeface="Wingdings" panose="05000000000000000000" pitchFamily="2" charset="2"/>
              <a:buChar char="v"/>
            </a:pPr>
            <a:r>
              <a:rPr lang="en-US" sz="2400" b="1" dirty="0">
                <a:solidFill>
                  <a:srgbClr val="000000"/>
                </a:solidFill>
                <a:latin typeface="Montserrat Bold" pitchFamily="34" charset="0"/>
                <a:ea typeface="Montserrat Bold" pitchFamily="34" charset="-122"/>
                <a:cs typeface="Montserrat Bold" pitchFamily="34" charset="-120"/>
              </a:rPr>
              <a:t>Catégories d'Indicateurs et </a:t>
            </a:r>
            <a:r>
              <a:rPr lang="en-US" sz="2400" b="1" dirty="0" err="1">
                <a:solidFill>
                  <a:srgbClr val="000000"/>
                </a:solidFill>
                <a:latin typeface="Montserrat Bold" pitchFamily="34" charset="0"/>
                <a:ea typeface="Montserrat Bold" pitchFamily="34" charset="-122"/>
                <a:cs typeface="Montserrat Bold" pitchFamily="34" charset="-120"/>
              </a:rPr>
              <a:t>Exemples</a:t>
            </a:r>
            <a:r>
              <a:rPr lang="en-US" sz="2400" b="1" dirty="0">
                <a:solidFill>
                  <a:srgbClr val="000000"/>
                </a:solidFill>
                <a:latin typeface="Montserrat Bold" pitchFamily="34" charset="0"/>
                <a:ea typeface="Montserrat Bold" pitchFamily="34" charset="-122"/>
                <a:cs typeface="Montserrat Bold" pitchFamily="34" charset="-120"/>
              </a:rPr>
              <a:t> </a:t>
            </a:r>
            <a:r>
              <a:rPr lang="en-US" sz="2400" b="1" dirty="0" err="1">
                <a:solidFill>
                  <a:srgbClr val="000000"/>
                </a:solidFill>
                <a:latin typeface="Montserrat Bold" pitchFamily="34" charset="0"/>
                <a:ea typeface="Montserrat Bold" pitchFamily="34" charset="-122"/>
                <a:cs typeface="Montserrat Bold" pitchFamily="34" charset="-120"/>
              </a:rPr>
              <a:t>concrets</a:t>
            </a:r>
            <a:endParaRPr lang="en-US" sz="2400" dirty="0"/>
          </a:p>
        </p:txBody>
      </p:sp>
      <p:graphicFrame>
        <p:nvGraphicFramePr>
          <p:cNvPr id="5" name="Tableau 4"/>
          <p:cNvGraphicFramePr>
            <a:graphicFrameLocks noGrp="1"/>
          </p:cNvGraphicFramePr>
          <p:nvPr>
            <p:extLst>
              <p:ext uri="{D42A27DB-BD31-4B8C-83A1-F6EECF244321}">
                <p14:modId xmlns:p14="http://schemas.microsoft.com/office/powerpoint/2010/main" val="2843982601"/>
              </p:ext>
            </p:extLst>
          </p:nvPr>
        </p:nvGraphicFramePr>
        <p:xfrm>
          <a:off x="147752" y="866274"/>
          <a:ext cx="8862469" cy="5913944"/>
        </p:xfrm>
        <a:graphic>
          <a:graphicData uri="http://schemas.openxmlformats.org/drawingml/2006/table">
            <a:tbl>
              <a:tblPr firstRow="1" firstCol="1" bandRow="1">
                <a:tableStyleId>{5940675A-B579-460E-94D1-54222C63F5DA}</a:tableStyleId>
              </a:tblPr>
              <a:tblGrid>
                <a:gridCol w="2148849">
                  <a:extLst>
                    <a:ext uri="{9D8B030D-6E8A-4147-A177-3AD203B41FA5}">
                      <a16:colId xmlns:a16="http://schemas.microsoft.com/office/drawing/2014/main" val="248963573"/>
                    </a:ext>
                  </a:extLst>
                </a:gridCol>
                <a:gridCol w="3585410">
                  <a:extLst>
                    <a:ext uri="{9D8B030D-6E8A-4147-A177-3AD203B41FA5}">
                      <a16:colId xmlns:a16="http://schemas.microsoft.com/office/drawing/2014/main" val="3771560337"/>
                    </a:ext>
                  </a:extLst>
                </a:gridCol>
                <a:gridCol w="3128210">
                  <a:extLst>
                    <a:ext uri="{9D8B030D-6E8A-4147-A177-3AD203B41FA5}">
                      <a16:colId xmlns:a16="http://schemas.microsoft.com/office/drawing/2014/main" val="150499433"/>
                    </a:ext>
                  </a:extLst>
                </a:gridCol>
              </a:tblGrid>
              <a:tr h="612562">
                <a:tc>
                  <a:txBody>
                    <a:bodyPr/>
                    <a:lstStyle/>
                    <a:p>
                      <a:pPr marL="0" algn="ctr" defTabSz="457200" rtl="0" eaLnBrk="1" latinLnBrk="0" hangingPunct="1">
                        <a:lnSpc>
                          <a:spcPct val="107000"/>
                        </a:lnSpc>
                        <a:spcAft>
                          <a:spcPts val="0"/>
                        </a:spcAft>
                      </a:pPr>
                      <a:r>
                        <a:rPr lang="fr-FR" sz="1800" b="1" dirty="0" smtClean="0">
                          <a:solidFill>
                            <a:srgbClr val="002060"/>
                          </a:solidFill>
                          <a:latin typeface="Montserrat Bold" pitchFamily="34" charset="0"/>
                          <a:ea typeface="Montserrat Bold" pitchFamily="34" charset="-122"/>
                          <a:cs typeface="Montserrat Bold" pitchFamily="34" charset="-120"/>
                        </a:rPr>
                        <a:t> </a:t>
                      </a:r>
                      <a:r>
                        <a:rPr lang="fr-FR" sz="2000" b="1" kern="1200" dirty="0" smtClean="0">
                          <a:solidFill>
                            <a:schemeClr val="tx1"/>
                          </a:solidFill>
                          <a:effectLst/>
                          <a:latin typeface="+mn-lt"/>
                          <a:ea typeface="+mn-ea"/>
                          <a:cs typeface="+mn-cs"/>
                        </a:rPr>
                        <a:t>Indicateurs Environnementaux</a:t>
                      </a:r>
                      <a:endParaRPr lang="fr-FR" sz="20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algn="ctr">
                        <a:lnSpc>
                          <a:spcPct val="107000"/>
                        </a:lnSpc>
                        <a:spcAft>
                          <a:spcPts val="0"/>
                        </a:spcAft>
                      </a:pPr>
                      <a:r>
                        <a:rPr lang="fr-FR" sz="2000" b="1" dirty="0">
                          <a:effectLst/>
                        </a:rPr>
                        <a:t>Bénéficiaires directs</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07000"/>
                        </a:lnSpc>
                        <a:spcAft>
                          <a:spcPts val="0"/>
                        </a:spcAft>
                      </a:pPr>
                      <a:r>
                        <a:rPr lang="fr-FR" sz="2000" b="1" dirty="0">
                          <a:effectLst/>
                        </a:rPr>
                        <a:t>Indicateurs sociaux</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535605426"/>
                  </a:ext>
                </a:extLst>
              </a:tr>
              <a:tr h="1624055">
                <a:tc>
                  <a:txBody>
                    <a:bodyPr/>
                    <a:lstStyle/>
                    <a:p>
                      <a:r>
                        <a:rPr lang="fr-FR" sz="2000" dirty="0" smtClean="0"/>
                        <a:t>Superficie des paysages sous GDT (10 000 ha)</a:t>
                      </a:r>
                      <a:endParaRPr lang="fr-FR" sz="2000" dirty="0"/>
                    </a:p>
                  </a:txBody>
                  <a:tcPr marL="68580" marR="68580" marT="0" marB="0" anchor="ctr"/>
                </a:tc>
                <a:tc>
                  <a:txBody>
                    <a:bodyPr/>
                    <a:lstStyle/>
                    <a:p>
                      <a:pPr algn="ctr">
                        <a:lnSpc>
                          <a:spcPct val="107000"/>
                        </a:lnSpc>
                        <a:spcAft>
                          <a:spcPts val="0"/>
                        </a:spcAft>
                      </a:pPr>
                      <a:r>
                        <a:rPr lang="fr-FR" sz="2000" b="1" u="sng" dirty="0">
                          <a:effectLst/>
                        </a:rPr>
                        <a:t>Directs</a:t>
                      </a:r>
                      <a:endParaRPr lang="fr-FR" sz="2000" b="1" dirty="0">
                        <a:effectLst/>
                      </a:endParaRPr>
                    </a:p>
                    <a:p>
                      <a:pPr algn="just">
                        <a:lnSpc>
                          <a:spcPct val="107000"/>
                        </a:lnSpc>
                        <a:spcAft>
                          <a:spcPts val="0"/>
                        </a:spcAft>
                      </a:pPr>
                      <a:r>
                        <a:rPr lang="fr-FR" sz="2000" dirty="0">
                          <a:effectLst/>
                        </a:rPr>
                        <a:t>Nombre de petits exploitants agricoles (dont au moins 50 % de femmes) ont bénéficié de formations sur la GDT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fr-FR" sz="2000" dirty="0">
                          <a:effectLst/>
                        </a:rPr>
                        <a:t>Nombre de femmes et de jeunes bénéficiant d'un soutien pour des activités génératrices de revenus</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3558901"/>
                  </a:ext>
                </a:extLst>
              </a:tr>
              <a:tr h="3451604">
                <a:tc>
                  <a:txBody>
                    <a:bodyPr/>
                    <a:lstStyle/>
                    <a:p>
                      <a:r>
                        <a:rPr lang="fr-FR" sz="2000" dirty="0" smtClean="0"/>
                        <a:t>Superficie de terres dégradées restaurées (5 000 ha) ; </a:t>
                      </a:r>
                    </a:p>
                    <a:p>
                      <a:r>
                        <a:rPr lang="fr-FR" sz="2000" dirty="0" smtClean="0"/>
                        <a:t>≥ 557 270 tonnes d'équivalent CO2 d'émissions de GES atténuées</a:t>
                      </a:r>
                      <a:endParaRPr lang="fr-FR" sz="2000" dirty="0"/>
                    </a:p>
                  </a:txBody>
                  <a:tcPr marL="68580" marR="68580" marT="0" marB="0" anchor="ctr"/>
                </a:tc>
                <a:tc>
                  <a:txBody>
                    <a:bodyPr/>
                    <a:lstStyle/>
                    <a:p>
                      <a:pPr algn="ctr">
                        <a:lnSpc>
                          <a:spcPct val="100000"/>
                        </a:lnSpc>
                        <a:spcAft>
                          <a:spcPts val="0"/>
                        </a:spcAft>
                      </a:pPr>
                      <a:r>
                        <a:rPr lang="fr-FR" sz="2000" b="1" u="sng" dirty="0">
                          <a:effectLst/>
                        </a:rPr>
                        <a:t>Indirects</a:t>
                      </a:r>
                      <a:endParaRPr lang="fr-FR" sz="2000" b="1" dirty="0">
                        <a:effectLst/>
                      </a:endParaRPr>
                    </a:p>
                  </a:txBody>
                  <a:tcPr marL="68580" marR="68580" marT="0" marB="0" anchor="ctr"/>
                </a:tc>
                <a:tc>
                  <a:txBody>
                    <a:bodyPr/>
                    <a:lstStyle/>
                    <a:p>
                      <a:pPr algn="just">
                        <a:lnSpc>
                          <a:spcPct val="100000"/>
                        </a:lnSpc>
                        <a:spcAft>
                          <a:spcPts val="0"/>
                        </a:spcAft>
                      </a:pPr>
                      <a:r>
                        <a:rPr lang="fr-FR" sz="2000" dirty="0">
                          <a:effectLst/>
                        </a:rPr>
                        <a:t>Nombre de plans d'aménagement du territoire durables, participatifs et tenant compte des questions de genre, approuvés par les communautés et les autorités des municipalités ciblées (Environ 500 </a:t>
                      </a:r>
                      <a:r>
                        <a:rPr lang="fr-FR" sz="2000" dirty="0" err="1">
                          <a:effectLst/>
                        </a:rPr>
                        <a:t>Mbororos</a:t>
                      </a:r>
                      <a:r>
                        <a:rPr lang="fr-FR" sz="2000" dirty="0">
                          <a:effectLst/>
                        </a:rPr>
                        <a:t>, membres de la communauté autochtone)</a:t>
                      </a:r>
                      <a:endParaRPr lang="fr-FR"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9860323"/>
                  </a:ext>
                </a:extLst>
              </a:tr>
              <a:tr h="172283">
                <a:tc>
                  <a:txBody>
                    <a:bodyPr/>
                    <a:lstStyle/>
                    <a:p>
                      <a:pPr algn="just">
                        <a:lnSpc>
                          <a:spcPct val="107000"/>
                        </a:lnSpc>
                        <a:spcAft>
                          <a:spcPts val="0"/>
                        </a:spcAf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fr-FR" sz="1100" u="none" strike="noStrike">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fr-FR" sz="11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9063765"/>
                  </a:ext>
                </a:extLst>
              </a:tr>
            </a:tbl>
          </a:graphicData>
        </a:graphic>
      </p:graphicFrame>
    </p:spTree>
    <p:extLst>
      <p:ext uri="{BB962C8B-B14F-4D97-AF65-F5344CB8AC3E}">
        <p14:creationId xmlns:p14="http://schemas.microsoft.com/office/powerpoint/2010/main" val="3382117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636125671"/>
              </p:ext>
            </p:extLst>
          </p:nvPr>
        </p:nvGraphicFramePr>
        <p:xfrm>
          <a:off x="84224" y="1086000"/>
          <a:ext cx="8915400" cy="2286000"/>
        </p:xfrm>
        <a:graphic>
          <a:graphicData uri="http://schemas.openxmlformats.org/drawingml/2006/table">
            <a:tbl>
              <a:tblPr firstRow="1" firstCol="1" bandRow="1">
                <a:tableStyleId>{5940675A-B579-460E-94D1-54222C63F5DA}</a:tableStyleId>
              </a:tblPr>
              <a:tblGrid>
                <a:gridCol w="1347537">
                  <a:extLst>
                    <a:ext uri="{9D8B030D-6E8A-4147-A177-3AD203B41FA5}">
                      <a16:colId xmlns:a16="http://schemas.microsoft.com/office/drawing/2014/main" val="132253554"/>
                    </a:ext>
                  </a:extLst>
                </a:gridCol>
                <a:gridCol w="7567863">
                  <a:extLst>
                    <a:ext uri="{9D8B030D-6E8A-4147-A177-3AD203B41FA5}">
                      <a16:colId xmlns:a16="http://schemas.microsoft.com/office/drawing/2014/main" val="2429030578"/>
                    </a:ext>
                  </a:extLst>
                </a:gridCol>
              </a:tblGrid>
              <a:tr h="0">
                <a:tc>
                  <a:txBody>
                    <a:bodyPr/>
                    <a:lstStyle/>
                    <a:p>
                      <a:pPr>
                        <a:lnSpc>
                          <a:spcPct val="107000"/>
                        </a:lnSpc>
                        <a:spcAft>
                          <a:spcPts val="0"/>
                        </a:spcAft>
                      </a:pPr>
                      <a:r>
                        <a:rPr lang="fr-FR" sz="2000" b="1" dirty="0">
                          <a:effectLst/>
                        </a:rPr>
                        <a:t>MINEPDED</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indent="-342900" algn="just">
                        <a:buFont typeface="Arial" panose="020B0604020202020204" pitchFamily="34" charset="0"/>
                        <a:buChar char="•"/>
                      </a:pPr>
                      <a:r>
                        <a:rPr lang="fr-FR" sz="2000" b="1" dirty="0"/>
                        <a:t>Assure le leadership stratégique de la mise en œuvre du projet</a:t>
                      </a:r>
                      <a:r>
                        <a:rPr lang="fr-FR" sz="2000" dirty="0"/>
                        <a:t>, en étroite collaboration avec les autres ministères et partenaires.</a:t>
                      </a:r>
                    </a:p>
                    <a:p>
                      <a:pPr marL="342900" indent="-342900" algn="just">
                        <a:buFont typeface="Arial" panose="020B0604020202020204" pitchFamily="34" charset="0"/>
                        <a:buChar char="•"/>
                      </a:pPr>
                      <a:endParaRPr lang="fr-FR" sz="1000" dirty="0"/>
                    </a:p>
                    <a:p>
                      <a:pPr marL="342900" indent="-342900" algn="just">
                        <a:buFont typeface="Arial" panose="020B0604020202020204" pitchFamily="34" charset="0"/>
                        <a:buChar char="•"/>
                      </a:pPr>
                      <a:r>
                        <a:rPr lang="fr-FR" sz="2000" b="1" dirty="0"/>
                        <a:t>Héberge l'unité de gestion du projet (UGP) </a:t>
                      </a:r>
                      <a:r>
                        <a:rPr lang="fr-FR" sz="2000" dirty="0"/>
                        <a:t>et, par l'intermédiaire des  Délégués régionaux du Nord et de l’Extrême-nord, </a:t>
                      </a:r>
                      <a:r>
                        <a:rPr lang="fr-FR" sz="2000" b="1" dirty="0"/>
                        <a:t>préside le Comité consultatif régional (CCR), </a:t>
                      </a:r>
                      <a:r>
                        <a:rPr lang="fr-FR" sz="2000" dirty="0"/>
                        <a:t>chargé de coordonner les travaux techniques au niveau régional et de coordonner les partenaires qui assurent l'exécution à ce niveau.</a:t>
                      </a:r>
                    </a:p>
                  </a:txBody>
                  <a:tcPr marL="68580" marR="68580" marT="0" marB="0" anchor="ctr"/>
                </a:tc>
                <a:extLst>
                  <a:ext uri="{0D108BD9-81ED-4DB2-BD59-A6C34878D82A}">
                    <a16:rowId xmlns:a16="http://schemas.microsoft.com/office/drawing/2014/main" val="3201093196"/>
                  </a:ext>
                </a:extLst>
              </a:tr>
            </a:tbl>
          </a:graphicData>
        </a:graphic>
      </p:graphicFrame>
      <p:sp>
        <p:nvSpPr>
          <p:cNvPr id="3" name="Title 1"/>
          <p:cNvSpPr txBox="1">
            <a:spLocks/>
          </p:cNvSpPr>
          <p:nvPr/>
        </p:nvSpPr>
        <p:spPr>
          <a:xfrm>
            <a:off x="457200" y="89972"/>
            <a:ext cx="8349916" cy="519446"/>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fr-FR" sz="3700" b="1" dirty="0"/>
              <a:t>5. Partenariats</a:t>
            </a:r>
            <a:r>
              <a:rPr lang="fr-FR" altLang="fr-FR" sz="3700" b="1" dirty="0"/>
              <a:t>, </a:t>
            </a:r>
            <a:r>
              <a:rPr lang="fr-FR" sz="3700" b="1" dirty="0"/>
              <a:t>co</a:t>
            </a:r>
            <a:r>
              <a:rPr lang="fr-FR" altLang="fr-FR" sz="3700" b="1" dirty="0"/>
              <a:t>llabor</a:t>
            </a:r>
            <a:r>
              <a:rPr lang="fr-FR" sz="3700" b="1" dirty="0"/>
              <a:t>ation</a:t>
            </a:r>
            <a:r>
              <a:rPr lang="fr-FR" altLang="fr-FR" sz="3700" b="1" dirty="0"/>
              <a:t> et communicat</a:t>
            </a:r>
            <a:r>
              <a:rPr lang="fr-FR" altLang="fr-FR" b="1" dirty="0"/>
              <a:t>ion</a:t>
            </a:r>
            <a:r>
              <a:rPr lang="fr-FR" b="1" dirty="0"/>
              <a:t> </a:t>
            </a:r>
            <a:endParaRPr lang="fr-FR" altLang="fr-FR" b="1" dirty="0"/>
          </a:p>
        </p:txBody>
      </p:sp>
      <p:sp>
        <p:nvSpPr>
          <p:cNvPr id="4" name="Rectangle 3"/>
          <p:cNvSpPr/>
          <p:nvPr/>
        </p:nvSpPr>
        <p:spPr>
          <a:xfrm>
            <a:off x="1165493" y="566554"/>
            <a:ext cx="7252078" cy="400110"/>
          </a:xfrm>
          <a:prstGeom prst="rect">
            <a:avLst/>
          </a:prstGeom>
        </p:spPr>
        <p:txBody>
          <a:bodyPr wrap="square">
            <a:spAutoFit/>
          </a:bodyPr>
          <a:lstStyle/>
          <a:p>
            <a:pPr>
              <a:buFont typeface="Wingdings" panose="05000000000000000000" pitchFamily="2" charset="2"/>
              <a:buChar char="v"/>
            </a:pPr>
            <a:r>
              <a:rPr lang="fr-FR" sz="2000" b="1" dirty="0"/>
              <a:t>Rôle du MINEPDED et Autres sectoriels</a:t>
            </a:r>
          </a:p>
        </p:txBody>
      </p:sp>
      <p:graphicFrame>
        <p:nvGraphicFramePr>
          <p:cNvPr id="5" name="Tableau 4"/>
          <p:cNvGraphicFramePr>
            <a:graphicFrameLocks noGrp="1"/>
          </p:cNvGraphicFramePr>
          <p:nvPr>
            <p:extLst>
              <p:ext uri="{D42A27DB-BD31-4B8C-83A1-F6EECF244321}">
                <p14:modId xmlns:p14="http://schemas.microsoft.com/office/powerpoint/2010/main" val="107062808"/>
              </p:ext>
            </p:extLst>
          </p:nvPr>
        </p:nvGraphicFramePr>
        <p:xfrm>
          <a:off x="108284" y="5392325"/>
          <a:ext cx="8915400" cy="1219200"/>
        </p:xfrm>
        <a:graphic>
          <a:graphicData uri="http://schemas.openxmlformats.org/drawingml/2006/table">
            <a:tbl>
              <a:tblPr firstRow="1" firstCol="1" bandRow="1">
                <a:tableStyleId>{5940675A-B579-460E-94D1-54222C63F5DA}</a:tableStyleId>
              </a:tblPr>
              <a:tblGrid>
                <a:gridCol w="1347537">
                  <a:extLst>
                    <a:ext uri="{9D8B030D-6E8A-4147-A177-3AD203B41FA5}">
                      <a16:colId xmlns:a16="http://schemas.microsoft.com/office/drawing/2014/main" val="132253554"/>
                    </a:ext>
                  </a:extLst>
                </a:gridCol>
                <a:gridCol w="7567863">
                  <a:extLst>
                    <a:ext uri="{9D8B030D-6E8A-4147-A177-3AD203B41FA5}">
                      <a16:colId xmlns:a16="http://schemas.microsoft.com/office/drawing/2014/main" val="2429030578"/>
                    </a:ext>
                  </a:extLst>
                </a:gridCol>
              </a:tblGrid>
              <a:tr h="0">
                <a:tc>
                  <a:txBody>
                    <a:bodyPr/>
                    <a:lstStyle/>
                    <a:p>
                      <a:pPr>
                        <a:lnSpc>
                          <a:spcPct val="107000"/>
                        </a:lnSpc>
                        <a:spcAft>
                          <a:spcPts val="0"/>
                        </a:spcAft>
                      </a:pPr>
                      <a:r>
                        <a:rPr lang="fr-FR" sz="2000" b="1" dirty="0">
                          <a:effectLst/>
                        </a:rPr>
                        <a:t>MINEPIA</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r>
                        <a:rPr lang="fr-FR" sz="2000" dirty="0"/>
                        <a:t>Participe au CPP et fourni des conseils pour la mise en œuvre des volets 1 et 2, notamment sur la protection et la restauration des pâturages, ainsi que sur la promotion d'une bonne collaboration entre éleveurs et agriculteurs.</a:t>
                      </a:r>
                    </a:p>
                  </a:txBody>
                  <a:tcPr marL="68580" marR="68580" marT="0" marB="0"/>
                </a:tc>
                <a:extLst>
                  <a:ext uri="{0D108BD9-81ED-4DB2-BD59-A6C34878D82A}">
                    <a16:rowId xmlns:a16="http://schemas.microsoft.com/office/drawing/2014/main" val="3201093196"/>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2065716254"/>
              </p:ext>
            </p:extLst>
          </p:nvPr>
        </p:nvGraphicFramePr>
        <p:xfrm>
          <a:off x="108284" y="3491336"/>
          <a:ext cx="8915400" cy="1630680"/>
        </p:xfrm>
        <a:graphic>
          <a:graphicData uri="http://schemas.openxmlformats.org/drawingml/2006/table">
            <a:tbl>
              <a:tblPr firstRow="1" firstCol="1" bandRow="1">
                <a:tableStyleId>{5940675A-B579-460E-94D1-54222C63F5DA}</a:tableStyleId>
              </a:tblPr>
              <a:tblGrid>
                <a:gridCol w="1224167">
                  <a:extLst>
                    <a:ext uri="{9D8B030D-6E8A-4147-A177-3AD203B41FA5}">
                      <a16:colId xmlns:a16="http://schemas.microsoft.com/office/drawing/2014/main" val="132253554"/>
                    </a:ext>
                  </a:extLst>
                </a:gridCol>
                <a:gridCol w="7691233">
                  <a:extLst>
                    <a:ext uri="{9D8B030D-6E8A-4147-A177-3AD203B41FA5}">
                      <a16:colId xmlns:a16="http://schemas.microsoft.com/office/drawing/2014/main" val="2429030578"/>
                    </a:ext>
                  </a:extLst>
                </a:gridCol>
              </a:tblGrid>
              <a:tr h="0">
                <a:tc>
                  <a:txBody>
                    <a:bodyPr/>
                    <a:lstStyle/>
                    <a:p>
                      <a:pPr>
                        <a:lnSpc>
                          <a:spcPct val="107000"/>
                        </a:lnSpc>
                        <a:spcAft>
                          <a:spcPts val="0"/>
                        </a:spcAft>
                      </a:pPr>
                      <a:r>
                        <a:rPr lang="fr-FR" sz="2000" b="1" dirty="0">
                          <a:effectLst/>
                        </a:rPr>
                        <a:t>MINFOF</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effectLst/>
                        </a:rPr>
                        <a:t>Assure le cofinancement d'activités conformes au Cadre stratégique national pour la restauration des forêts et des paysages. Fourni des plants pour la restauration des paysages forestiers et de personnel technique pour accompagner la mise en œuvre des composantes 1 et 2.</a:t>
                      </a:r>
                    </a:p>
                    <a:p>
                      <a:pPr>
                        <a:lnSpc>
                          <a:spcPct val="107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000" dirty="0">
                          <a:effectLst/>
                        </a:rPr>
                        <a:t>participe au Comité de pilotage du projet (CPP).</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1093196"/>
                  </a:ext>
                </a:extLst>
              </a:tr>
            </a:tbl>
          </a:graphicData>
        </a:graphic>
      </p:graphicFrame>
    </p:spTree>
    <p:extLst>
      <p:ext uri="{BB962C8B-B14F-4D97-AF65-F5344CB8AC3E}">
        <p14:creationId xmlns:p14="http://schemas.microsoft.com/office/powerpoint/2010/main" val="20426362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4147427535"/>
              </p:ext>
            </p:extLst>
          </p:nvPr>
        </p:nvGraphicFramePr>
        <p:xfrm>
          <a:off x="228600" y="591678"/>
          <a:ext cx="8674768" cy="978408"/>
        </p:xfrm>
        <a:graphic>
          <a:graphicData uri="http://schemas.openxmlformats.org/drawingml/2006/table">
            <a:tbl>
              <a:tblPr firstRow="1" firstCol="1" bandRow="1">
                <a:tableStyleId>{5940675A-B579-460E-94D1-54222C63F5DA}</a:tableStyleId>
              </a:tblPr>
              <a:tblGrid>
                <a:gridCol w="1239253">
                  <a:extLst>
                    <a:ext uri="{9D8B030D-6E8A-4147-A177-3AD203B41FA5}">
                      <a16:colId xmlns:a16="http://schemas.microsoft.com/office/drawing/2014/main" val="1402654952"/>
                    </a:ext>
                  </a:extLst>
                </a:gridCol>
                <a:gridCol w="7435515">
                  <a:extLst>
                    <a:ext uri="{9D8B030D-6E8A-4147-A177-3AD203B41FA5}">
                      <a16:colId xmlns:a16="http://schemas.microsoft.com/office/drawing/2014/main" val="1474669552"/>
                    </a:ext>
                  </a:extLst>
                </a:gridCol>
              </a:tblGrid>
              <a:tr h="0">
                <a:tc>
                  <a:txBody>
                    <a:bodyPr/>
                    <a:lstStyle/>
                    <a:p>
                      <a:pPr algn="ctr">
                        <a:lnSpc>
                          <a:spcPct val="107000"/>
                        </a:lnSpc>
                        <a:spcAft>
                          <a:spcPts val="0"/>
                        </a:spcAft>
                      </a:pPr>
                      <a:r>
                        <a:rPr kumimoji="0" lang="fr-FR" sz="2000" b="1" u="none" strike="noStrike" kern="1200" cap="none" normalizeH="0" baseline="0" dirty="0">
                          <a:ln>
                            <a:noFill/>
                          </a:ln>
                          <a:effectLst/>
                        </a:rPr>
                        <a:t>MINADER</a:t>
                      </a:r>
                      <a:endParaRPr kumimoji="0" lang="fr-FR" sz="2000" b="1" i="0" u="none" strike="noStrike" kern="1200" cap="none" normalizeH="0" baseline="0" dirty="0">
                        <a:ln>
                          <a:noFill/>
                        </a:ln>
                        <a:solidFill>
                          <a:schemeClr val="tx1"/>
                        </a:solidFill>
                        <a:effectLst/>
                        <a:latin typeface="Arial Unicode MS"/>
                        <a:ea typeface="+mn-ea"/>
                        <a:cs typeface="+mn-cs"/>
                      </a:endParaRPr>
                    </a:p>
                  </a:txBody>
                  <a:tcPr marL="68580" marR="68580" marT="0" marB="0" anchor="ctr"/>
                </a:tc>
                <a:tc>
                  <a:txBody>
                    <a:bodyPr/>
                    <a:lstStyle/>
                    <a:p>
                      <a:pPr>
                        <a:lnSpc>
                          <a:spcPct val="107000"/>
                        </a:lnSpc>
                        <a:spcAft>
                          <a:spcPts val="0"/>
                        </a:spcAft>
                      </a:pPr>
                      <a:r>
                        <a:rPr kumimoji="0" lang="fr-FR" sz="2000" u="none" strike="noStrike" kern="1200" cap="none" normalizeH="0" baseline="0" dirty="0">
                          <a:ln>
                            <a:noFill/>
                          </a:ln>
                          <a:effectLst/>
                        </a:rPr>
                        <a:t>Accompagne la mise en </a:t>
                      </a:r>
                      <a:r>
                        <a:rPr kumimoji="0" lang="fr-FR" sz="2000" b="1" u="none" strike="noStrike" kern="1200" cap="none" normalizeH="0" baseline="0" dirty="0">
                          <a:ln>
                            <a:noFill/>
                          </a:ln>
                          <a:effectLst/>
                        </a:rPr>
                        <a:t>œuvre des composantes 1 et 2 du projet </a:t>
                      </a:r>
                      <a:r>
                        <a:rPr kumimoji="0" lang="fr-FR" sz="2000" u="none" strike="noStrike" kern="1200" cap="none" normalizeH="0" baseline="0" dirty="0">
                          <a:ln>
                            <a:noFill/>
                          </a:ln>
                          <a:effectLst/>
                        </a:rPr>
                        <a:t>à travers le projet de cofinancement de base (PADFAII), basé au sein du MINADER. MINADER participera au CPP.</a:t>
                      </a:r>
                      <a:endParaRPr kumimoji="0" lang="fr-FR" sz="2000" b="1" i="0" u="none" strike="noStrike" kern="1200" cap="none" normalizeH="0" baseline="0" dirty="0">
                        <a:ln>
                          <a:noFill/>
                        </a:ln>
                        <a:solidFill>
                          <a:schemeClr val="tx1"/>
                        </a:solidFill>
                        <a:effectLst/>
                        <a:latin typeface="Arial Unicode MS"/>
                        <a:ea typeface="+mn-ea"/>
                        <a:cs typeface="+mn-cs"/>
                      </a:endParaRPr>
                    </a:p>
                  </a:txBody>
                  <a:tcPr marL="68580" marR="68580" marT="0" marB="0"/>
                </a:tc>
                <a:extLst>
                  <a:ext uri="{0D108BD9-81ED-4DB2-BD59-A6C34878D82A}">
                    <a16:rowId xmlns:a16="http://schemas.microsoft.com/office/drawing/2014/main" val="1485958148"/>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3818501675"/>
              </p:ext>
            </p:extLst>
          </p:nvPr>
        </p:nvGraphicFramePr>
        <p:xfrm>
          <a:off x="228600" y="1904207"/>
          <a:ext cx="8578516" cy="1630680"/>
        </p:xfrm>
        <a:graphic>
          <a:graphicData uri="http://schemas.openxmlformats.org/drawingml/2006/table">
            <a:tbl>
              <a:tblPr firstRow="1" firstCol="1" bandRow="1">
                <a:tableStyleId>{5940675A-B579-460E-94D1-54222C63F5DA}</a:tableStyleId>
              </a:tblPr>
              <a:tblGrid>
                <a:gridCol w="1239253">
                  <a:extLst>
                    <a:ext uri="{9D8B030D-6E8A-4147-A177-3AD203B41FA5}">
                      <a16:colId xmlns:a16="http://schemas.microsoft.com/office/drawing/2014/main" val="3404145056"/>
                    </a:ext>
                  </a:extLst>
                </a:gridCol>
                <a:gridCol w="7339263">
                  <a:extLst>
                    <a:ext uri="{9D8B030D-6E8A-4147-A177-3AD203B41FA5}">
                      <a16:colId xmlns:a16="http://schemas.microsoft.com/office/drawing/2014/main" val="653011434"/>
                    </a:ext>
                  </a:extLst>
                </a:gridCol>
              </a:tblGrid>
              <a:tr h="0">
                <a:tc>
                  <a:txBody>
                    <a:bodyPr/>
                    <a:lstStyle/>
                    <a:p>
                      <a:pPr marL="0" algn="ctr" defTabSz="457200" rtl="0" eaLnBrk="1" latinLnBrk="0" hangingPunct="1">
                        <a:lnSpc>
                          <a:spcPct val="107000"/>
                        </a:lnSpc>
                        <a:spcAft>
                          <a:spcPts val="0"/>
                        </a:spcAft>
                      </a:pPr>
                      <a:r>
                        <a:rPr kumimoji="0" lang="fr-FR" sz="2000" b="1" u="none" strike="noStrike" kern="1200" cap="none" normalizeH="0" baseline="0" dirty="0">
                          <a:ln>
                            <a:noFill/>
                          </a:ln>
                          <a:solidFill>
                            <a:schemeClr val="tx1"/>
                          </a:solidFill>
                          <a:effectLst/>
                          <a:latin typeface="+mn-lt"/>
                          <a:ea typeface="+mn-ea"/>
                          <a:cs typeface="+mn-cs"/>
                        </a:rPr>
                        <a:t>MINEPAT</a:t>
                      </a:r>
                    </a:p>
                  </a:txBody>
                  <a:tcPr marL="68580" marR="68580" marT="0" marB="0" anchor="ctr"/>
                </a:tc>
                <a:tc>
                  <a:txBody>
                    <a:bodyPr/>
                    <a:lstStyle/>
                    <a:p>
                      <a:pPr marL="0" algn="l" defTabSz="457200" rtl="0" eaLnBrk="1" latinLnBrk="0" hangingPunct="1">
                        <a:lnSpc>
                          <a:spcPct val="107000"/>
                        </a:lnSpc>
                        <a:spcAft>
                          <a:spcPts val="0"/>
                        </a:spcAft>
                      </a:pPr>
                      <a:r>
                        <a:rPr kumimoji="0" lang="fr-FR" sz="2000" u="none" strike="noStrike" kern="1200" cap="none" normalizeH="0" baseline="0" dirty="0">
                          <a:ln>
                            <a:noFill/>
                          </a:ln>
                          <a:solidFill>
                            <a:schemeClr val="tx1"/>
                          </a:solidFill>
                          <a:effectLst/>
                          <a:latin typeface="+mn-lt"/>
                          <a:ea typeface="+mn-ea"/>
                          <a:cs typeface="+mn-cs"/>
                        </a:rPr>
                        <a:t>Fournit des orientations stratégiques et des contributions à la mise en œuvre de la composante 1, notamment pour l'identification des incitations politiques et financières en faveur de la GDT. Facilitera également la mobilisation des investissements publics pour le déploiement à grande échelle du modèle municipal de NDT.</a:t>
                      </a:r>
                    </a:p>
                  </a:txBody>
                  <a:tcPr marL="68580" marR="68580" marT="0" marB="0"/>
                </a:tc>
                <a:extLst>
                  <a:ext uri="{0D108BD9-81ED-4DB2-BD59-A6C34878D82A}">
                    <a16:rowId xmlns:a16="http://schemas.microsoft.com/office/drawing/2014/main" val="2705643312"/>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671871783"/>
              </p:ext>
            </p:extLst>
          </p:nvPr>
        </p:nvGraphicFramePr>
        <p:xfrm>
          <a:off x="228600" y="3869008"/>
          <a:ext cx="8578516" cy="914400"/>
        </p:xfrm>
        <a:graphic>
          <a:graphicData uri="http://schemas.openxmlformats.org/drawingml/2006/table">
            <a:tbl>
              <a:tblPr firstRow="1" firstCol="1" bandRow="1">
                <a:tableStyleId>{5940675A-B579-460E-94D1-54222C63F5DA}</a:tableStyleId>
              </a:tblPr>
              <a:tblGrid>
                <a:gridCol w="1366330">
                  <a:extLst>
                    <a:ext uri="{9D8B030D-6E8A-4147-A177-3AD203B41FA5}">
                      <a16:colId xmlns:a16="http://schemas.microsoft.com/office/drawing/2014/main" val="4167132043"/>
                    </a:ext>
                  </a:extLst>
                </a:gridCol>
                <a:gridCol w="7212186">
                  <a:extLst>
                    <a:ext uri="{9D8B030D-6E8A-4147-A177-3AD203B41FA5}">
                      <a16:colId xmlns:a16="http://schemas.microsoft.com/office/drawing/2014/main" val="783776938"/>
                    </a:ext>
                  </a:extLst>
                </a:gridCol>
              </a:tblGrid>
              <a:tr h="0">
                <a:tc>
                  <a:txBody>
                    <a:bodyPr/>
                    <a:lstStyle/>
                    <a:p>
                      <a:pPr algn="ctr">
                        <a:lnSpc>
                          <a:spcPct val="107000"/>
                        </a:lnSpc>
                        <a:spcAft>
                          <a:spcPts val="0"/>
                        </a:spcAft>
                      </a:pPr>
                      <a:r>
                        <a:rPr lang="en-US" sz="2000" b="1" dirty="0">
                          <a:effectLst/>
                        </a:rPr>
                        <a:t>MINPROFF</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fr-FR" sz="2000" dirty="0">
                          <a:effectLst/>
                        </a:rPr>
                        <a:t>Supervise et oriente le projet afin qu'il soit conforme aux politiques d'égalité des sexes et d'intégration de la dimension de genre en tant que membre du CPS.</a:t>
                      </a:r>
                      <a:endParaRPr lang="fr-FR"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563827"/>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1646640618"/>
              </p:ext>
            </p:extLst>
          </p:nvPr>
        </p:nvGraphicFramePr>
        <p:xfrm>
          <a:off x="228600" y="4964086"/>
          <a:ext cx="8578516" cy="1630680"/>
        </p:xfrm>
        <a:graphic>
          <a:graphicData uri="http://schemas.openxmlformats.org/drawingml/2006/table">
            <a:tbl>
              <a:tblPr firstRow="1" firstCol="1" bandRow="1">
                <a:tableStyleId>{5940675A-B579-460E-94D1-54222C63F5DA}</a:tableStyleId>
              </a:tblPr>
              <a:tblGrid>
                <a:gridCol w="1068845">
                  <a:extLst>
                    <a:ext uri="{9D8B030D-6E8A-4147-A177-3AD203B41FA5}">
                      <a16:colId xmlns:a16="http://schemas.microsoft.com/office/drawing/2014/main" val="3218852864"/>
                    </a:ext>
                  </a:extLst>
                </a:gridCol>
                <a:gridCol w="7509671">
                  <a:extLst>
                    <a:ext uri="{9D8B030D-6E8A-4147-A177-3AD203B41FA5}">
                      <a16:colId xmlns:a16="http://schemas.microsoft.com/office/drawing/2014/main" val="1002472301"/>
                    </a:ext>
                  </a:extLst>
                </a:gridCol>
              </a:tblGrid>
              <a:tr h="0">
                <a:tc>
                  <a:txBody>
                    <a:bodyPr/>
                    <a:lstStyle/>
                    <a:p>
                      <a:pPr algn="ctr">
                        <a:lnSpc>
                          <a:spcPct val="107000"/>
                        </a:lnSpc>
                        <a:spcAft>
                          <a:spcPts val="0"/>
                        </a:spcAft>
                      </a:pPr>
                      <a:r>
                        <a:rPr lang="fr-FR" sz="2000" b="1" dirty="0">
                          <a:effectLst/>
                        </a:rPr>
                        <a:t>ONACC</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fr-FR" sz="2000" dirty="0">
                          <a:effectLst/>
                        </a:rPr>
                        <a:t>Apporte une contribution technique à la conception du système municipal de surveillance et d'aide à la décision en matière de NDT (volet 1), ainsi qu'à la production et à la diffusion de services climatologiques au niveau des conseils et à la sensibilisation (volet 2). L'ONACC participera au PSC.</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9090079"/>
                  </a:ext>
                </a:extLst>
              </a:tr>
            </a:tbl>
          </a:graphicData>
        </a:graphic>
      </p:graphicFrame>
    </p:spTree>
    <p:extLst>
      <p:ext uri="{BB962C8B-B14F-4D97-AF65-F5344CB8AC3E}">
        <p14:creationId xmlns:p14="http://schemas.microsoft.com/office/powerpoint/2010/main" val="2660566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9" y="290446"/>
            <a:ext cx="8386011" cy="830997"/>
          </a:xfrm>
          <a:prstGeom prst="rect">
            <a:avLst/>
          </a:prstGeom>
          <a:solidFill>
            <a:schemeClr val="accent3">
              <a:lumMod val="20000"/>
              <a:lumOff val="80000"/>
            </a:schemeClr>
          </a:solidFill>
        </p:spPr>
        <p:txBody>
          <a:bodyPr wrap="square">
            <a:spAutoFit/>
          </a:bodyPr>
          <a:lstStyle/>
          <a:p>
            <a:pPr marL="285750" indent="-285750" algn="just">
              <a:buFont typeface="Wingdings" panose="05000000000000000000" pitchFamily="2" charset="2"/>
              <a:buChar char="v"/>
            </a:pPr>
            <a:r>
              <a:rPr lang="fr-FR" sz="2400" b="1" dirty="0"/>
              <a:t>Collaborations avec les collectivités</a:t>
            </a:r>
            <a:r>
              <a:rPr lang="fr-FR" altLang="fr-FR" sz="2400" b="1" dirty="0"/>
              <a:t> (CTD)</a:t>
            </a:r>
            <a:r>
              <a:rPr lang="fr-FR" sz="2400" b="1" dirty="0"/>
              <a:t>, OSC, Autorités Locales, Communautés Locales, Secteur Privé, etc... </a:t>
            </a:r>
          </a:p>
        </p:txBody>
      </p:sp>
      <p:graphicFrame>
        <p:nvGraphicFramePr>
          <p:cNvPr id="3" name="Tableau 2"/>
          <p:cNvGraphicFramePr>
            <a:graphicFrameLocks noGrp="1"/>
          </p:cNvGraphicFramePr>
          <p:nvPr>
            <p:extLst>
              <p:ext uri="{D42A27DB-BD31-4B8C-83A1-F6EECF244321}">
                <p14:modId xmlns:p14="http://schemas.microsoft.com/office/powerpoint/2010/main" val="628555153"/>
              </p:ext>
            </p:extLst>
          </p:nvPr>
        </p:nvGraphicFramePr>
        <p:xfrm>
          <a:off x="351922" y="1565072"/>
          <a:ext cx="8506327" cy="1783080"/>
        </p:xfrm>
        <a:graphic>
          <a:graphicData uri="http://schemas.openxmlformats.org/drawingml/2006/table">
            <a:tbl>
              <a:tblPr firstRow="1" firstCol="1" bandRow="1">
                <a:tableStyleId>{616DA210-FB5B-4158-B5E0-FEB733F419BA}</a:tableStyleId>
              </a:tblPr>
              <a:tblGrid>
                <a:gridCol w="1421880">
                  <a:extLst>
                    <a:ext uri="{9D8B030D-6E8A-4147-A177-3AD203B41FA5}">
                      <a16:colId xmlns:a16="http://schemas.microsoft.com/office/drawing/2014/main" val="3697778255"/>
                    </a:ext>
                  </a:extLst>
                </a:gridCol>
                <a:gridCol w="7084447">
                  <a:extLst>
                    <a:ext uri="{9D8B030D-6E8A-4147-A177-3AD203B41FA5}">
                      <a16:colId xmlns:a16="http://schemas.microsoft.com/office/drawing/2014/main" val="3383229394"/>
                    </a:ext>
                  </a:extLst>
                </a:gridCol>
              </a:tblGrid>
              <a:tr h="947278">
                <a:tc>
                  <a:txBody>
                    <a:bodyPr/>
                    <a:lstStyle/>
                    <a:p>
                      <a:pPr algn="ctr">
                        <a:lnSpc>
                          <a:spcPct val="107000"/>
                        </a:lnSpc>
                        <a:spcAft>
                          <a:spcPts val="0"/>
                        </a:spcAft>
                      </a:pPr>
                      <a:r>
                        <a:rPr lang="fr-FR" sz="2000" b="1" dirty="0">
                          <a:effectLst/>
                        </a:rPr>
                        <a:t>Communes</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indent="-342900" algn="just">
                        <a:lnSpc>
                          <a:spcPct val="107000"/>
                        </a:lnSpc>
                        <a:spcAft>
                          <a:spcPts val="0"/>
                        </a:spcAft>
                        <a:buFont typeface="Arial" panose="020B0604020202020204" pitchFamily="34" charset="0"/>
                        <a:buChar char="•"/>
                      </a:pPr>
                      <a:r>
                        <a:rPr lang="fr-FR" sz="2000" b="0" dirty="0">
                          <a:effectLst/>
                        </a:rPr>
                        <a:t>Mobilisent la participation des communautés locales et autochtones, des agro-pasteurs, des chefs traditionnels et des partenaires dans la planification et la mise en œuvre de la NDT.</a:t>
                      </a:r>
                    </a:p>
                    <a:p>
                      <a:pPr marL="0" indent="0" algn="just">
                        <a:lnSpc>
                          <a:spcPct val="100000"/>
                        </a:lnSpc>
                        <a:spcAft>
                          <a:spcPts val="0"/>
                        </a:spcAft>
                        <a:buFont typeface="Arial" panose="020B0604020202020204" pitchFamily="34" charset="0"/>
                        <a:buNone/>
                      </a:pPr>
                      <a:r>
                        <a:rPr lang="fr-FR" sz="1000" b="0" dirty="0">
                          <a:effectLst/>
                        </a:rPr>
                        <a:t> </a:t>
                      </a:r>
                    </a:p>
                    <a:p>
                      <a:pPr marL="342900" indent="-342900" algn="just">
                        <a:lnSpc>
                          <a:spcPct val="107000"/>
                        </a:lnSpc>
                        <a:spcAft>
                          <a:spcPts val="0"/>
                        </a:spcAft>
                        <a:buFont typeface="Arial" panose="020B0604020202020204" pitchFamily="34" charset="0"/>
                        <a:buChar char="•"/>
                      </a:pPr>
                      <a:r>
                        <a:rPr lang="fr-FR" sz="2000" b="1" dirty="0">
                          <a:effectLst/>
                        </a:rPr>
                        <a:t>Animent les plateformes multipartites du Comité consultatif municipal (CCM) </a:t>
                      </a:r>
                      <a:r>
                        <a:rPr lang="fr-FR" sz="2000" b="0" dirty="0">
                          <a:effectLst/>
                        </a:rPr>
                        <a:t>et suivront l'obtention des résultats.</a:t>
                      </a:r>
                      <a:endParaRPr lang="fr-FR"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496351"/>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3545735994"/>
              </p:ext>
            </p:extLst>
          </p:nvPr>
        </p:nvGraphicFramePr>
        <p:xfrm>
          <a:off x="351923" y="3376445"/>
          <a:ext cx="8544345" cy="1475740"/>
        </p:xfrm>
        <a:graphic>
          <a:graphicData uri="http://schemas.openxmlformats.org/drawingml/2006/table">
            <a:tbl>
              <a:tblPr firstRow="1" firstCol="1" bandRow="1">
                <a:tableStyleId>{5940675A-B579-460E-94D1-54222C63F5DA}</a:tableStyleId>
              </a:tblPr>
              <a:tblGrid>
                <a:gridCol w="1466244">
                  <a:extLst>
                    <a:ext uri="{9D8B030D-6E8A-4147-A177-3AD203B41FA5}">
                      <a16:colId xmlns:a16="http://schemas.microsoft.com/office/drawing/2014/main" val="3092338816"/>
                    </a:ext>
                  </a:extLst>
                </a:gridCol>
                <a:gridCol w="7078101">
                  <a:extLst>
                    <a:ext uri="{9D8B030D-6E8A-4147-A177-3AD203B41FA5}">
                      <a16:colId xmlns:a16="http://schemas.microsoft.com/office/drawing/2014/main" val="3451944985"/>
                    </a:ext>
                  </a:extLst>
                </a:gridCol>
              </a:tblGrid>
              <a:tr h="0">
                <a:tc>
                  <a:txBody>
                    <a:bodyPr/>
                    <a:lstStyle/>
                    <a:p>
                      <a:pPr algn="ctr">
                        <a:lnSpc>
                          <a:spcPct val="107000"/>
                        </a:lnSpc>
                        <a:spcAft>
                          <a:spcPts val="0"/>
                        </a:spcAft>
                      </a:pPr>
                      <a:r>
                        <a:rPr lang="en-US" sz="2000" b="1" dirty="0" err="1">
                          <a:effectLst/>
                        </a:rPr>
                        <a:t>ABIOGeT</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indent="-342900" algn="just">
                        <a:lnSpc>
                          <a:spcPct val="107000"/>
                        </a:lnSpc>
                        <a:spcAft>
                          <a:spcPts val="0"/>
                        </a:spcAft>
                        <a:buFont typeface="Arial" panose="020B0604020202020204" pitchFamily="34" charset="0"/>
                        <a:buChar char="•"/>
                      </a:pPr>
                      <a:r>
                        <a:rPr lang="fr-FR" sz="2000" dirty="0">
                          <a:effectLst/>
                        </a:rPr>
                        <a:t>Participe au projet par l'intermédiaire du Comité consultatif régional (CCR) et du Comité consultatif municipal (CCM)</a:t>
                      </a:r>
                    </a:p>
                    <a:p>
                      <a:pPr marL="342900" indent="-342900" algn="just">
                        <a:lnSpc>
                          <a:spcPct val="107000"/>
                        </a:lnSpc>
                        <a:spcAft>
                          <a:spcPts val="0"/>
                        </a:spcAft>
                        <a:buFont typeface="Arial" panose="020B0604020202020204" pitchFamily="34" charset="0"/>
                        <a:buChar char="•"/>
                      </a:pPr>
                      <a:endParaRPr lang="fr-FR" sz="1050" dirty="0">
                        <a:effectLst/>
                      </a:endParaRPr>
                    </a:p>
                    <a:p>
                      <a:pPr marL="342900" indent="-342900" algn="just">
                        <a:lnSpc>
                          <a:spcPct val="107000"/>
                        </a:lnSpc>
                        <a:spcAft>
                          <a:spcPts val="0"/>
                        </a:spcAft>
                        <a:buFont typeface="Arial" panose="020B0604020202020204" pitchFamily="34" charset="0"/>
                        <a:buChar char="•"/>
                      </a:pPr>
                      <a:r>
                        <a:rPr lang="fr-FR" sz="2000" dirty="0">
                          <a:effectLst/>
                        </a:rPr>
                        <a:t>Apporte son soutien à la mise en œuvre des composantes 1 et 2.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1078284"/>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2798426440"/>
              </p:ext>
            </p:extLst>
          </p:nvPr>
        </p:nvGraphicFramePr>
        <p:xfrm>
          <a:off x="351922" y="4852185"/>
          <a:ext cx="8596564" cy="1793748"/>
        </p:xfrm>
        <a:graphic>
          <a:graphicData uri="http://schemas.openxmlformats.org/drawingml/2006/table">
            <a:tbl>
              <a:tblPr firstRow="1" firstCol="1" bandRow="1">
                <a:tableStyleId>{5940675A-B579-460E-94D1-54222C63F5DA}</a:tableStyleId>
              </a:tblPr>
              <a:tblGrid>
                <a:gridCol w="1461010">
                  <a:extLst>
                    <a:ext uri="{9D8B030D-6E8A-4147-A177-3AD203B41FA5}">
                      <a16:colId xmlns:a16="http://schemas.microsoft.com/office/drawing/2014/main" val="1010733774"/>
                    </a:ext>
                  </a:extLst>
                </a:gridCol>
                <a:gridCol w="7135554">
                  <a:extLst>
                    <a:ext uri="{9D8B030D-6E8A-4147-A177-3AD203B41FA5}">
                      <a16:colId xmlns:a16="http://schemas.microsoft.com/office/drawing/2014/main" val="4171708881"/>
                    </a:ext>
                  </a:extLst>
                </a:gridCol>
              </a:tblGrid>
              <a:tr h="0">
                <a:tc>
                  <a:txBody>
                    <a:bodyPr/>
                    <a:lstStyle/>
                    <a:p>
                      <a:pPr algn="ctr">
                        <a:lnSpc>
                          <a:spcPct val="107000"/>
                        </a:lnSpc>
                        <a:spcAft>
                          <a:spcPts val="0"/>
                        </a:spcAft>
                      </a:pPr>
                      <a:r>
                        <a:rPr lang="en-US" sz="2000" b="1" dirty="0">
                          <a:effectLst/>
                        </a:rPr>
                        <a:t>CELDIE</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indent="-342900">
                        <a:lnSpc>
                          <a:spcPct val="107000"/>
                        </a:lnSpc>
                        <a:spcAft>
                          <a:spcPts val="0"/>
                        </a:spcAft>
                        <a:buFont typeface="Arial" panose="020B0604020202020204" pitchFamily="34" charset="0"/>
                        <a:buChar char="•"/>
                      </a:pPr>
                      <a:r>
                        <a:rPr lang="fr-FR" sz="2000" dirty="0">
                          <a:effectLst/>
                        </a:rPr>
                        <a:t>Fait partie du Comité consultatif régional (CCR) et du Comité consultatif municipal (CCM)</a:t>
                      </a:r>
                    </a:p>
                    <a:p>
                      <a:pPr marL="342900" indent="-342900">
                        <a:lnSpc>
                          <a:spcPct val="107000"/>
                        </a:lnSpc>
                        <a:spcAft>
                          <a:spcPts val="0"/>
                        </a:spcAft>
                        <a:buFont typeface="Arial" panose="020B0604020202020204" pitchFamily="34" charset="0"/>
                        <a:buChar char="•"/>
                      </a:pPr>
                      <a:endParaRPr lang="fr-FR" sz="1000" dirty="0">
                        <a:effectLst/>
                      </a:endParaRPr>
                    </a:p>
                    <a:p>
                      <a:pPr marL="342900" indent="-342900">
                        <a:lnSpc>
                          <a:spcPct val="107000"/>
                        </a:lnSpc>
                        <a:spcAft>
                          <a:spcPts val="0"/>
                        </a:spcAft>
                        <a:buFont typeface="Arial" panose="020B0604020202020204" pitchFamily="34" charset="0"/>
                        <a:buChar char="•"/>
                      </a:pPr>
                      <a:r>
                        <a:rPr lang="fr-FR" sz="2000" dirty="0">
                          <a:effectLst/>
                        </a:rPr>
                        <a:t>Apporte son soutien à la mise en œuvre des volets 1 et 2, notamment en ce qui concerne les techniques de restauration et les pratiques de GDT.</a:t>
                      </a:r>
                    </a:p>
                  </a:txBody>
                  <a:tcPr marL="68580" marR="68580" marT="0" marB="0"/>
                </a:tc>
                <a:extLst>
                  <a:ext uri="{0D108BD9-81ED-4DB2-BD59-A6C34878D82A}">
                    <a16:rowId xmlns:a16="http://schemas.microsoft.com/office/drawing/2014/main" val="975644271"/>
                  </a:ext>
                </a:extLst>
              </a:tr>
            </a:tbl>
          </a:graphicData>
        </a:graphic>
      </p:graphicFrame>
    </p:spTree>
    <p:extLst>
      <p:ext uri="{BB962C8B-B14F-4D97-AF65-F5344CB8AC3E}">
        <p14:creationId xmlns:p14="http://schemas.microsoft.com/office/powerpoint/2010/main" val="4268566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606476718"/>
              </p:ext>
            </p:extLst>
          </p:nvPr>
        </p:nvGraphicFramePr>
        <p:xfrm>
          <a:off x="226276" y="851986"/>
          <a:ext cx="8640997" cy="1524000"/>
        </p:xfrm>
        <a:graphic>
          <a:graphicData uri="http://schemas.openxmlformats.org/drawingml/2006/table">
            <a:tbl>
              <a:tblPr firstRow="1" firstCol="1" bandRow="1">
                <a:tableStyleId>{5940675A-B579-460E-94D1-54222C63F5DA}</a:tableStyleId>
              </a:tblPr>
              <a:tblGrid>
                <a:gridCol w="2022939">
                  <a:extLst>
                    <a:ext uri="{9D8B030D-6E8A-4147-A177-3AD203B41FA5}">
                      <a16:colId xmlns:a16="http://schemas.microsoft.com/office/drawing/2014/main" val="4030073919"/>
                    </a:ext>
                  </a:extLst>
                </a:gridCol>
                <a:gridCol w="6618058">
                  <a:extLst>
                    <a:ext uri="{9D8B030D-6E8A-4147-A177-3AD203B41FA5}">
                      <a16:colId xmlns:a16="http://schemas.microsoft.com/office/drawing/2014/main" val="2228393319"/>
                    </a:ext>
                  </a:extLst>
                </a:gridCol>
              </a:tblGrid>
              <a:tr h="0">
                <a:tc>
                  <a:txBody>
                    <a:bodyPr/>
                    <a:lstStyle/>
                    <a:p>
                      <a:pPr algn="just">
                        <a:lnSpc>
                          <a:spcPct val="107000"/>
                        </a:lnSpc>
                        <a:spcAft>
                          <a:spcPts val="0"/>
                        </a:spcAft>
                      </a:pPr>
                      <a:r>
                        <a:rPr lang="fr-FR" sz="2000" b="1" dirty="0">
                          <a:effectLst/>
                        </a:rPr>
                        <a:t>Agro-pasteurs et leurs coopératives </a:t>
                      </a:r>
                      <a:r>
                        <a:rPr lang="en-US" sz="2000" dirty="0">
                          <a:effectLst/>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r>
                        <a:rPr lang="fr-FR" sz="2000" b="1" dirty="0" smtClean="0">
                          <a:effectLst/>
                        </a:rPr>
                        <a:t>Font </a:t>
                      </a:r>
                      <a:r>
                        <a:rPr lang="fr-FR" sz="2000" b="1" dirty="0">
                          <a:effectLst/>
                        </a:rPr>
                        <a:t>partie du Comité consultatif municipal (CCM), </a:t>
                      </a:r>
                      <a:r>
                        <a:rPr lang="fr-FR" sz="2000" dirty="0">
                          <a:effectLst/>
                        </a:rPr>
                        <a:t>les capacités des agro-pasteurs et de leurs coopératives et associations sont renforcées grâce à diverses activités de renforcement des capacités et à leur engagement dans la mise en œuvre des composantes 1 et 2</a:t>
                      </a:r>
                      <a:endParaRPr lang="fr-FR"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8804145"/>
                  </a:ext>
                </a:extLst>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1847204532"/>
              </p:ext>
            </p:extLst>
          </p:nvPr>
        </p:nvGraphicFramePr>
        <p:xfrm>
          <a:off x="226275" y="2461101"/>
          <a:ext cx="8640997" cy="2133600"/>
        </p:xfrm>
        <a:graphic>
          <a:graphicData uri="http://schemas.openxmlformats.org/drawingml/2006/table">
            <a:tbl>
              <a:tblPr firstRow="1" firstCol="1" bandRow="1">
                <a:tableStyleId>{5940675A-B579-460E-94D1-54222C63F5DA}</a:tableStyleId>
              </a:tblPr>
              <a:tblGrid>
                <a:gridCol w="1997777">
                  <a:extLst>
                    <a:ext uri="{9D8B030D-6E8A-4147-A177-3AD203B41FA5}">
                      <a16:colId xmlns:a16="http://schemas.microsoft.com/office/drawing/2014/main" val="4193860915"/>
                    </a:ext>
                  </a:extLst>
                </a:gridCol>
                <a:gridCol w="6643220">
                  <a:extLst>
                    <a:ext uri="{9D8B030D-6E8A-4147-A177-3AD203B41FA5}">
                      <a16:colId xmlns:a16="http://schemas.microsoft.com/office/drawing/2014/main" val="3792748045"/>
                    </a:ext>
                  </a:extLst>
                </a:gridCol>
              </a:tblGrid>
              <a:tr h="0">
                <a:tc>
                  <a:txBody>
                    <a:bodyPr/>
                    <a:lstStyle/>
                    <a:p>
                      <a:pPr algn="just"/>
                      <a:r>
                        <a:rPr lang="fr-FR" sz="2000" b="1" dirty="0">
                          <a:effectLst/>
                        </a:rPr>
                        <a:t>Coopératives et groupes de femmes </a:t>
                      </a:r>
                      <a:endParaRPr lang="fr-FR" sz="2000" b="1"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just"/>
                      <a:r>
                        <a:rPr lang="fr-FR" sz="2000" b="1" dirty="0">
                          <a:effectLst/>
                        </a:rPr>
                        <a:t>Font partie du Comité </a:t>
                      </a:r>
                      <a:r>
                        <a:rPr lang="fr-FR" sz="2000" b="1" dirty="0" smtClean="0">
                          <a:effectLst/>
                        </a:rPr>
                        <a:t>Consultatif Municipal (</a:t>
                      </a:r>
                      <a:r>
                        <a:rPr lang="fr-FR" sz="2000" b="1" dirty="0">
                          <a:effectLst/>
                        </a:rPr>
                        <a:t>CCM), </a:t>
                      </a:r>
                      <a:r>
                        <a:rPr lang="fr-FR" sz="2000" dirty="0">
                          <a:effectLst/>
                        </a:rPr>
                        <a:t>les coopératives et groupes de femmes </a:t>
                      </a:r>
                      <a:r>
                        <a:rPr lang="fr-FR" sz="2000" dirty="0" smtClean="0">
                          <a:effectLst/>
                        </a:rPr>
                        <a:t>sont </a:t>
                      </a:r>
                      <a:r>
                        <a:rPr lang="fr-FR" sz="2000" dirty="0">
                          <a:effectLst/>
                        </a:rPr>
                        <a:t>parmi les principales parties prenantes et bénéficiaires du projet.</a:t>
                      </a:r>
                    </a:p>
                    <a:p>
                      <a:pPr algn="just"/>
                      <a:r>
                        <a:rPr lang="fr-FR" sz="2000" b="1" dirty="0">
                          <a:effectLst/>
                        </a:rPr>
                        <a:t>Des représentantes des coopératives et groupes de femmes participent à la définition des objectifs de NDT, à la planification de l'aménagement du territoire et aux activités du volet 2.</a:t>
                      </a:r>
                      <a:endParaRPr lang="fr-FR" sz="2000" b="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6326405"/>
                  </a:ext>
                </a:extLst>
              </a:tr>
            </a:tbl>
          </a:graphicData>
        </a:graphic>
      </p:graphicFrame>
    </p:spTree>
    <p:extLst>
      <p:ext uri="{BB962C8B-B14F-4D97-AF65-F5344CB8AC3E}">
        <p14:creationId xmlns:p14="http://schemas.microsoft.com/office/powerpoint/2010/main" val="419614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820" y="187767"/>
            <a:ext cx="8722895" cy="523220"/>
          </a:xfrm>
          <a:prstGeom prst="rect">
            <a:avLst/>
          </a:prstGeom>
          <a:solidFill>
            <a:schemeClr val="accent3">
              <a:lumMod val="20000"/>
              <a:lumOff val="80000"/>
            </a:schemeClr>
          </a:solidFill>
        </p:spPr>
        <p:txBody>
          <a:bodyPr wrap="square">
            <a:spAutoFit/>
          </a:bodyPr>
          <a:lstStyle/>
          <a:p>
            <a:pPr>
              <a:buFont typeface="Wingdings" panose="05000000000000000000" pitchFamily="2" charset="2"/>
              <a:buChar char="v"/>
            </a:pPr>
            <a:r>
              <a:rPr lang="fr-FR" b="1" dirty="0"/>
              <a:t> </a:t>
            </a:r>
            <a:r>
              <a:rPr lang="fr-FR" sz="2800" b="1" dirty="0"/>
              <a:t>Partenaires clés (plateforme de collaboration)</a:t>
            </a:r>
          </a:p>
        </p:txBody>
      </p:sp>
      <p:graphicFrame>
        <p:nvGraphicFramePr>
          <p:cNvPr id="4" name="Tableau 3"/>
          <p:cNvGraphicFramePr>
            <a:graphicFrameLocks noGrp="1"/>
          </p:cNvGraphicFramePr>
          <p:nvPr>
            <p:extLst>
              <p:ext uri="{D42A27DB-BD31-4B8C-83A1-F6EECF244321}">
                <p14:modId xmlns:p14="http://schemas.microsoft.com/office/powerpoint/2010/main" val="4159799743"/>
              </p:ext>
            </p:extLst>
          </p:nvPr>
        </p:nvGraphicFramePr>
        <p:xfrm>
          <a:off x="454877" y="1046748"/>
          <a:ext cx="8580838" cy="1219200"/>
        </p:xfrm>
        <a:graphic>
          <a:graphicData uri="http://schemas.openxmlformats.org/drawingml/2006/table">
            <a:tbl>
              <a:tblPr firstRow="1" firstCol="1" bandRow="1">
                <a:tableStyleId>{5940675A-B579-460E-94D1-54222C63F5DA}</a:tableStyleId>
              </a:tblPr>
              <a:tblGrid>
                <a:gridCol w="1069135">
                  <a:extLst>
                    <a:ext uri="{9D8B030D-6E8A-4147-A177-3AD203B41FA5}">
                      <a16:colId xmlns:a16="http://schemas.microsoft.com/office/drawing/2014/main" val="768854790"/>
                    </a:ext>
                  </a:extLst>
                </a:gridCol>
                <a:gridCol w="7511703">
                  <a:extLst>
                    <a:ext uri="{9D8B030D-6E8A-4147-A177-3AD203B41FA5}">
                      <a16:colId xmlns:a16="http://schemas.microsoft.com/office/drawing/2014/main" val="776735906"/>
                    </a:ext>
                  </a:extLst>
                </a:gridCol>
              </a:tblGrid>
              <a:tr h="685641">
                <a:tc>
                  <a:txBody>
                    <a:bodyPr/>
                    <a:lstStyle/>
                    <a:p>
                      <a:pPr algn="ctr"/>
                      <a:r>
                        <a:rPr lang="fr-FR" sz="2000" b="1" dirty="0">
                          <a:effectLst/>
                        </a:rPr>
                        <a:t>FAO</a:t>
                      </a:r>
                      <a:endParaRPr lang="fr-FR" sz="2000" b="1" dirty="0">
                        <a:effectLst/>
                        <a:latin typeface="Calibri" panose="020F0502020204030204" pitchFamily="34" charset="0"/>
                        <a:cs typeface="Times New Roman" panose="02020603050405020304" pitchFamily="18" charset="0"/>
                      </a:endParaRPr>
                    </a:p>
                  </a:txBody>
                  <a:tcPr marL="68580" marR="68580" marT="0" marB="0" anchor="ctr"/>
                </a:tc>
                <a:tc>
                  <a:txBody>
                    <a:bodyPr/>
                    <a:lstStyle/>
                    <a:p>
                      <a:r>
                        <a:rPr lang="fr-FR" sz="2000" b="1" dirty="0">
                          <a:effectLst/>
                        </a:rPr>
                        <a:t>Agence de mise en œuvre du FEM</a:t>
                      </a:r>
                      <a:r>
                        <a:rPr lang="fr-FR" sz="2000" dirty="0">
                          <a:effectLst/>
                        </a:rPr>
                        <a:t>.  Responsable de la </a:t>
                      </a:r>
                      <a:r>
                        <a:rPr lang="fr-FR" sz="2000" b="1" dirty="0">
                          <a:effectLst/>
                        </a:rPr>
                        <a:t>supervision,</a:t>
                      </a:r>
                      <a:r>
                        <a:rPr lang="fr-FR" sz="2000" dirty="0">
                          <a:effectLst/>
                        </a:rPr>
                        <a:t> de </a:t>
                      </a:r>
                      <a:r>
                        <a:rPr lang="fr-FR" sz="2000" b="1" dirty="0">
                          <a:effectLst/>
                        </a:rPr>
                        <a:t>l'appui technique et de la supervision de la mise en œuvre du projet </a:t>
                      </a:r>
                      <a:r>
                        <a:rPr lang="fr-FR" sz="2000" dirty="0">
                          <a:effectLst/>
                        </a:rPr>
                        <a:t>afin de garantir sa conformité avec le document de projet approuvé et les règles et exigences du FEM. </a:t>
                      </a:r>
                      <a:endParaRPr lang="fr-FR"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846458"/>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889922221"/>
              </p:ext>
            </p:extLst>
          </p:nvPr>
        </p:nvGraphicFramePr>
        <p:xfrm>
          <a:off x="454877" y="2601709"/>
          <a:ext cx="8460523" cy="1524000"/>
        </p:xfrm>
        <a:graphic>
          <a:graphicData uri="http://schemas.openxmlformats.org/drawingml/2006/table">
            <a:tbl>
              <a:tblPr firstRow="1" firstCol="1" bandRow="1">
                <a:tableStyleId>{5940675A-B579-460E-94D1-54222C63F5DA}</a:tableStyleId>
              </a:tblPr>
              <a:tblGrid>
                <a:gridCol w="1054144">
                  <a:extLst>
                    <a:ext uri="{9D8B030D-6E8A-4147-A177-3AD203B41FA5}">
                      <a16:colId xmlns:a16="http://schemas.microsoft.com/office/drawing/2014/main" val="3328152580"/>
                    </a:ext>
                  </a:extLst>
                </a:gridCol>
                <a:gridCol w="7406379">
                  <a:extLst>
                    <a:ext uri="{9D8B030D-6E8A-4147-A177-3AD203B41FA5}">
                      <a16:colId xmlns:a16="http://schemas.microsoft.com/office/drawing/2014/main" val="1904009559"/>
                    </a:ext>
                  </a:extLst>
                </a:gridCol>
              </a:tblGrid>
              <a:tr h="0">
                <a:tc>
                  <a:txBody>
                    <a:bodyPr/>
                    <a:lstStyle/>
                    <a:p>
                      <a:pPr algn="ctr"/>
                      <a:r>
                        <a:rPr lang="fr-FR" sz="2000" b="1" dirty="0">
                          <a:effectLst/>
                        </a:rPr>
                        <a:t>FIDA</a:t>
                      </a:r>
                      <a:endParaRPr lang="fr-FR" sz="2000" b="1"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just"/>
                      <a:r>
                        <a:rPr lang="fr-FR" sz="2000" dirty="0">
                          <a:effectLst/>
                        </a:rPr>
                        <a:t>Principal partenaire de cofinancement du Projet d'appui au développement des filières agricoles de base (PADFAII) – Phase II. </a:t>
                      </a:r>
                      <a:r>
                        <a:rPr lang="fr-FR" sz="2000" b="1" dirty="0">
                          <a:effectLst/>
                        </a:rPr>
                        <a:t>Ce projet vise à compléter les activités du PADFAII dans le Nord et l'Extrême-Nord, afin d'intégrer la gestion durable des terres et les objectifs de NDT</a:t>
                      </a:r>
                      <a:r>
                        <a:rPr lang="fr-FR" sz="2000" dirty="0">
                          <a:effectLst/>
                        </a:rPr>
                        <a:t>. </a:t>
                      </a:r>
                      <a:r>
                        <a:rPr lang="fr-FR" sz="2000" b="1" dirty="0">
                          <a:effectLst/>
                        </a:rPr>
                        <a:t>Le FIDA participera au CPP</a:t>
                      </a:r>
                      <a:r>
                        <a:rPr lang="fr-FR" sz="2000" dirty="0">
                          <a:effectLst/>
                        </a:rPr>
                        <a:t>.</a:t>
                      </a:r>
                      <a:endParaRPr lang="fr-FR" sz="20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765788"/>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1596329553"/>
              </p:ext>
            </p:extLst>
          </p:nvPr>
        </p:nvGraphicFramePr>
        <p:xfrm>
          <a:off x="587224" y="4461469"/>
          <a:ext cx="8328176" cy="1524000"/>
        </p:xfrm>
        <a:graphic>
          <a:graphicData uri="http://schemas.openxmlformats.org/drawingml/2006/table">
            <a:tbl>
              <a:tblPr firstRow="1" firstCol="1" bandRow="1">
                <a:tableStyleId>{5940675A-B579-460E-94D1-54222C63F5DA}</a:tableStyleId>
              </a:tblPr>
              <a:tblGrid>
                <a:gridCol w="892660">
                  <a:extLst>
                    <a:ext uri="{9D8B030D-6E8A-4147-A177-3AD203B41FA5}">
                      <a16:colId xmlns:a16="http://schemas.microsoft.com/office/drawing/2014/main" val="2763876285"/>
                    </a:ext>
                  </a:extLst>
                </a:gridCol>
                <a:gridCol w="7435516">
                  <a:extLst>
                    <a:ext uri="{9D8B030D-6E8A-4147-A177-3AD203B41FA5}">
                      <a16:colId xmlns:a16="http://schemas.microsoft.com/office/drawing/2014/main" val="1956917106"/>
                    </a:ext>
                  </a:extLst>
                </a:gridCol>
              </a:tblGrid>
              <a:tr h="940709">
                <a:tc>
                  <a:txBody>
                    <a:bodyPr/>
                    <a:lstStyle/>
                    <a:p>
                      <a:pPr algn="ctr"/>
                      <a:r>
                        <a:rPr lang="fr-FR" sz="2000" b="1" dirty="0">
                          <a:effectLst/>
                        </a:rPr>
                        <a:t>UICN</a:t>
                      </a:r>
                      <a:endParaRPr lang="fr-FR" sz="2000" b="1"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just"/>
                      <a:r>
                        <a:rPr lang="fr-FR" sz="2000" dirty="0">
                          <a:effectLst/>
                        </a:rPr>
                        <a:t>L'UICN a accompagné la définition des objectifs de NDT au niveau national et le projet TRI FEM-6 connexe avec des activités dans l'Extrême-Nord. </a:t>
                      </a:r>
                      <a:r>
                        <a:rPr lang="fr-FR" sz="2000" b="1" dirty="0">
                          <a:effectLst/>
                        </a:rPr>
                        <a:t>L'UICN dirige l'exécution de la composante 1, en étroite collaboration avec le MINEPDED, et contribuera à l'exécution de la composante 2.</a:t>
                      </a:r>
                      <a:endParaRPr lang="fr-FR" sz="2000" b="1"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7461453"/>
                  </a:ext>
                </a:extLst>
              </a:tr>
            </a:tbl>
          </a:graphicData>
        </a:graphic>
      </p:graphicFrame>
    </p:spTree>
    <p:extLst>
      <p:ext uri="{BB962C8B-B14F-4D97-AF65-F5344CB8AC3E}">
        <p14:creationId xmlns:p14="http://schemas.microsoft.com/office/powerpoint/2010/main" val="2584964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20379"/>
            <a:ext cx="8122257" cy="600755"/>
          </a:xfrm>
        </p:spPr>
        <p:txBody>
          <a:bodyPr>
            <a:normAutofit fontScale="90000"/>
          </a:bodyPr>
          <a:lstStyle/>
          <a:p>
            <a:r>
              <a:rPr sz="3100" b="1" dirty="0"/>
              <a:t>6.</a:t>
            </a:r>
            <a:r>
              <a:rPr b="1" dirty="0"/>
              <a:t> </a:t>
            </a:r>
            <a:r>
              <a:rPr lang="fr-FR" sz="3100" b="1" dirty="0"/>
              <a:t>Difficultés</a:t>
            </a:r>
            <a:r>
              <a:rPr sz="3100" b="1" dirty="0"/>
              <a:t> </a:t>
            </a:r>
            <a:r>
              <a:rPr lang="fr-FR" sz="3100" b="1" dirty="0"/>
              <a:t>rencontrées et capitalisation des acquis</a:t>
            </a:r>
          </a:p>
        </p:txBody>
      </p:sp>
      <p:sp>
        <p:nvSpPr>
          <p:cNvPr id="3" name="Content Placeholder 2"/>
          <p:cNvSpPr>
            <a:spLocks noGrp="1"/>
          </p:cNvSpPr>
          <p:nvPr>
            <p:ph idx="1"/>
          </p:nvPr>
        </p:nvSpPr>
        <p:spPr>
          <a:xfrm>
            <a:off x="512859" y="1210587"/>
            <a:ext cx="8229600" cy="3616842"/>
          </a:xfrm>
        </p:spPr>
        <p:txBody>
          <a:bodyPr>
            <a:normAutofit/>
          </a:bodyPr>
          <a:lstStyle/>
          <a:p>
            <a:pPr marL="542925" indent="-542925">
              <a:lnSpc>
                <a:spcPct val="110000"/>
              </a:lnSpc>
              <a:spcBef>
                <a:spcPts val="0"/>
              </a:spcBef>
              <a:buFont typeface="Wingdings" panose="05000000000000000000" pitchFamily="2" charset="2"/>
              <a:buChar char="v"/>
            </a:pPr>
            <a:r>
              <a:rPr lang="fr-FR" sz="2400" b="1" dirty="0" smtClean="0"/>
              <a:t>Contraintes</a:t>
            </a:r>
            <a:r>
              <a:rPr sz="2400" b="1" dirty="0" smtClean="0"/>
              <a:t> </a:t>
            </a:r>
            <a:r>
              <a:rPr sz="2400" b="1" dirty="0"/>
              <a:t>techniques, </a:t>
            </a:r>
            <a:r>
              <a:rPr lang="fr-FR" sz="2400" b="1" dirty="0"/>
              <a:t>financières</a:t>
            </a:r>
            <a:r>
              <a:rPr sz="2400" b="1" dirty="0"/>
              <a:t>, </a:t>
            </a:r>
            <a:r>
              <a:rPr lang="fr-FR" sz="2400" b="1" dirty="0"/>
              <a:t>sociales</a:t>
            </a:r>
          </a:p>
          <a:p>
            <a:pPr algn="just">
              <a:lnSpc>
                <a:spcPct val="120000"/>
              </a:lnSpc>
              <a:buFont typeface="Wingdings" panose="05000000000000000000" pitchFamily="2" charset="2"/>
              <a:buChar char="§"/>
            </a:pPr>
            <a:r>
              <a:rPr lang="fr-FR" sz="2400" dirty="0"/>
              <a:t>Les compétences techniques des ONG locales à mettre en œuvre les activités de manière efficace présentent parfois des limites</a:t>
            </a:r>
            <a:r>
              <a:rPr lang="fr-FR" sz="2400" dirty="0" smtClean="0"/>
              <a:t>.</a:t>
            </a:r>
          </a:p>
          <a:p>
            <a:pPr algn="just">
              <a:lnSpc>
                <a:spcPct val="120000"/>
              </a:lnSpc>
              <a:buFont typeface="Wingdings" panose="05000000000000000000" pitchFamily="2" charset="2"/>
              <a:buChar char="§"/>
            </a:pPr>
            <a:r>
              <a:rPr lang="fr-FR" sz="2400" dirty="0"/>
              <a:t>Retards dans les signatures des </a:t>
            </a:r>
            <a:r>
              <a:rPr lang="fr-FR" sz="2400" dirty="0" err="1"/>
              <a:t>LoA</a:t>
            </a:r>
            <a:r>
              <a:rPr lang="fr-FR" sz="2400" dirty="0"/>
              <a:t> et dans le décaissement des fonds par l’Agence </a:t>
            </a:r>
            <a:r>
              <a:rPr lang="fr-FR" sz="2400" dirty="0" smtClean="0"/>
              <a:t>d’Exécution</a:t>
            </a:r>
            <a:endParaRPr lang="fr-FR" sz="2400" dirty="0"/>
          </a:p>
        </p:txBody>
      </p:sp>
      <p:pic>
        <p:nvPicPr>
          <p:cNvPr id="8" name="Picture 7"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208" y="849317"/>
            <a:ext cx="8040078" cy="5693866"/>
          </a:xfrm>
          <a:prstGeom prst="rect">
            <a:avLst/>
          </a:prstGeom>
        </p:spPr>
        <p:txBody>
          <a:bodyPr wrap="square">
            <a:spAutoFit/>
          </a:bodyPr>
          <a:lstStyle/>
          <a:p>
            <a:pPr marL="342900" indent="-342900" algn="just">
              <a:buAutoNum type="arabicPeriod"/>
            </a:pPr>
            <a:r>
              <a:rPr lang="fr-FR" sz="2800" b="1" dirty="0" smtClean="0"/>
              <a:t>Présentation </a:t>
            </a:r>
            <a:r>
              <a:rPr lang="fr-FR" sz="2800" b="1" dirty="0"/>
              <a:t>générale du </a:t>
            </a:r>
            <a:r>
              <a:rPr lang="fr-FR" sz="2800" b="1" dirty="0" smtClean="0"/>
              <a:t>Projet</a:t>
            </a:r>
          </a:p>
          <a:p>
            <a:pPr marL="342900" indent="-342900" algn="just">
              <a:lnSpc>
                <a:spcPct val="200000"/>
              </a:lnSpc>
              <a:buFontTx/>
              <a:buAutoNum type="arabicPeriod"/>
            </a:pPr>
            <a:r>
              <a:rPr lang="fr-FR" sz="2800" b="1" dirty="0" smtClean="0"/>
              <a:t>Contexte </a:t>
            </a:r>
            <a:r>
              <a:rPr lang="fr-FR" sz="2800" b="1" dirty="0"/>
              <a:t>et </a:t>
            </a:r>
            <a:r>
              <a:rPr lang="fr-FR" sz="2800" b="1" dirty="0" smtClean="0"/>
              <a:t>justification</a:t>
            </a:r>
          </a:p>
          <a:p>
            <a:pPr algn="just">
              <a:lnSpc>
                <a:spcPct val="200000"/>
              </a:lnSpc>
            </a:pPr>
            <a:r>
              <a:rPr lang="fr-FR" sz="2800" b="1" dirty="0"/>
              <a:t>3. Résultats clés atteints</a:t>
            </a:r>
          </a:p>
          <a:p>
            <a:pPr algn="just">
              <a:lnSpc>
                <a:spcPct val="200000"/>
              </a:lnSpc>
            </a:pPr>
            <a:r>
              <a:rPr lang="fr-FR" sz="2800" b="1" dirty="0"/>
              <a:t>4. Résultats clés et impacts sur le Terrain</a:t>
            </a:r>
          </a:p>
          <a:p>
            <a:pPr algn="just">
              <a:lnSpc>
                <a:spcPct val="200000"/>
              </a:lnSpc>
            </a:pPr>
            <a:r>
              <a:rPr lang="fr-FR" sz="2800" b="1" dirty="0"/>
              <a:t>5. Partenariats, collaboration et communication </a:t>
            </a:r>
          </a:p>
          <a:p>
            <a:pPr algn="just">
              <a:lnSpc>
                <a:spcPct val="200000"/>
              </a:lnSpc>
            </a:pPr>
            <a:r>
              <a:rPr lang="fr-FR" sz="2800" b="1" dirty="0"/>
              <a:t>6. Difficultés rencontrées et capitalisation des acquis</a:t>
            </a:r>
          </a:p>
          <a:p>
            <a:pPr algn="just">
              <a:lnSpc>
                <a:spcPct val="200000"/>
              </a:lnSpc>
            </a:pPr>
            <a:r>
              <a:rPr lang="en-US" sz="2800" b="1" dirty="0"/>
              <a:t>7. Perspectives et </a:t>
            </a:r>
            <a:r>
              <a:rPr lang="en-US" sz="2800" b="1" dirty="0" err="1"/>
              <a:t>recomm</a:t>
            </a:r>
            <a:r>
              <a:rPr lang="fr-CA" sz="2800" b="1" dirty="0"/>
              <a:t>a</a:t>
            </a:r>
            <a:r>
              <a:rPr lang="en-US" sz="2800" b="1" dirty="0" err="1" smtClean="0"/>
              <a:t>ndations</a:t>
            </a:r>
            <a:endParaRPr lang="fr-FR" sz="2800" b="1" dirty="0"/>
          </a:p>
        </p:txBody>
      </p:sp>
      <p:sp>
        <p:nvSpPr>
          <p:cNvPr id="3" name="Title 1"/>
          <p:cNvSpPr txBox="1">
            <a:spLocks/>
          </p:cNvSpPr>
          <p:nvPr/>
        </p:nvSpPr>
        <p:spPr>
          <a:xfrm>
            <a:off x="523769" y="152297"/>
            <a:ext cx="7934632" cy="46452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200" b="1" dirty="0" smtClean="0"/>
              <a:t>PLAN </a:t>
            </a:r>
            <a:endParaRPr lang="fr-FR" sz="3200" b="1" dirty="0"/>
          </a:p>
        </p:txBody>
      </p:sp>
    </p:spTree>
    <p:extLst>
      <p:ext uri="{BB962C8B-B14F-4D97-AF65-F5344CB8AC3E}">
        <p14:creationId xmlns:p14="http://schemas.microsoft.com/office/powerpoint/2010/main" val="71972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 y="174059"/>
            <a:ext cx="8195310" cy="533608"/>
          </a:xfrm>
        </p:spPr>
        <p:txBody>
          <a:bodyPr>
            <a:normAutofit fontScale="90000"/>
          </a:bodyPr>
          <a:lstStyle/>
          <a:p>
            <a:r>
              <a:rPr lang="fr-FR" sz="2800" b="1" dirty="0"/>
              <a:t>7</a:t>
            </a:r>
            <a:r>
              <a:rPr sz="2800" b="1" dirty="0"/>
              <a:t>.</a:t>
            </a:r>
            <a:r>
              <a:rPr b="1" dirty="0"/>
              <a:t> </a:t>
            </a:r>
            <a:r>
              <a:rPr sz="2800" b="1" dirty="0"/>
              <a:t>Perspectives et </a:t>
            </a:r>
            <a:r>
              <a:rPr sz="2800" b="1" dirty="0" err="1"/>
              <a:t>recomm</a:t>
            </a:r>
            <a:r>
              <a:rPr lang="fr-CA" sz="2800" b="1" dirty="0"/>
              <a:t>a</a:t>
            </a:r>
            <a:r>
              <a:rPr sz="2800" b="1" dirty="0" err="1"/>
              <a:t>ndations</a:t>
            </a:r>
            <a:endParaRPr b="1" dirty="0"/>
          </a:p>
        </p:txBody>
      </p:sp>
      <p:sp>
        <p:nvSpPr>
          <p:cNvPr id="3" name="Content Placeholder 2"/>
          <p:cNvSpPr>
            <a:spLocks noGrp="1"/>
          </p:cNvSpPr>
          <p:nvPr>
            <p:ph idx="1"/>
          </p:nvPr>
        </p:nvSpPr>
        <p:spPr>
          <a:xfrm>
            <a:off x="194310" y="816126"/>
            <a:ext cx="8768936" cy="5200700"/>
          </a:xfrm>
        </p:spPr>
        <p:txBody>
          <a:bodyPr>
            <a:normAutofit fontScale="92500" lnSpcReduction="20000"/>
          </a:bodyPr>
          <a:lstStyle/>
          <a:p>
            <a:pPr algn="just">
              <a:lnSpc>
                <a:spcPct val="120000"/>
              </a:lnSpc>
              <a:buFont typeface="Wingdings" panose="05000000000000000000" pitchFamily="2" charset="2"/>
              <a:buChar char="v"/>
            </a:pPr>
            <a:r>
              <a:rPr lang="fr-FR" dirty="0"/>
              <a:t> </a:t>
            </a:r>
            <a:r>
              <a:rPr lang="fr-FR" sz="3000" b="1" dirty="0"/>
              <a:t>Prochaines</a:t>
            </a:r>
            <a:r>
              <a:rPr sz="3000" b="1" dirty="0"/>
              <a:t> </a:t>
            </a:r>
            <a:r>
              <a:rPr lang="fr-FR" sz="3000" b="1" dirty="0"/>
              <a:t>étapes</a:t>
            </a:r>
            <a:endParaRPr lang="fr-FR" b="1" dirty="0"/>
          </a:p>
          <a:p>
            <a:pPr marL="1000125" indent="-457200" algn="just">
              <a:buFont typeface="Wingdings" panose="05000000000000000000" pitchFamily="2" charset="2"/>
              <a:buChar char="§"/>
            </a:pPr>
            <a:r>
              <a:rPr lang="fr-FR" sz="2800" dirty="0"/>
              <a:t>Organiser la cérémonie d’inauguration des forages et de remise du matériel agricole</a:t>
            </a:r>
          </a:p>
          <a:p>
            <a:pPr marL="1000125" indent="-457200" algn="just">
              <a:buFont typeface="Wingdings" panose="05000000000000000000" pitchFamily="2" charset="2"/>
              <a:buChar char="§"/>
            </a:pPr>
            <a:r>
              <a:rPr lang="fr-FR" sz="2800" dirty="0"/>
              <a:t>Tenir le 2</a:t>
            </a:r>
            <a:r>
              <a:rPr lang="fr-FR" sz="2800" baseline="30000" dirty="0"/>
              <a:t>e</a:t>
            </a:r>
            <a:r>
              <a:rPr lang="fr-FR" sz="2800" dirty="0"/>
              <a:t> </a:t>
            </a:r>
            <a:r>
              <a:rPr lang="fr-FR" sz="2800" dirty="0" err="1"/>
              <a:t>CoPil</a:t>
            </a:r>
            <a:r>
              <a:rPr lang="fr-FR" sz="2800" dirty="0"/>
              <a:t>;</a:t>
            </a:r>
          </a:p>
          <a:p>
            <a:pPr marL="1000125" indent="-457200" algn="just">
              <a:buFont typeface="Wingdings" panose="05000000000000000000" pitchFamily="2" charset="2"/>
              <a:buChar char="§"/>
            </a:pPr>
            <a:r>
              <a:rPr lang="fr-FR" sz="2800" dirty="0"/>
              <a:t>Poursuivre la mise en œuvre de la LoA1 avec certains partenaires et démarrer les activités de la LoA2 avec d’ </a:t>
            </a:r>
            <a:r>
              <a:rPr lang="fr-FR" sz="2800" dirty="0" smtClean="0"/>
              <a:t>autres.</a:t>
            </a:r>
            <a:endParaRPr lang="fr-FR" sz="2800" dirty="0"/>
          </a:p>
          <a:p>
            <a:pPr>
              <a:lnSpc>
                <a:spcPct val="170000"/>
              </a:lnSpc>
              <a:buFont typeface="Wingdings" panose="05000000000000000000" pitchFamily="2" charset="2"/>
              <a:buChar char="v"/>
            </a:pPr>
            <a:r>
              <a:rPr lang="fr-FR" altLang="fr-FR" sz="3000" b="1" dirty="0"/>
              <a:t>Recommandations pour la phase </a:t>
            </a:r>
            <a:r>
              <a:rPr lang="fr-FR" altLang="fr-FR" sz="3000" b="1" dirty="0" smtClean="0"/>
              <a:t>FEM 9</a:t>
            </a:r>
          </a:p>
          <a:p>
            <a:pPr marL="1000125" indent="-457200" algn="just">
              <a:buFont typeface="Wingdings" panose="05000000000000000000" pitchFamily="2" charset="2"/>
              <a:buChar char="§"/>
            </a:pPr>
            <a:r>
              <a:rPr lang="fr-FR" altLang="fr-FR" sz="2800" dirty="0"/>
              <a:t>Solliciter le soutien financier du FEM pour consolider/renforcer les acquis du projet NDT notamment la mise à l’échelle des activités phares identifiée </a:t>
            </a:r>
            <a:endParaRPr lang="" altLang="fr-FR"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2880" y="3101009"/>
            <a:ext cx="8825947" cy="646331"/>
          </a:xfrm>
          <a:prstGeom prst="rect">
            <a:avLst/>
          </a:prstGeom>
          <a:noFill/>
          <a:ln w="28575">
            <a:solidFill>
              <a:schemeClr val="tx1"/>
            </a:solidFill>
          </a:ln>
        </p:spPr>
        <p:txBody>
          <a:bodyPr wrap="square" rtlCol="0">
            <a:spAutoFit/>
          </a:bodyPr>
          <a:lstStyle/>
          <a:p>
            <a:pPr algn="ctr"/>
            <a:r>
              <a:rPr lang="fr-FR" sz="3600" b="1" dirty="0" smtClean="0">
                <a:solidFill>
                  <a:srgbClr val="00B050"/>
                </a:solidFill>
              </a:rPr>
              <a:t>MERCI POUR </a:t>
            </a:r>
            <a:r>
              <a:rPr lang="fr-FR" sz="3600" b="1" dirty="0" smtClean="0">
                <a:solidFill>
                  <a:srgbClr val="FF0000"/>
                </a:solidFill>
              </a:rPr>
              <a:t>VOTRE AIMABLE </a:t>
            </a:r>
            <a:r>
              <a:rPr lang="fr-FR" sz="3600" b="1" dirty="0" smtClean="0">
                <a:solidFill>
                  <a:srgbClr val="FFFF00"/>
                </a:solidFill>
              </a:rPr>
              <a:t>ATTENTION !</a:t>
            </a:r>
            <a:endParaRPr lang="fr-FR" sz="3600" b="1" dirty="0">
              <a:solidFill>
                <a:srgbClr val="FFFF00"/>
              </a:solidFill>
            </a:endParaRPr>
          </a:p>
        </p:txBody>
      </p:sp>
    </p:spTree>
    <p:extLst>
      <p:ext uri="{BB962C8B-B14F-4D97-AF65-F5344CB8AC3E}">
        <p14:creationId xmlns:p14="http://schemas.microsoft.com/office/powerpoint/2010/main" val="222783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7613" y="384560"/>
            <a:ext cx="7934632" cy="464526"/>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a:t>1. Présentation générale du Projet</a:t>
            </a:r>
          </a:p>
        </p:txBody>
      </p:sp>
      <p:sp>
        <p:nvSpPr>
          <p:cNvPr id="3" name="Rectangle 2"/>
          <p:cNvSpPr/>
          <p:nvPr/>
        </p:nvSpPr>
        <p:spPr>
          <a:xfrm>
            <a:off x="647690" y="892781"/>
            <a:ext cx="4282967" cy="400110"/>
          </a:xfrm>
          <a:prstGeom prst="rect">
            <a:avLst/>
          </a:prstGeom>
        </p:spPr>
        <p:txBody>
          <a:bodyPr wrap="square">
            <a:spAutoFit/>
          </a:bodyPr>
          <a:lstStyle/>
          <a:p>
            <a:pPr algn="just">
              <a:buFont typeface="Wingdings" panose="05000000000000000000" pitchFamily="2" charset="2"/>
              <a:buChar char="v"/>
            </a:pPr>
            <a:r>
              <a:rPr lang="fr-FR" sz="2000" b="1" dirty="0"/>
              <a:t>Objectifs principaux</a:t>
            </a:r>
            <a:r>
              <a:rPr lang="" altLang="fr-FR" sz="2000" b="1" dirty="0"/>
              <a:t> y compris cibles</a:t>
            </a:r>
            <a:endParaRPr lang="fr-FR" sz="2000" b="1" dirty="0"/>
          </a:p>
        </p:txBody>
      </p:sp>
      <p:sp>
        <p:nvSpPr>
          <p:cNvPr id="4" name="Rectangle 3"/>
          <p:cNvSpPr/>
          <p:nvPr/>
        </p:nvSpPr>
        <p:spPr>
          <a:xfrm>
            <a:off x="86082" y="1336586"/>
            <a:ext cx="8937171" cy="2246769"/>
          </a:xfrm>
          <a:prstGeom prst="rect">
            <a:avLst/>
          </a:prstGeom>
        </p:spPr>
        <p:txBody>
          <a:bodyPr wrap="square">
            <a:spAutoFit/>
          </a:bodyPr>
          <a:lstStyle/>
          <a:p>
            <a:pPr marL="342900" indent="-342900" algn="just">
              <a:buFont typeface="Wingdings" panose="05000000000000000000" pitchFamily="2" charset="2"/>
              <a:buChar char="Ø"/>
            </a:pPr>
            <a:r>
              <a:rPr lang="fr-FR" sz="2000" dirty="0">
                <a:latin typeface="Arial Narrow" panose="020B0606020202030204" pitchFamily="34" charset="0"/>
                <a:ea typeface="Calibri" panose="020F0502020204030204" pitchFamily="34" charset="0"/>
                <a:cs typeface="Calibri" panose="020F0502020204030204" pitchFamily="34" charset="0"/>
              </a:rPr>
              <a:t> vise à faire progresser le mécanisme de NDT au niveau municipal dans les régions du Nord et de l'Extrême-Nord, conformément à l'approche de la stratégie nationale de NDT, et à aider certaines municipalités à atteindre les objectifs fixés de NDT</a:t>
            </a:r>
          </a:p>
          <a:p>
            <a:pPr algn="just"/>
            <a:endParaRPr lang="fr-FR" sz="2000" dirty="0">
              <a:latin typeface="Arial Narrow" panose="020B0606020202030204" pitchFamily="34" charset="0"/>
              <a:ea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Ø"/>
            </a:pPr>
            <a:r>
              <a:rPr lang="fr-FR" sz="2000" dirty="0">
                <a:latin typeface="Arial Narrow" panose="020B0606020202030204" pitchFamily="34" charset="0"/>
                <a:ea typeface="Calibri" panose="020F0502020204030204" pitchFamily="34" charset="0"/>
                <a:cs typeface="Calibri" panose="020F0502020204030204" pitchFamily="34" charset="0"/>
              </a:rPr>
              <a:t>Permettre la neutralité en matière de dégradation des terres (NDT) et l’atténuation des émissions de gaz à effet de serre dans les paysages de production de la zone </a:t>
            </a:r>
            <a:r>
              <a:rPr lang="fr-FR" sz="2000" dirty="0" err="1">
                <a:latin typeface="Arial Narrow" panose="020B0606020202030204" pitchFamily="34" charset="0"/>
                <a:ea typeface="Calibri" panose="020F0502020204030204" pitchFamily="34" charset="0"/>
                <a:cs typeface="Calibri" panose="020F0502020204030204" pitchFamily="34" charset="0"/>
              </a:rPr>
              <a:t>agroécologique</a:t>
            </a:r>
            <a:r>
              <a:rPr lang="fr-FR" sz="2000" dirty="0">
                <a:latin typeface="Arial Narrow" panose="020B0606020202030204" pitchFamily="34" charset="0"/>
                <a:ea typeface="Calibri" panose="020F0502020204030204" pitchFamily="34" charset="0"/>
                <a:cs typeface="Calibri" panose="020F0502020204030204" pitchFamily="34" charset="0"/>
              </a:rPr>
              <a:t> soudano-sahélienne du Cameroun</a:t>
            </a:r>
          </a:p>
        </p:txBody>
      </p:sp>
      <p:sp>
        <p:nvSpPr>
          <p:cNvPr id="5" name="Rectangle 4"/>
          <p:cNvSpPr/>
          <p:nvPr/>
        </p:nvSpPr>
        <p:spPr>
          <a:xfrm>
            <a:off x="189496" y="3680570"/>
            <a:ext cx="8833757" cy="707886"/>
          </a:xfrm>
          <a:prstGeom prst="rect">
            <a:avLst/>
          </a:prstGeom>
        </p:spPr>
        <p:txBody>
          <a:bodyPr wrap="square">
            <a:spAutoFit/>
          </a:bodyPr>
          <a:lstStyle/>
          <a:p>
            <a:pPr>
              <a:buFont typeface="Wingdings" panose="05000000000000000000" pitchFamily="2" charset="2"/>
              <a:buChar char="v"/>
            </a:pPr>
            <a:r>
              <a:rPr lang="fr-FR" sz="2000" b="1" dirty="0"/>
              <a:t>Zone(s)  administrative</a:t>
            </a:r>
            <a:r>
              <a:rPr lang="fr-FR" altLang="fr-FR" sz="2000" b="1" dirty="0">
                <a:solidFill>
                  <a:srgbClr val="FF0000"/>
                </a:solidFill>
              </a:rPr>
              <a:t>(s)</a:t>
            </a:r>
            <a:r>
              <a:rPr lang="fr-FR" sz="2000" b="1" dirty="0"/>
              <a:t> d’intervention (Régions, départements et communes, carte)</a:t>
            </a:r>
          </a:p>
        </p:txBody>
      </p:sp>
      <p:graphicFrame>
        <p:nvGraphicFramePr>
          <p:cNvPr id="8" name="Tableau 7"/>
          <p:cNvGraphicFramePr>
            <a:graphicFrameLocks noGrp="1"/>
          </p:cNvGraphicFramePr>
          <p:nvPr>
            <p:extLst>
              <p:ext uri="{D42A27DB-BD31-4B8C-83A1-F6EECF244321}">
                <p14:modId xmlns:p14="http://schemas.microsoft.com/office/powerpoint/2010/main" val="2350304032"/>
              </p:ext>
            </p:extLst>
          </p:nvPr>
        </p:nvGraphicFramePr>
        <p:xfrm>
          <a:off x="287613" y="4396403"/>
          <a:ext cx="8438432" cy="2282952"/>
        </p:xfrm>
        <a:graphic>
          <a:graphicData uri="http://schemas.openxmlformats.org/drawingml/2006/table">
            <a:tbl>
              <a:tblPr firstRow="1" firstCol="1" bandRow="1">
                <a:tableStyleId>{5940675A-B579-460E-94D1-54222C63F5DA}</a:tableStyleId>
              </a:tblPr>
              <a:tblGrid>
                <a:gridCol w="2812012">
                  <a:extLst>
                    <a:ext uri="{9D8B030D-6E8A-4147-A177-3AD203B41FA5}">
                      <a16:colId xmlns:a16="http://schemas.microsoft.com/office/drawing/2014/main" val="3453834242"/>
                    </a:ext>
                  </a:extLst>
                </a:gridCol>
                <a:gridCol w="2813210">
                  <a:extLst>
                    <a:ext uri="{9D8B030D-6E8A-4147-A177-3AD203B41FA5}">
                      <a16:colId xmlns:a16="http://schemas.microsoft.com/office/drawing/2014/main" val="447329175"/>
                    </a:ext>
                  </a:extLst>
                </a:gridCol>
                <a:gridCol w="2813210">
                  <a:extLst>
                    <a:ext uri="{9D8B030D-6E8A-4147-A177-3AD203B41FA5}">
                      <a16:colId xmlns:a16="http://schemas.microsoft.com/office/drawing/2014/main" val="849851309"/>
                    </a:ext>
                  </a:extLst>
                </a:gridCol>
              </a:tblGrid>
              <a:tr h="0">
                <a:tc>
                  <a:txBody>
                    <a:bodyPr/>
                    <a:lstStyle/>
                    <a:p>
                      <a:pPr algn="ctr">
                        <a:lnSpc>
                          <a:spcPct val="107000"/>
                        </a:lnSpc>
                        <a:spcAft>
                          <a:spcPts val="0"/>
                        </a:spcAft>
                      </a:pPr>
                      <a:r>
                        <a:rPr lang="en-US" sz="2000" b="1" dirty="0" err="1">
                          <a:effectLst/>
                        </a:rPr>
                        <a:t>Régions</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b="1" dirty="0" err="1">
                          <a:effectLst/>
                        </a:rPr>
                        <a:t>Départements</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b="1" dirty="0">
                          <a:effectLst/>
                        </a:rPr>
                        <a:t>Communes</a:t>
                      </a:r>
                      <a:endParaRPr lang="fr-FR"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6372078"/>
                  </a:ext>
                </a:extLst>
              </a:tr>
              <a:tr h="0">
                <a:tc>
                  <a:txBody>
                    <a:bodyPr/>
                    <a:lstStyle/>
                    <a:p>
                      <a:pPr marL="171450" indent="-171450" algn="ctr">
                        <a:lnSpc>
                          <a:spcPct val="107000"/>
                        </a:lnSpc>
                        <a:spcAft>
                          <a:spcPts val="0"/>
                        </a:spcAft>
                        <a:buFont typeface="Wingdings" panose="05000000000000000000" pitchFamily="2" charset="2"/>
                        <a:buChar char="§"/>
                      </a:pPr>
                      <a:r>
                        <a:rPr lang="en-US" sz="2000" dirty="0">
                          <a:effectLst/>
                        </a:rPr>
                        <a:t>Nord</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nSpc>
                          <a:spcPct val="107000"/>
                        </a:lnSpc>
                        <a:spcAft>
                          <a:spcPts val="0"/>
                        </a:spcAft>
                        <a:buFont typeface="Wingdings" panose="05000000000000000000" pitchFamily="2" charset="2"/>
                        <a:buChar char="§"/>
                      </a:pPr>
                      <a:r>
                        <a:rPr lang="en-US" sz="2000" dirty="0" err="1">
                          <a:effectLst/>
                        </a:rPr>
                        <a:t>Bénoué</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gn="just">
                        <a:lnSpc>
                          <a:spcPct val="107000"/>
                        </a:lnSpc>
                        <a:spcAft>
                          <a:spcPts val="0"/>
                        </a:spcAft>
                        <a:buFont typeface="Wingdings" panose="05000000000000000000" pitchFamily="2" charset="2"/>
                        <a:buChar char="§"/>
                      </a:pPr>
                      <a:r>
                        <a:rPr lang="en-US" sz="2000" dirty="0" err="1">
                          <a:effectLst/>
                        </a:rPr>
                        <a:t>Garoua</a:t>
                      </a:r>
                      <a:r>
                        <a:rPr lang="en-US" sz="2000" dirty="0">
                          <a:effectLst/>
                        </a:rPr>
                        <a:t> 3</a:t>
                      </a:r>
                      <a:endParaRPr lang="fr-FR" sz="2000" dirty="0">
                        <a:effectLst/>
                      </a:endParaRPr>
                    </a:p>
                    <a:p>
                      <a:pPr marL="171450" indent="-171450" algn="just">
                        <a:lnSpc>
                          <a:spcPct val="107000"/>
                        </a:lnSpc>
                        <a:spcAft>
                          <a:spcPts val="0"/>
                        </a:spcAft>
                        <a:buFont typeface="Wingdings" panose="05000000000000000000" pitchFamily="2" charset="2"/>
                        <a:buChar char="§"/>
                      </a:pPr>
                      <a:r>
                        <a:rPr lang="en-US" sz="2000" dirty="0" err="1">
                          <a:effectLst/>
                        </a:rPr>
                        <a:t>Pitoa</a:t>
                      </a:r>
                      <a:endParaRPr lang="fr-FR" sz="2000" dirty="0">
                        <a:effectLst/>
                      </a:endParaRPr>
                    </a:p>
                    <a:p>
                      <a:pPr marL="171450" indent="-171450" algn="just">
                        <a:lnSpc>
                          <a:spcPct val="107000"/>
                        </a:lnSpc>
                        <a:spcAft>
                          <a:spcPts val="0"/>
                        </a:spcAft>
                        <a:buFont typeface="Wingdings" panose="05000000000000000000" pitchFamily="2" charset="2"/>
                        <a:buChar char="§"/>
                      </a:pPr>
                      <a:r>
                        <a:rPr lang="en-US" sz="2000" dirty="0" err="1">
                          <a:effectLst/>
                        </a:rPr>
                        <a:t>Lagdo</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8125701"/>
                  </a:ext>
                </a:extLst>
              </a:tr>
              <a:tr h="0">
                <a:tc rowSpan="3">
                  <a:txBody>
                    <a:bodyPr/>
                    <a:lstStyle/>
                    <a:p>
                      <a:pPr marL="171450" indent="-171450" algn="ctr">
                        <a:lnSpc>
                          <a:spcPct val="107000"/>
                        </a:lnSpc>
                        <a:spcAft>
                          <a:spcPts val="0"/>
                        </a:spcAft>
                        <a:buFont typeface="Wingdings" panose="05000000000000000000" pitchFamily="2" charset="2"/>
                        <a:buChar char="§"/>
                      </a:pPr>
                      <a:r>
                        <a:rPr lang="en-US" sz="2000" dirty="0" err="1">
                          <a:effectLst/>
                        </a:rPr>
                        <a:t>Extrême</a:t>
                      </a:r>
                      <a:r>
                        <a:rPr lang="en-US" sz="2000" dirty="0">
                          <a:effectLst/>
                        </a:rPr>
                        <a:t>-Nord</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nSpc>
                          <a:spcPct val="107000"/>
                        </a:lnSpc>
                        <a:spcAft>
                          <a:spcPts val="0"/>
                        </a:spcAft>
                        <a:buFont typeface="Wingdings" panose="05000000000000000000" pitchFamily="2" charset="2"/>
                        <a:buChar char="§"/>
                      </a:pPr>
                      <a:r>
                        <a:rPr lang="en-US" sz="2000" dirty="0" err="1">
                          <a:effectLst/>
                        </a:rPr>
                        <a:t>Diamaré</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nSpc>
                          <a:spcPct val="107000"/>
                        </a:lnSpc>
                        <a:spcAft>
                          <a:spcPts val="0"/>
                        </a:spcAft>
                        <a:buFont typeface="Wingdings" panose="05000000000000000000" pitchFamily="2" charset="2"/>
                        <a:buChar char="§"/>
                      </a:pPr>
                      <a:r>
                        <a:rPr lang="en-US" sz="2000" dirty="0" err="1">
                          <a:effectLst/>
                        </a:rPr>
                        <a:t>Gazawa</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1853121"/>
                  </a:ext>
                </a:extLst>
              </a:tr>
              <a:tr h="0">
                <a:tc vMerge="1">
                  <a:txBody>
                    <a:bodyPr/>
                    <a:lstStyle/>
                    <a:p>
                      <a:endParaRPr lang="fr-FR"/>
                    </a:p>
                  </a:txBody>
                  <a:tcPr/>
                </a:tc>
                <a:tc>
                  <a:txBody>
                    <a:bodyPr/>
                    <a:lstStyle/>
                    <a:p>
                      <a:pPr marL="171450" indent="-171450">
                        <a:lnSpc>
                          <a:spcPct val="107000"/>
                        </a:lnSpc>
                        <a:spcAft>
                          <a:spcPts val="0"/>
                        </a:spcAft>
                        <a:buFont typeface="Wingdings" panose="05000000000000000000" pitchFamily="2" charset="2"/>
                        <a:buChar char="§"/>
                      </a:pPr>
                      <a:r>
                        <a:rPr lang="en-US" sz="2000" dirty="0">
                          <a:effectLst/>
                        </a:rPr>
                        <a:t>Mayo-</a:t>
                      </a:r>
                      <a:r>
                        <a:rPr lang="en-US" sz="2000" dirty="0" err="1">
                          <a:effectLst/>
                        </a:rPr>
                        <a:t>Kani</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nSpc>
                          <a:spcPct val="107000"/>
                        </a:lnSpc>
                        <a:spcAft>
                          <a:spcPts val="0"/>
                        </a:spcAft>
                        <a:buFont typeface="Wingdings" panose="05000000000000000000" pitchFamily="2" charset="2"/>
                        <a:buChar char="§"/>
                      </a:pPr>
                      <a:r>
                        <a:rPr lang="en-US" sz="2000" dirty="0" err="1">
                          <a:effectLst/>
                        </a:rPr>
                        <a:t>Kaélé</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1937599"/>
                  </a:ext>
                </a:extLst>
              </a:tr>
              <a:tr h="0">
                <a:tc vMerge="1">
                  <a:txBody>
                    <a:bodyPr/>
                    <a:lstStyle/>
                    <a:p>
                      <a:endParaRPr lang="fr-FR"/>
                    </a:p>
                  </a:txBody>
                  <a:tcPr/>
                </a:tc>
                <a:tc>
                  <a:txBody>
                    <a:bodyPr/>
                    <a:lstStyle/>
                    <a:p>
                      <a:pPr marL="171450" indent="-171450">
                        <a:lnSpc>
                          <a:spcPct val="107000"/>
                        </a:lnSpc>
                        <a:spcAft>
                          <a:spcPts val="0"/>
                        </a:spcAft>
                        <a:buFont typeface="Wingdings" panose="05000000000000000000" pitchFamily="2" charset="2"/>
                        <a:buChar char="§"/>
                      </a:pPr>
                      <a:r>
                        <a:rPr lang="en-US" sz="2000" dirty="0">
                          <a:effectLst/>
                        </a:rPr>
                        <a:t>Mayo-</a:t>
                      </a:r>
                      <a:r>
                        <a:rPr lang="en-US" sz="2000" dirty="0" err="1">
                          <a:effectLst/>
                        </a:rPr>
                        <a:t>Danay</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71450" indent="-171450">
                        <a:lnSpc>
                          <a:spcPct val="107000"/>
                        </a:lnSpc>
                        <a:spcAft>
                          <a:spcPts val="0"/>
                        </a:spcAft>
                        <a:buFont typeface="Wingdings" panose="05000000000000000000" pitchFamily="2" charset="2"/>
                        <a:buChar char="§"/>
                      </a:pPr>
                      <a:r>
                        <a:rPr lang="en-US" sz="2000" dirty="0" err="1">
                          <a:effectLst/>
                        </a:rPr>
                        <a:t>Maga</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8262490"/>
                  </a:ext>
                </a:extLst>
              </a:tr>
            </a:tbl>
          </a:graphicData>
        </a:graphic>
      </p:graphicFrame>
    </p:spTree>
    <p:extLst>
      <p:ext uri="{BB962C8B-B14F-4D97-AF65-F5344CB8AC3E}">
        <p14:creationId xmlns:p14="http://schemas.microsoft.com/office/powerpoint/2010/main" val="3218267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7613" y="384560"/>
            <a:ext cx="7934632" cy="464526"/>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b="1" dirty="0"/>
              <a:t>1. Présentation générale du Projet</a:t>
            </a:r>
          </a:p>
        </p:txBody>
      </p:sp>
      <p:sp>
        <p:nvSpPr>
          <p:cNvPr id="5" name="Rectangle 4"/>
          <p:cNvSpPr/>
          <p:nvPr/>
        </p:nvSpPr>
        <p:spPr>
          <a:xfrm>
            <a:off x="287613" y="1064960"/>
            <a:ext cx="8833757" cy="707886"/>
          </a:xfrm>
          <a:prstGeom prst="rect">
            <a:avLst/>
          </a:prstGeom>
        </p:spPr>
        <p:txBody>
          <a:bodyPr wrap="square">
            <a:spAutoFit/>
          </a:bodyPr>
          <a:lstStyle/>
          <a:p>
            <a:pPr>
              <a:buFont typeface="Wingdings" panose="05000000000000000000" pitchFamily="2" charset="2"/>
              <a:buChar char="v"/>
            </a:pPr>
            <a:r>
              <a:rPr lang="fr-FR" sz="2000" b="1" dirty="0"/>
              <a:t>Zone(s)  administrative</a:t>
            </a:r>
            <a:r>
              <a:rPr lang="fr-FR" altLang="fr-FR" sz="2000" b="1" dirty="0">
                <a:solidFill>
                  <a:srgbClr val="FF0000"/>
                </a:solidFill>
              </a:rPr>
              <a:t>(s)</a:t>
            </a:r>
            <a:r>
              <a:rPr lang="fr-FR" sz="2000" b="1" dirty="0"/>
              <a:t> d’intervention (Régions, départements et communes, carte)</a:t>
            </a:r>
          </a:p>
        </p:txBody>
      </p:sp>
      <p:pic>
        <p:nvPicPr>
          <p:cNvPr id="7" name="Picture 4"/>
          <p:cNvPicPr/>
          <p:nvPr/>
        </p:nvPicPr>
        <p:blipFill>
          <a:blip r:embed="rId3" cstate="print">
            <a:extLst>
              <a:ext uri="{28A0092B-C50C-407E-A947-70E740481C1C}">
                <a14:useLocalDpi xmlns:a14="http://schemas.microsoft.com/office/drawing/2010/main" val="0"/>
              </a:ext>
            </a:extLst>
          </a:blip>
          <a:stretch>
            <a:fillRect/>
          </a:stretch>
        </p:blipFill>
        <p:spPr>
          <a:xfrm>
            <a:off x="1238693" y="1772846"/>
            <a:ext cx="6544340" cy="4903213"/>
          </a:xfrm>
          <a:prstGeom prst="rect">
            <a:avLst/>
          </a:prstGeom>
        </p:spPr>
      </p:pic>
    </p:spTree>
    <p:extLst>
      <p:ext uri="{BB962C8B-B14F-4D97-AF65-F5344CB8AC3E}">
        <p14:creationId xmlns:p14="http://schemas.microsoft.com/office/powerpoint/2010/main" val="326252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892" y="522956"/>
            <a:ext cx="6197338" cy="461665"/>
          </a:xfrm>
          <a:prstGeom prst="rect">
            <a:avLst/>
          </a:prstGeom>
        </p:spPr>
        <p:txBody>
          <a:bodyPr wrap="none">
            <a:spAutoFit/>
          </a:bodyPr>
          <a:lstStyle/>
          <a:p>
            <a:pPr>
              <a:buFont typeface="Wingdings" panose="05000000000000000000" pitchFamily="2" charset="2"/>
              <a:buChar char="v"/>
            </a:pPr>
            <a:r>
              <a:rPr lang="" altLang="fr-FR" sz="2400" b="1" dirty="0"/>
              <a:t>Partenaires de mise en oeuvre et d’exécution</a:t>
            </a:r>
            <a:endParaRPr lang="fr-FR" sz="2400" b="1" dirty="0"/>
          </a:p>
        </p:txBody>
      </p:sp>
      <p:sp>
        <p:nvSpPr>
          <p:cNvPr id="3" name="Rectangle 2"/>
          <p:cNvSpPr/>
          <p:nvPr/>
        </p:nvSpPr>
        <p:spPr>
          <a:xfrm>
            <a:off x="253120" y="1134059"/>
            <a:ext cx="8436428" cy="5021055"/>
          </a:xfrm>
          <a:prstGeom prst="rect">
            <a:avLst/>
          </a:prstGeom>
        </p:spPr>
        <p:txBody>
          <a:bodyPr wrap="square">
            <a:spAutoFit/>
          </a:bodyPr>
          <a:lstStyle/>
          <a:p>
            <a:pPr marL="342900" lvl="0" indent="-342900" algn="just">
              <a:lnSpc>
                <a:spcPct val="150000"/>
              </a:lnSpc>
              <a:spcAft>
                <a:spcPts val="0"/>
              </a:spcAft>
              <a:buFont typeface="+mj-lt"/>
              <a:buAutoNum type="arabicPeriod"/>
            </a:pPr>
            <a:r>
              <a:rPr lang="en-US" sz="2400" dirty="0" err="1">
                <a:latin typeface="Calibri" panose="020F0502020204030204" pitchFamily="34" charset="0"/>
                <a:ea typeface="Times New Roman" panose="02020603050405020304" pitchFamily="18" charset="0"/>
                <a:cs typeface="Times New Roman" panose="02020603050405020304" pitchFamily="18" charset="0"/>
              </a:rPr>
              <a:t>Ministère</a:t>
            </a:r>
            <a:r>
              <a:rPr lang="en-US" sz="2400" dirty="0">
                <a:latin typeface="Calibri" panose="020F0502020204030204" pitchFamily="34" charset="0"/>
                <a:ea typeface="Times New Roman" panose="02020603050405020304" pitchFamily="18" charset="0"/>
                <a:cs typeface="Times New Roman" panose="02020603050405020304" pitchFamily="18" charset="0"/>
              </a:rPr>
              <a:t> de </a:t>
            </a:r>
            <a:r>
              <a:rPr lang="en-US" sz="2400" dirty="0" err="1">
                <a:latin typeface="Calibri" panose="020F0502020204030204" pitchFamily="34" charset="0"/>
                <a:ea typeface="Times New Roman" panose="02020603050405020304" pitchFamily="18" charset="0"/>
                <a:cs typeface="Times New Roman" panose="02020603050405020304" pitchFamily="18" charset="0"/>
              </a:rPr>
              <a:t>l’Environement</a:t>
            </a:r>
            <a:r>
              <a:rPr lang="en-US" sz="2400" dirty="0">
                <a:latin typeface="Calibri" panose="020F0502020204030204" pitchFamily="34" charset="0"/>
                <a:ea typeface="Times New Roman" panose="02020603050405020304" pitchFamily="18" charset="0"/>
                <a:cs typeface="Times New Roman" panose="02020603050405020304" pitchFamily="18" charset="0"/>
              </a:rPr>
              <a:t>, de la Protection de la Nature et du </a:t>
            </a:r>
            <a:r>
              <a:rPr lang="en-US" sz="2400" dirty="0" err="1">
                <a:latin typeface="Calibri" panose="020F0502020204030204" pitchFamily="34" charset="0"/>
                <a:ea typeface="Times New Roman" panose="02020603050405020304" pitchFamily="18" charset="0"/>
                <a:cs typeface="Times New Roman" panose="02020603050405020304" pitchFamily="18" charset="0"/>
              </a:rPr>
              <a:t>Développement</a:t>
            </a:r>
            <a:r>
              <a:rPr lang="en-US" sz="2400" dirty="0">
                <a:latin typeface="Calibri" panose="020F0502020204030204" pitchFamily="34" charset="0"/>
                <a:ea typeface="Times New Roman" panose="02020603050405020304" pitchFamily="18" charset="0"/>
                <a:cs typeface="Times New Roman" panose="02020603050405020304" pitchFamily="18" charset="0"/>
              </a:rPr>
              <a:t> Durable (MINEPDED)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2400" dirty="0">
                <a:latin typeface="Calibri" panose="020F0502020204030204" pitchFamily="34" charset="0"/>
                <a:ea typeface="Times New Roman" panose="02020603050405020304" pitchFamily="18" charset="0"/>
                <a:cs typeface="Times New Roman" panose="02020603050405020304" pitchFamily="18" charset="0"/>
              </a:rPr>
              <a:t>Union </a:t>
            </a:r>
            <a:r>
              <a:rPr lang="en-US" sz="2400" dirty="0" err="1">
                <a:latin typeface="Calibri" panose="020F0502020204030204" pitchFamily="34" charset="0"/>
                <a:ea typeface="Times New Roman" panose="02020603050405020304" pitchFamily="18" charset="0"/>
                <a:cs typeface="Times New Roman" panose="02020603050405020304" pitchFamily="18" charset="0"/>
              </a:rPr>
              <a:t>Internationale</a:t>
            </a:r>
            <a:r>
              <a:rPr lang="en-US" sz="2400" dirty="0">
                <a:latin typeface="Calibri" panose="020F0502020204030204" pitchFamily="34" charset="0"/>
                <a:ea typeface="Times New Roman" panose="02020603050405020304" pitchFamily="18" charset="0"/>
                <a:cs typeface="Times New Roman" panose="02020603050405020304" pitchFamily="18" charset="0"/>
              </a:rPr>
              <a:t> pour la Conservation de la Nature (UICN)</a:t>
            </a:r>
          </a:p>
          <a:p>
            <a:pPr marL="342900" indent="-342900" algn="just">
              <a:lnSpc>
                <a:spcPct val="150000"/>
              </a:lnSpc>
              <a:buFont typeface="+mj-lt"/>
              <a:buAutoNum type="arabicPeriod"/>
            </a:pPr>
            <a:r>
              <a:rPr lang="fr-FR" sz="2400" dirty="0">
                <a:latin typeface="Calibri" panose="020F0502020204030204" pitchFamily="34" charset="0"/>
                <a:ea typeface="Times New Roman" panose="02020603050405020304" pitchFamily="18" charset="0"/>
                <a:cs typeface="Times New Roman" panose="02020603050405020304" pitchFamily="18" charset="0"/>
              </a:rPr>
              <a:t>Fonds Spécial d‘Equipement et d‘Intervention Intercommunale</a:t>
            </a:r>
            <a:r>
              <a:rPr lang="en-US" sz="2400" dirty="0">
                <a:latin typeface="Calibri" panose="020F0502020204030204" pitchFamily="34" charset="0"/>
                <a:ea typeface="Times New Roman" panose="02020603050405020304" pitchFamily="18" charset="0"/>
                <a:cs typeface="Times New Roman" panose="02020603050405020304" pitchFamily="18" charset="0"/>
              </a:rPr>
              <a:t> (FEICOM)</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US" sz="2400" dirty="0" err="1">
                <a:latin typeface="Calibri" panose="020F0502020204030204" pitchFamily="34" charset="0"/>
                <a:ea typeface="Times New Roman" panose="02020603050405020304" pitchFamily="18" charset="0"/>
                <a:cs typeface="Times New Roman" panose="02020603050405020304" pitchFamily="18" charset="0"/>
              </a:rPr>
              <a:t>Observatoire</a:t>
            </a:r>
            <a:r>
              <a:rPr lang="en-US" sz="2400" dirty="0">
                <a:latin typeface="Calibri" panose="020F0502020204030204" pitchFamily="34" charset="0"/>
                <a:ea typeface="Times New Roman" panose="02020603050405020304" pitchFamily="18" charset="0"/>
                <a:cs typeface="Times New Roman" panose="02020603050405020304" pitchFamily="18" charset="0"/>
              </a:rPr>
              <a:t> National sur les </a:t>
            </a:r>
            <a:r>
              <a:rPr lang="en-US" sz="2400" dirty="0" err="1">
                <a:latin typeface="Calibri" panose="020F0502020204030204" pitchFamily="34" charset="0"/>
                <a:ea typeface="Times New Roman" panose="02020603050405020304" pitchFamily="18" charset="0"/>
                <a:cs typeface="Times New Roman" panose="02020603050405020304" pitchFamily="18" charset="0"/>
              </a:rPr>
              <a:t>Changements</a:t>
            </a:r>
            <a:r>
              <a:rPr lang="en-US" sz="2400" dirty="0">
                <a:latin typeface="Calibri" panose="020F0502020204030204" pitchFamily="34" charset="0"/>
                <a:ea typeface="Times New Roman" panose="02020603050405020304" pitchFamily="18" charset="0"/>
                <a:cs typeface="Times New Roman" panose="02020603050405020304" pitchFamily="18" charset="0"/>
              </a:rPr>
              <a:t> </a:t>
            </a:r>
            <a:r>
              <a:rPr lang="en-US" sz="2400" dirty="0" err="1">
                <a:latin typeface="Calibri" panose="020F0502020204030204" pitchFamily="34" charset="0"/>
                <a:ea typeface="Times New Roman" panose="02020603050405020304" pitchFamily="18" charset="0"/>
                <a:cs typeface="Times New Roman" panose="02020603050405020304" pitchFamily="18" charset="0"/>
              </a:rPr>
              <a:t>Climatiques</a:t>
            </a:r>
            <a:r>
              <a:rPr lang="en-US" sz="2400" dirty="0">
                <a:latin typeface="Calibri" panose="020F0502020204030204" pitchFamily="34" charset="0"/>
                <a:ea typeface="Times New Roman" panose="02020603050405020304" pitchFamily="18" charset="0"/>
                <a:cs typeface="Times New Roman" panose="02020603050405020304" pitchFamily="18" charset="0"/>
              </a:rPr>
              <a:t> (ONACC)</a:t>
            </a:r>
          </a:p>
          <a:p>
            <a:pPr marL="342900" indent="-342900" algn="just">
              <a:lnSpc>
                <a:spcPct val="150000"/>
              </a:lnSpc>
              <a:buFont typeface="+mj-lt"/>
              <a:buAutoNum type="arabicPeriod"/>
            </a:pPr>
            <a:r>
              <a:rPr lang="fr-FR" sz="2400" dirty="0">
                <a:latin typeface="Calibri" panose="020F0502020204030204" pitchFamily="34" charset="0"/>
                <a:ea typeface="Times New Roman" panose="02020603050405020304" pitchFamily="18" charset="0"/>
                <a:cs typeface="Times New Roman" panose="02020603050405020304" pitchFamily="18" charset="0"/>
              </a:rPr>
              <a:t>Cellule pour le Développement Intégré et l’Environnement </a:t>
            </a:r>
          </a:p>
          <a:p>
            <a:pPr marL="342900" indent="-342900" algn="just">
              <a:lnSpc>
                <a:spcPct val="150000"/>
              </a:lnSpc>
              <a:buFont typeface="+mj-lt"/>
              <a:buAutoNum type="arabicPeriod"/>
            </a:pPr>
            <a:r>
              <a:rPr lang="fr-FR" sz="2400" dirty="0">
                <a:latin typeface="Calibri" panose="020F0502020204030204" pitchFamily="34" charset="0"/>
                <a:ea typeface="Times New Roman" panose="02020603050405020304" pitchFamily="18" charset="0"/>
                <a:cs typeface="Times New Roman" panose="02020603050405020304" pitchFamily="18" charset="0"/>
              </a:rPr>
              <a:t>Actions pour la Biodiversité et Gestion des Terroirs (</a:t>
            </a:r>
            <a:r>
              <a:rPr lang="en-US" sz="2400" dirty="0" err="1">
                <a:latin typeface="Calibri" panose="020F0502020204030204" pitchFamily="34" charset="0"/>
                <a:ea typeface="Times New Roman" panose="02020603050405020304" pitchFamily="18" charset="0"/>
                <a:cs typeface="Times New Roman" panose="02020603050405020304" pitchFamily="18" charset="0"/>
              </a:rPr>
              <a:t>ABIOGeT</a:t>
            </a:r>
            <a:r>
              <a:rPr lang="en-US" sz="2400" dirty="0">
                <a:latin typeface="Calibri" panose="020F0502020204030204" pitchFamily="34" charset="0"/>
                <a:ea typeface="Times New Roman" panose="02020603050405020304" pitchFamily="18" charset="0"/>
                <a:cs typeface="Times New Roman" panose="02020603050405020304" pitchFamily="18" charset="0"/>
              </a:rPr>
              <a:t>)</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801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284" y="370556"/>
            <a:ext cx="7310116" cy="461665"/>
          </a:xfrm>
          <a:prstGeom prst="rect">
            <a:avLst/>
          </a:prstGeom>
        </p:spPr>
        <p:txBody>
          <a:bodyPr wrap="square">
            <a:spAutoFit/>
          </a:bodyPr>
          <a:lstStyle/>
          <a:p>
            <a:pPr>
              <a:buFont typeface="Wingdings" panose="05000000000000000000" pitchFamily="2" charset="2"/>
              <a:buChar char="v"/>
            </a:pPr>
            <a:r>
              <a:rPr lang="fr-FR" sz="2400" b="1" dirty="0"/>
              <a:t>Mécanismes de coordination</a:t>
            </a:r>
            <a:r>
              <a:rPr lang="" altLang="fr-FR" sz="2400" b="1" dirty="0"/>
              <a:t> et de suivi</a:t>
            </a:r>
            <a:endParaRPr lang="fr-FR" sz="2400" b="1" dirty="0"/>
          </a:p>
        </p:txBody>
      </p:sp>
      <p:sp>
        <p:nvSpPr>
          <p:cNvPr id="3" name="Rectangle à coins arrondis 126"/>
          <p:cNvSpPr>
            <a:spLocks noChangeArrowheads="1"/>
          </p:cNvSpPr>
          <p:nvPr/>
        </p:nvSpPr>
        <p:spPr bwMode="auto">
          <a:xfrm>
            <a:off x="409575" y="1192213"/>
            <a:ext cx="711200" cy="469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Rectangle à coins arrondis 124"/>
          <p:cNvSpPr>
            <a:spLocks noChangeArrowheads="1"/>
          </p:cNvSpPr>
          <p:nvPr/>
        </p:nvSpPr>
        <p:spPr bwMode="auto">
          <a:xfrm>
            <a:off x="1368425" y="1204913"/>
            <a:ext cx="1416050" cy="4572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Rectangle à coins arrondis 114"/>
          <p:cNvSpPr>
            <a:spLocks noChangeArrowheads="1"/>
          </p:cNvSpPr>
          <p:nvPr/>
        </p:nvSpPr>
        <p:spPr bwMode="auto">
          <a:xfrm>
            <a:off x="1362075" y="1916113"/>
            <a:ext cx="1422400" cy="3873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Rectangle à coins arrondis 120"/>
          <p:cNvSpPr>
            <a:spLocks noChangeArrowheads="1"/>
          </p:cNvSpPr>
          <p:nvPr/>
        </p:nvSpPr>
        <p:spPr bwMode="auto">
          <a:xfrm>
            <a:off x="3076575" y="1751013"/>
            <a:ext cx="1212850" cy="800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à coins arrondis 118"/>
          <p:cNvSpPr>
            <a:spLocks noChangeArrowheads="1"/>
          </p:cNvSpPr>
          <p:nvPr/>
        </p:nvSpPr>
        <p:spPr bwMode="auto">
          <a:xfrm>
            <a:off x="4654550" y="1731963"/>
            <a:ext cx="1212850" cy="800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Zone de texte 127"/>
          <p:cNvSpPr txBox="1">
            <a:spLocks noChangeArrowheads="1"/>
          </p:cNvSpPr>
          <p:nvPr/>
        </p:nvSpPr>
        <p:spPr bwMode="auto">
          <a:xfrm>
            <a:off x="454025" y="1230313"/>
            <a:ext cx="615950" cy="3683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FEM</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9" name="Rectangle à coins arrondis 78"/>
          <p:cNvSpPr>
            <a:spLocks noChangeArrowheads="1"/>
          </p:cNvSpPr>
          <p:nvPr/>
        </p:nvSpPr>
        <p:spPr bwMode="auto">
          <a:xfrm>
            <a:off x="4665662" y="3538538"/>
            <a:ext cx="1274763" cy="7874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Zone de texte 79"/>
          <p:cNvSpPr txBox="1">
            <a:spLocks noChangeArrowheads="1"/>
          </p:cNvSpPr>
          <p:nvPr/>
        </p:nvSpPr>
        <p:spPr bwMode="auto">
          <a:xfrm>
            <a:off x="4759325" y="3570288"/>
            <a:ext cx="1100137" cy="7239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8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Délégations Régionales</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MINADER/PADFA II, MINEPDED, MINFOF, PNDP</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11" name="Zone de texte 80"/>
          <p:cNvSpPr txBox="1">
            <a:spLocks noChangeArrowheads="1"/>
          </p:cNvSpPr>
          <p:nvPr/>
        </p:nvSpPr>
        <p:spPr bwMode="auto">
          <a:xfrm>
            <a:off x="757237" y="3665538"/>
            <a:ext cx="733425" cy="3556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IUCN</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6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Composante 1</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à coins arrondis 84"/>
          <p:cNvSpPr>
            <a:spLocks noChangeArrowheads="1"/>
          </p:cNvSpPr>
          <p:nvPr/>
        </p:nvSpPr>
        <p:spPr bwMode="auto">
          <a:xfrm>
            <a:off x="2592387" y="3582988"/>
            <a:ext cx="779463" cy="4762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Zone de texte 85"/>
          <p:cNvSpPr txBox="1">
            <a:spLocks noChangeArrowheads="1"/>
          </p:cNvSpPr>
          <p:nvPr/>
        </p:nvSpPr>
        <p:spPr bwMode="auto">
          <a:xfrm>
            <a:off x="2646362" y="3652838"/>
            <a:ext cx="777876" cy="4064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9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MINEPDED</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Composante 3</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à coins arrondis 81"/>
          <p:cNvSpPr>
            <a:spLocks noChangeArrowheads="1"/>
          </p:cNvSpPr>
          <p:nvPr/>
        </p:nvSpPr>
        <p:spPr bwMode="auto">
          <a:xfrm>
            <a:off x="3511550" y="3576638"/>
            <a:ext cx="1000125" cy="4826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Zone de texte 88"/>
          <p:cNvSpPr txBox="1">
            <a:spLocks noChangeArrowheads="1"/>
          </p:cNvSpPr>
          <p:nvPr/>
        </p:nvSpPr>
        <p:spPr bwMode="auto">
          <a:xfrm>
            <a:off x="3587750" y="3648076"/>
            <a:ext cx="835025" cy="3429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8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ONG locales et OSC</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à coins arrondis 61"/>
          <p:cNvSpPr>
            <a:spLocks noChangeArrowheads="1"/>
          </p:cNvSpPr>
          <p:nvPr/>
        </p:nvSpPr>
        <p:spPr bwMode="auto">
          <a:xfrm>
            <a:off x="4943475" y="4483101"/>
            <a:ext cx="1009650" cy="4826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Zone de texte 62"/>
          <p:cNvSpPr txBox="1">
            <a:spLocks noChangeArrowheads="1"/>
          </p:cNvSpPr>
          <p:nvPr/>
        </p:nvSpPr>
        <p:spPr bwMode="auto">
          <a:xfrm>
            <a:off x="5011737" y="4565651"/>
            <a:ext cx="890588" cy="3429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7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Comité Consultatif  Municipal</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à coins arrondis 57"/>
          <p:cNvSpPr>
            <a:spLocks noChangeArrowheads="1"/>
          </p:cNvSpPr>
          <p:nvPr/>
        </p:nvSpPr>
        <p:spPr bwMode="auto">
          <a:xfrm>
            <a:off x="733425" y="4991101"/>
            <a:ext cx="4552950" cy="6032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Zone de texte 52"/>
          <p:cNvSpPr txBox="1">
            <a:spLocks noChangeArrowheads="1"/>
          </p:cNvSpPr>
          <p:nvPr/>
        </p:nvSpPr>
        <p:spPr bwMode="auto">
          <a:xfrm>
            <a:off x="803275" y="5064126"/>
            <a:ext cx="4451350" cy="4635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Bénéficiaires du Projet</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7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Coopératives du PADFA II, Groupes Municipaux, Organisations des femmes, Groupes d’Agriculteurs, Agriculteurs, Associations locales</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20" name="Zone de texte 113"/>
          <p:cNvSpPr txBox="1">
            <a:spLocks noChangeArrowheads="1"/>
          </p:cNvSpPr>
          <p:nvPr/>
        </p:nvSpPr>
        <p:spPr bwMode="auto">
          <a:xfrm>
            <a:off x="4708525" y="1808163"/>
            <a:ext cx="1100137" cy="6096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Comité de Pilotage</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MINEPDED, MINFOF, MINEPAT, MINADER, FAO, IUCN, FIDA, FEICOM, PNDP, GIZ</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1" name="Zone de texte 119"/>
          <p:cNvSpPr txBox="1">
            <a:spLocks noChangeArrowheads="1"/>
          </p:cNvSpPr>
          <p:nvPr/>
        </p:nvSpPr>
        <p:spPr bwMode="auto">
          <a:xfrm>
            <a:off x="3140075" y="1839913"/>
            <a:ext cx="1100137" cy="6413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MINEPDED</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UGP </a:t>
            </a:r>
            <a:r>
              <a:rPr kumimoji="0" lang="fr-FR" altLang="en-US" sz="7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(Coordonnateurs National et Régional, Expert S&amp;E)</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2" name="Zone de texte 115"/>
          <p:cNvSpPr txBox="1">
            <a:spLocks noChangeArrowheads="1"/>
          </p:cNvSpPr>
          <p:nvPr/>
        </p:nvSpPr>
        <p:spPr bwMode="auto">
          <a:xfrm>
            <a:off x="1423987" y="1985963"/>
            <a:ext cx="1285875" cy="2667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FAO Cameroun</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23" name="Zone de texte 125"/>
          <p:cNvSpPr txBox="1">
            <a:spLocks noChangeArrowheads="1"/>
          </p:cNvSpPr>
          <p:nvPr/>
        </p:nvSpPr>
        <p:spPr bwMode="auto">
          <a:xfrm>
            <a:off x="1408112" y="1255713"/>
            <a:ext cx="1314450" cy="3492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9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FAO</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7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Agence d’Exécution du FEM</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à coins arrondis 100"/>
          <p:cNvSpPr>
            <a:spLocks noChangeArrowheads="1"/>
          </p:cNvSpPr>
          <p:nvPr/>
        </p:nvSpPr>
        <p:spPr bwMode="auto">
          <a:xfrm>
            <a:off x="4676775" y="2752726"/>
            <a:ext cx="1212850" cy="4762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Zone de texte 92"/>
          <p:cNvSpPr txBox="1">
            <a:spLocks noChangeArrowheads="1"/>
          </p:cNvSpPr>
          <p:nvPr/>
        </p:nvSpPr>
        <p:spPr bwMode="auto">
          <a:xfrm>
            <a:off x="4733925" y="2816226"/>
            <a:ext cx="1100137" cy="3619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8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Comité Consultatif Régional</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26" name="Ellipse 89"/>
          <p:cNvSpPr>
            <a:spLocks noChangeArrowheads="1"/>
          </p:cNvSpPr>
          <p:nvPr/>
        </p:nvSpPr>
        <p:spPr bwMode="auto">
          <a:xfrm>
            <a:off x="725487" y="3216276"/>
            <a:ext cx="3803650" cy="331787"/>
          </a:xfrm>
          <a:prstGeom prst="ellipse">
            <a:avLst/>
          </a:prstGeom>
          <a:solidFill>
            <a:srgbClr val="FFE599"/>
          </a:solidFill>
          <a:ln w="25400">
            <a:solidFill>
              <a:srgbClr val="FFE5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9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Partenaires d’exécution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27" name="Connecteur droit avec flèche 50"/>
          <p:cNvSpPr>
            <a:spLocks/>
          </p:cNvSpPr>
          <p:nvPr/>
        </p:nvSpPr>
        <p:spPr bwMode="auto">
          <a:xfrm flipH="1">
            <a:off x="4186237" y="5875338"/>
            <a:ext cx="1400175" cy="0"/>
          </a:xfrm>
          <a:prstGeom prst="straightConnector1">
            <a:avLst/>
          </a:prstGeom>
          <a:noFill/>
          <a:ln w="9525">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Connecteur droit avec flèche 48"/>
          <p:cNvSpPr>
            <a:spLocks noChangeShapeType="1"/>
          </p:cNvSpPr>
          <p:nvPr/>
        </p:nvSpPr>
        <p:spPr bwMode="auto">
          <a:xfrm>
            <a:off x="252412" y="5856288"/>
            <a:ext cx="1320800" cy="0"/>
          </a:xfrm>
          <a:prstGeom prst="straightConnector1">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Connecteur droit avec flèche 49"/>
          <p:cNvSpPr>
            <a:spLocks noChangeShapeType="1"/>
          </p:cNvSpPr>
          <p:nvPr/>
        </p:nvSpPr>
        <p:spPr bwMode="auto">
          <a:xfrm>
            <a:off x="1941512" y="5875338"/>
            <a:ext cx="1414463" cy="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51"/>
          <p:cNvSpPr>
            <a:spLocks noChangeArrowheads="1"/>
          </p:cNvSpPr>
          <p:nvPr/>
        </p:nvSpPr>
        <p:spPr bwMode="auto">
          <a:xfrm>
            <a:off x="204787" y="6016626"/>
            <a:ext cx="6064250" cy="277812"/>
          </a:xfrm>
          <a:prstGeom prst="rect">
            <a:avLst/>
          </a:prstGeom>
          <a:solidFill>
            <a:srgbClr val="FFFFFF"/>
          </a:solidFill>
          <a:ln w="25400">
            <a:solidFill>
              <a:srgbClr val="FFFFF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Retour d’information            Remontée de l’information              Échanges d’informations/collaboration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31" name="Connecteur droit avec flèche 128"/>
          <p:cNvSpPr>
            <a:spLocks noChangeShapeType="1"/>
          </p:cNvSpPr>
          <p:nvPr/>
        </p:nvSpPr>
        <p:spPr bwMode="auto">
          <a:xfrm flipH="1">
            <a:off x="1139825" y="1376363"/>
            <a:ext cx="1905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Connecteur droit avec flèche 121"/>
          <p:cNvSpPr>
            <a:spLocks noChangeShapeType="1"/>
          </p:cNvSpPr>
          <p:nvPr/>
        </p:nvSpPr>
        <p:spPr bwMode="auto">
          <a:xfrm>
            <a:off x="1152525" y="1509713"/>
            <a:ext cx="184150" cy="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Connecteur droit avec flèche 123"/>
          <p:cNvSpPr>
            <a:spLocks noChangeShapeType="1"/>
          </p:cNvSpPr>
          <p:nvPr/>
        </p:nvSpPr>
        <p:spPr bwMode="auto">
          <a:xfrm>
            <a:off x="1982787" y="1687513"/>
            <a:ext cx="6350" cy="22860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Connecteur droit avec flèche 122"/>
          <p:cNvSpPr>
            <a:spLocks noChangeShapeType="1"/>
          </p:cNvSpPr>
          <p:nvPr/>
        </p:nvSpPr>
        <p:spPr bwMode="auto">
          <a:xfrm flipV="1">
            <a:off x="2079625" y="1662113"/>
            <a:ext cx="0" cy="2349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Connecteur droit avec flèche 116"/>
          <p:cNvSpPr>
            <a:spLocks noChangeShapeType="1"/>
          </p:cNvSpPr>
          <p:nvPr/>
        </p:nvSpPr>
        <p:spPr bwMode="auto">
          <a:xfrm>
            <a:off x="2790825" y="2087563"/>
            <a:ext cx="25400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Connecteur droit avec flèche 107"/>
          <p:cNvSpPr>
            <a:spLocks noChangeShapeType="1"/>
          </p:cNvSpPr>
          <p:nvPr/>
        </p:nvSpPr>
        <p:spPr bwMode="auto">
          <a:xfrm flipH="1">
            <a:off x="2784475" y="2182813"/>
            <a:ext cx="273050" cy="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Connecteur droit avec flèche 117"/>
          <p:cNvSpPr>
            <a:spLocks noChangeShapeType="1"/>
          </p:cNvSpPr>
          <p:nvPr/>
        </p:nvSpPr>
        <p:spPr bwMode="auto">
          <a:xfrm>
            <a:off x="4295775" y="2068513"/>
            <a:ext cx="33655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Connecteur droit avec flèche 108"/>
          <p:cNvSpPr>
            <a:spLocks noChangeShapeType="1"/>
          </p:cNvSpPr>
          <p:nvPr/>
        </p:nvSpPr>
        <p:spPr bwMode="auto">
          <a:xfrm flipH="1" flipV="1">
            <a:off x="4295775" y="2151063"/>
            <a:ext cx="344487" cy="635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Connecteur droit avec flèche 103"/>
          <p:cNvSpPr>
            <a:spLocks noChangeShapeType="1"/>
          </p:cNvSpPr>
          <p:nvPr/>
        </p:nvSpPr>
        <p:spPr bwMode="auto">
          <a:xfrm flipH="1" flipV="1">
            <a:off x="3606800" y="2589213"/>
            <a:ext cx="19050" cy="63976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Connecteur droit avec flèche 102"/>
          <p:cNvSpPr>
            <a:spLocks noChangeShapeType="1"/>
          </p:cNvSpPr>
          <p:nvPr/>
        </p:nvSpPr>
        <p:spPr bwMode="auto">
          <a:xfrm>
            <a:off x="3497262" y="2568576"/>
            <a:ext cx="28575" cy="663575"/>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Connecteur droit avec flèche 111"/>
          <p:cNvSpPr>
            <a:spLocks noChangeShapeType="1"/>
          </p:cNvSpPr>
          <p:nvPr/>
        </p:nvSpPr>
        <p:spPr bwMode="auto">
          <a:xfrm flipH="1">
            <a:off x="1849437" y="2309813"/>
            <a:ext cx="7938" cy="86360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Connecteur droit avec flèche 112"/>
          <p:cNvSpPr>
            <a:spLocks noChangeShapeType="1"/>
          </p:cNvSpPr>
          <p:nvPr/>
        </p:nvSpPr>
        <p:spPr bwMode="auto">
          <a:xfrm flipV="1">
            <a:off x="1952625" y="2295526"/>
            <a:ext cx="9525" cy="8524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Connecteur droit avec flèche 91"/>
          <p:cNvSpPr>
            <a:spLocks noChangeShapeType="1"/>
          </p:cNvSpPr>
          <p:nvPr/>
        </p:nvSpPr>
        <p:spPr bwMode="auto">
          <a:xfrm>
            <a:off x="5235575" y="3297238"/>
            <a:ext cx="6350" cy="22860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Connecteur droit avec flèche 90"/>
          <p:cNvSpPr>
            <a:spLocks noChangeShapeType="1"/>
          </p:cNvSpPr>
          <p:nvPr/>
        </p:nvSpPr>
        <p:spPr bwMode="auto">
          <a:xfrm flipV="1">
            <a:off x="5318125" y="3271838"/>
            <a:ext cx="0" cy="2349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Connecteur droit avec flèche 104"/>
          <p:cNvSpPr>
            <a:spLocks noChangeShapeType="1"/>
          </p:cNvSpPr>
          <p:nvPr/>
        </p:nvSpPr>
        <p:spPr bwMode="auto">
          <a:xfrm flipH="1" flipV="1">
            <a:off x="3930650" y="2549526"/>
            <a:ext cx="6350" cy="504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Connecteur droit avec flèche 96"/>
          <p:cNvSpPr>
            <a:spLocks noChangeShapeType="1"/>
          </p:cNvSpPr>
          <p:nvPr/>
        </p:nvSpPr>
        <p:spPr bwMode="auto">
          <a:xfrm>
            <a:off x="6049962" y="3044826"/>
            <a:ext cx="0" cy="1620837"/>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Connecteur droit avec flèche 97"/>
          <p:cNvSpPr>
            <a:spLocks noChangeShapeType="1"/>
          </p:cNvSpPr>
          <p:nvPr/>
        </p:nvSpPr>
        <p:spPr bwMode="auto">
          <a:xfrm flipH="1">
            <a:off x="6181725" y="2925763"/>
            <a:ext cx="4762" cy="1836738"/>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Connecteur droit avec flèche 69"/>
          <p:cNvSpPr>
            <a:spLocks noChangeShapeType="1"/>
          </p:cNvSpPr>
          <p:nvPr/>
        </p:nvSpPr>
        <p:spPr bwMode="auto">
          <a:xfrm>
            <a:off x="430212" y="4276726"/>
            <a:ext cx="0" cy="100171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Connecteur droit avec flèche 72"/>
          <p:cNvSpPr>
            <a:spLocks noChangeShapeType="1"/>
          </p:cNvSpPr>
          <p:nvPr/>
        </p:nvSpPr>
        <p:spPr bwMode="auto">
          <a:xfrm flipH="1">
            <a:off x="528637" y="4352926"/>
            <a:ext cx="9525" cy="830262"/>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à coins arrondis 83"/>
          <p:cNvSpPr>
            <a:spLocks noChangeArrowheads="1"/>
          </p:cNvSpPr>
          <p:nvPr/>
        </p:nvSpPr>
        <p:spPr bwMode="auto">
          <a:xfrm>
            <a:off x="1665287" y="3595688"/>
            <a:ext cx="779463" cy="4889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Zone de texte 82"/>
          <p:cNvSpPr txBox="1">
            <a:spLocks noChangeArrowheads="1"/>
          </p:cNvSpPr>
          <p:nvPr/>
        </p:nvSpPr>
        <p:spPr bwMode="auto">
          <a:xfrm>
            <a:off x="1728786" y="3621088"/>
            <a:ext cx="715963" cy="479426"/>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7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ICRAF-IRAD-MINADER</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Composante 2</a:t>
            </a:r>
            <a:endParaRPr kumimoji="0" lang="fr-FR"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52" name="Connecteur droit avec flèche 58"/>
          <p:cNvSpPr>
            <a:spLocks noChangeShapeType="1"/>
          </p:cNvSpPr>
          <p:nvPr/>
        </p:nvSpPr>
        <p:spPr bwMode="auto">
          <a:xfrm>
            <a:off x="5951537" y="4757738"/>
            <a:ext cx="234950"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Connecteur droit avec flèche 93"/>
          <p:cNvSpPr>
            <a:spLocks noChangeShapeType="1"/>
          </p:cNvSpPr>
          <p:nvPr/>
        </p:nvSpPr>
        <p:spPr bwMode="auto">
          <a:xfrm flipH="1">
            <a:off x="5889625" y="2932113"/>
            <a:ext cx="303212"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Connecteur droit avec flèche 63"/>
          <p:cNvSpPr>
            <a:spLocks noChangeShapeType="1"/>
          </p:cNvSpPr>
          <p:nvPr/>
        </p:nvSpPr>
        <p:spPr bwMode="auto">
          <a:xfrm flipH="1">
            <a:off x="5932487" y="4641851"/>
            <a:ext cx="117475" cy="15875"/>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Connecteur droit avec flèche 95"/>
          <p:cNvSpPr>
            <a:spLocks noChangeShapeType="1"/>
          </p:cNvSpPr>
          <p:nvPr/>
        </p:nvSpPr>
        <p:spPr bwMode="auto">
          <a:xfrm>
            <a:off x="5907087" y="3049588"/>
            <a:ext cx="142875" cy="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Connecteur droit avec flèche 71"/>
          <p:cNvSpPr>
            <a:spLocks noChangeShapeType="1"/>
          </p:cNvSpPr>
          <p:nvPr/>
        </p:nvSpPr>
        <p:spPr bwMode="auto">
          <a:xfrm>
            <a:off x="542925" y="4352926"/>
            <a:ext cx="200025" cy="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Connecteur droit avec flèche 53"/>
          <p:cNvSpPr>
            <a:spLocks noChangeShapeType="1"/>
          </p:cNvSpPr>
          <p:nvPr/>
        </p:nvSpPr>
        <p:spPr bwMode="auto">
          <a:xfrm>
            <a:off x="430212" y="5275263"/>
            <a:ext cx="303213"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Connecteur droit avec flèche 94"/>
          <p:cNvSpPr>
            <a:spLocks noChangeShapeType="1"/>
          </p:cNvSpPr>
          <p:nvPr/>
        </p:nvSpPr>
        <p:spPr bwMode="auto">
          <a:xfrm>
            <a:off x="-4556126" y="3278188"/>
            <a:ext cx="152400" cy="635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Connecteur droit avec flèche 54"/>
          <p:cNvSpPr>
            <a:spLocks noChangeShapeType="1"/>
          </p:cNvSpPr>
          <p:nvPr/>
        </p:nvSpPr>
        <p:spPr bwMode="auto">
          <a:xfrm>
            <a:off x="533400" y="5180013"/>
            <a:ext cx="200025" cy="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Connecteur droit avec flèche 70"/>
          <p:cNvSpPr>
            <a:spLocks noChangeShapeType="1"/>
          </p:cNvSpPr>
          <p:nvPr/>
        </p:nvSpPr>
        <p:spPr bwMode="auto">
          <a:xfrm>
            <a:off x="427037" y="4276726"/>
            <a:ext cx="28892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Connecteur droit avec flèche 73"/>
          <p:cNvSpPr>
            <a:spLocks noChangeShapeType="1"/>
          </p:cNvSpPr>
          <p:nvPr/>
        </p:nvSpPr>
        <p:spPr bwMode="auto">
          <a:xfrm flipV="1">
            <a:off x="1458912" y="3851276"/>
            <a:ext cx="231775" cy="952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à coins arrondis 87"/>
          <p:cNvSpPr>
            <a:spLocks noChangeArrowheads="1"/>
          </p:cNvSpPr>
          <p:nvPr/>
        </p:nvSpPr>
        <p:spPr bwMode="auto">
          <a:xfrm>
            <a:off x="601662" y="3625851"/>
            <a:ext cx="857250" cy="4635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Zone de texte 86"/>
          <p:cNvSpPr txBox="1">
            <a:spLocks noChangeArrowheads="1"/>
          </p:cNvSpPr>
          <p:nvPr/>
        </p:nvSpPr>
        <p:spPr bwMode="auto">
          <a:xfrm>
            <a:off x="676275" y="3670301"/>
            <a:ext cx="733425" cy="3556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IUCN</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6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Composante 1</a:t>
            </a:r>
            <a:endParaRPr kumimoji="0" lang="fr-FR"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64" name="Connecteur droit avec flèche 77"/>
          <p:cNvSpPr>
            <a:spLocks noChangeShapeType="1"/>
          </p:cNvSpPr>
          <p:nvPr/>
        </p:nvSpPr>
        <p:spPr bwMode="auto">
          <a:xfrm flipV="1">
            <a:off x="2416175" y="3851276"/>
            <a:ext cx="184150" cy="7937"/>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Connecteur droit avec flèche 76"/>
          <p:cNvSpPr>
            <a:spLocks noChangeShapeType="1"/>
          </p:cNvSpPr>
          <p:nvPr/>
        </p:nvSpPr>
        <p:spPr bwMode="auto">
          <a:xfrm flipV="1">
            <a:off x="3351212" y="3851276"/>
            <a:ext cx="187325" cy="9525"/>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Connecteur droit avec flèche 75"/>
          <p:cNvSpPr>
            <a:spLocks noChangeShapeType="1"/>
          </p:cNvSpPr>
          <p:nvPr/>
        </p:nvSpPr>
        <p:spPr bwMode="auto">
          <a:xfrm>
            <a:off x="4519612" y="3783013"/>
            <a:ext cx="14605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Connecteur droit avec flèche 74"/>
          <p:cNvSpPr>
            <a:spLocks noChangeShapeType="1"/>
          </p:cNvSpPr>
          <p:nvPr/>
        </p:nvSpPr>
        <p:spPr bwMode="auto">
          <a:xfrm flipH="1">
            <a:off x="4510087" y="3851276"/>
            <a:ext cx="166688" cy="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Connecteur droit avec flèche 60"/>
          <p:cNvSpPr>
            <a:spLocks noChangeShapeType="1"/>
          </p:cNvSpPr>
          <p:nvPr/>
        </p:nvSpPr>
        <p:spPr bwMode="auto">
          <a:xfrm>
            <a:off x="5511800" y="4995863"/>
            <a:ext cx="6350" cy="244475"/>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Connecteur droit avec flèche 55"/>
          <p:cNvSpPr>
            <a:spLocks noChangeShapeType="1"/>
          </p:cNvSpPr>
          <p:nvPr/>
        </p:nvSpPr>
        <p:spPr bwMode="auto">
          <a:xfrm>
            <a:off x="5292725" y="5346701"/>
            <a:ext cx="325437"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Connecteur droit avec flèche 59"/>
          <p:cNvSpPr>
            <a:spLocks noChangeShapeType="1"/>
          </p:cNvSpPr>
          <p:nvPr/>
        </p:nvSpPr>
        <p:spPr bwMode="auto">
          <a:xfrm flipV="1">
            <a:off x="5622925" y="5003801"/>
            <a:ext cx="9525" cy="3444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Connecteur droit avec flèche 56"/>
          <p:cNvSpPr>
            <a:spLocks noChangeShapeType="1"/>
          </p:cNvSpPr>
          <p:nvPr/>
        </p:nvSpPr>
        <p:spPr bwMode="auto">
          <a:xfrm flipH="1">
            <a:off x="5308600" y="5230813"/>
            <a:ext cx="203200" cy="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à coins arrondis 101"/>
          <p:cNvSpPr>
            <a:spLocks noChangeArrowheads="1"/>
          </p:cNvSpPr>
          <p:nvPr/>
        </p:nvSpPr>
        <p:spPr bwMode="auto">
          <a:xfrm>
            <a:off x="371474" y="2479676"/>
            <a:ext cx="768351" cy="38735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Zone de texte 105"/>
          <p:cNvSpPr txBox="1">
            <a:spLocks noChangeArrowheads="1"/>
          </p:cNvSpPr>
          <p:nvPr/>
        </p:nvSpPr>
        <p:spPr bwMode="auto">
          <a:xfrm>
            <a:off x="409575" y="2549526"/>
            <a:ext cx="701675" cy="26670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5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Consultant Suivi-évaluation Externe</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
        <p:nvSpPr>
          <p:cNvPr id="74" name="Connecteur en arc 109"/>
          <p:cNvSpPr>
            <a:spLocks noChangeShapeType="1"/>
          </p:cNvSpPr>
          <p:nvPr/>
        </p:nvSpPr>
        <p:spPr bwMode="auto">
          <a:xfrm flipV="1">
            <a:off x="665162" y="2125663"/>
            <a:ext cx="671513" cy="354013"/>
          </a:xfrm>
          <a:prstGeom prst="curvedConnector3">
            <a:avLst>
              <a:gd name="adj1" fmla="val 50000"/>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Connecteur droit avec flèche 98"/>
          <p:cNvSpPr>
            <a:spLocks noChangeShapeType="1"/>
          </p:cNvSpPr>
          <p:nvPr/>
        </p:nvSpPr>
        <p:spPr bwMode="auto">
          <a:xfrm>
            <a:off x="3932237" y="3065463"/>
            <a:ext cx="720725" cy="476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Connecteur droit avec flèche 106"/>
          <p:cNvSpPr>
            <a:spLocks noChangeShapeType="1"/>
          </p:cNvSpPr>
          <p:nvPr/>
        </p:nvSpPr>
        <p:spPr bwMode="auto">
          <a:xfrm>
            <a:off x="4038600" y="2589213"/>
            <a:ext cx="15875" cy="379413"/>
          </a:xfrm>
          <a:prstGeom prst="straightConnector1">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Connecteur droit avec flèche 99"/>
          <p:cNvSpPr>
            <a:spLocks noChangeShapeType="1"/>
          </p:cNvSpPr>
          <p:nvPr/>
        </p:nvSpPr>
        <p:spPr bwMode="auto">
          <a:xfrm flipV="1">
            <a:off x="4059237" y="2963863"/>
            <a:ext cx="606425" cy="4763"/>
          </a:xfrm>
          <a:prstGeom prst="straightConnector1">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Ellipse 66"/>
          <p:cNvSpPr>
            <a:spLocks noChangeArrowheads="1"/>
          </p:cNvSpPr>
          <p:nvPr/>
        </p:nvSpPr>
        <p:spPr bwMode="auto">
          <a:xfrm>
            <a:off x="733425" y="4106863"/>
            <a:ext cx="3803650" cy="331788"/>
          </a:xfrm>
          <a:prstGeom prst="ellipse">
            <a:avLst/>
          </a:prstGeom>
          <a:solidFill>
            <a:srgbClr val="FFE599"/>
          </a:solidFill>
          <a:ln w="25400">
            <a:solidFill>
              <a:srgbClr val="FFE5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9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Calibri" panose="020F0502020204030204" pitchFamily="34" charset="0"/>
              </a:rPr>
              <a:t>Partenaires d’exécution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sp>
        <p:nvSpPr>
          <p:cNvPr id="79" name="Connecteur droit avec flèche 64"/>
          <p:cNvSpPr>
            <a:spLocks noChangeShapeType="1"/>
          </p:cNvSpPr>
          <p:nvPr/>
        </p:nvSpPr>
        <p:spPr bwMode="auto">
          <a:xfrm flipH="1" flipV="1">
            <a:off x="4170362" y="4398963"/>
            <a:ext cx="17463" cy="38417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Connecteur droit avec flèche 67"/>
          <p:cNvSpPr>
            <a:spLocks noChangeShapeType="1"/>
          </p:cNvSpPr>
          <p:nvPr/>
        </p:nvSpPr>
        <p:spPr bwMode="auto">
          <a:xfrm>
            <a:off x="4184650" y="4795838"/>
            <a:ext cx="720725" cy="4763"/>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Connecteur droit avec flèche 65"/>
          <p:cNvSpPr>
            <a:spLocks noChangeShapeType="1"/>
          </p:cNvSpPr>
          <p:nvPr/>
        </p:nvSpPr>
        <p:spPr bwMode="auto">
          <a:xfrm>
            <a:off x="4295775" y="4398963"/>
            <a:ext cx="9525" cy="298450"/>
          </a:xfrm>
          <a:prstGeom prst="straightConnector1">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Connecteur droit avec flèche 68"/>
          <p:cNvSpPr>
            <a:spLocks noChangeShapeType="1"/>
          </p:cNvSpPr>
          <p:nvPr/>
        </p:nvSpPr>
        <p:spPr bwMode="auto">
          <a:xfrm flipV="1">
            <a:off x="4310062" y="4694238"/>
            <a:ext cx="606425" cy="4763"/>
          </a:xfrm>
          <a:prstGeom prst="straightConnector1">
            <a:avLst/>
          </a:prstGeom>
          <a:noFill/>
          <a:ln w="9525"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Rectangle 81"/>
          <p:cNvSpPr>
            <a:spLocks noChangeArrowheads="1"/>
          </p:cNvSpPr>
          <p:nvPr/>
        </p:nvSpPr>
        <p:spPr bwMode="auto">
          <a:xfrm>
            <a:off x="401637" y="696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4" name="Rectangle 99"/>
          <p:cNvSpPr>
            <a:spLocks noChangeArrowheads="1"/>
          </p:cNvSpPr>
          <p:nvPr/>
        </p:nvSpPr>
        <p:spPr bwMode="auto">
          <a:xfrm>
            <a:off x="401637" y="1154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5" name="ZoneTexte 84"/>
          <p:cNvSpPr txBox="1"/>
          <p:nvPr/>
        </p:nvSpPr>
        <p:spPr>
          <a:xfrm>
            <a:off x="6683829" y="1509713"/>
            <a:ext cx="2242457" cy="2862322"/>
          </a:xfrm>
          <a:prstGeom prst="rect">
            <a:avLst/>
          </a:prstGeom>
          <a:noFill/>
        </p:spPr>
        <p:txBody>
          <a:bodyPr wrap="square" rtlCol="0">
            <a:spAutoFit/>
          </a:bodyPr>
          <a:lstStyle/>
          <a:p>
            <a:r>
              <a:rPr lang="fr-FR" b="1" dirty="0"/>
              <a:t>Plusieurs niveaux: </a:t>
            </a:r>
          </a:p>
          <a:p>
            <a:endParaRPr lang="fr-FR" dirty="0"/>
          </a:p>
          <a:p>
            <a:pPr marL="342900" indent="-342900">
              <a:buAutoNum type="arabicPeriod"/>
            </a:pPr>
            <a:r>
              <a:rPr lang="fr-FR" dirty="0"/>
              <a:t>FAO (Agence d’Exécution du FEM)</a:t>
            </a:r>
          </a:p>
          <a:p>
            <a:pPr marL="342900" indent="-342900">
              <a:buAutoNum type="arabicPeriod"/>
            </a:pPr>
            <a:r>
              <a:rPr lang="fr-FR" dirty="0" err="1"/>
              <a:t>CoPil</a:t>
            </a:r>
            <a:endParaRPr lang="fr-FR" dirty="0"/>
          </a:p>
          <a:p>
            <a:pPr marL="342900" indent="-342900">
              <a:buAutoNum type="arabicPeriod"/>
            </a:pPr>
            <a:r>
              <a:rPr lang="fr-FR" dirty="0"/>
              <a:t>MINEPDED (UGP) </a:t>
            </a:r>
          </a:p>
          <a:p>
            <a:pPr marL="342900" indent="-342900">
              <a:buAutoNum type="arabicPeriod"/>
            </a:pPr>
            <a:r>
              <a:rPr lang="fr-FR" dirty="0"/>
              <a:t>CCR &amp; CCM</a:t>
            </a:r>
          </a:p>
          <a:p>
            <a:endParaRPr lang="fr-FR" dirty="0"/>
          </a:p>
          <a:p>
            <a:endParaRPr lang="en-US" dirty="0"/>
          </a:p>
        </p:txBody>
      </p:sp>
    </p:spTree>
    <p:extLst>
      <p:ext uri="{BB962C8B-B14F-4D97-AF65-F5344CB8AC3E}">
        <p14:creationId xmlns:p14="http://schemas.microsoft.com/office/powerpoint/2010/main" val="602345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7511" y="312692"/>
            <a:ext cx="6445183" cy="461665"/>
          </a:xfrm>
          <a:prstGeom prst="rect">
            <a:avLst/>
          </a:prstGeom>
        </p:spPr>
        <p:txBody>
          <a:bodyPr wrap="square">
            <a:spAutoFit/>
          </a:bodyPr>
          <a:lstStyle/>
          <a:p>
            <a:pPr algn="ctr">
              <a:buFont typeface="Wingdings" panose="05000000000000000000" pitchFamily="2" charset="2"/>
              <a:buChar char="v"/>
            </a:pPr>
            <a:r>
              <a:rPr lang="fr-FR" sz="2400" b="1" dirty="0"/>
              <a:t>Durée et phase actuelle (05 ans)</a:t>
            </a:r>
            <a:endParaRPr lang="fr-FR" altLang="fr-FR" sz="2400" b="1" dirty="0"/>
          </a:p>
        </p:txBody>
      </p:sp>
      <p:sp>
        <p:nvSpPr>
          <p:cNvPr id="3" name="Rectangle 2"/>
          <p:cNvSpPr/>
          <p:nvPr/>
        </p:nvSpPr>
        <p:spPr>
          <a:xfrm>
            <a:off x="397041" y="2260349"/>
            <a:ext cx="7531769" cy="461665"/>
          </a:xfrm>
          <a:prstGeom prst="rect">
            <a:avLst/>
          </a:prstGeom>
        </p:spPr>
        <p:txBody>
          <a:bodyPr wrap="square">
            <a:spAutoFit/>
          </a:bodyPr>
          <a:lstStyle/>
          <a:p>
            <a:pPr indent="-285750" algn="just">
              <a:buFont typeface="Wingdings" panose="05000000000000000000" pitchFamily="2" charset="2"/>
              <a:buChar char="v"/>
            </a:pPr>
            <a:r>
              <a:rPr lang="" altLang="fr-FR" sz="2400" b="1" dirty="0"/>
              <a:t>Budget global du projet (Bailleur et cofinancements)</a:t>
            </a:r>
          </a:p>
        </p:txBody>
      </p:sp>
      <p:graphicFrame>
        <p:nvGraphicFramePr>
          <p:cNvPr id="6" name="Tableau 5"/>
          <p:cNvGraphicFramePr>
            <a:graphicFrameLocks noGrp="1"/>
          </p:cNvGraphicFramePr>
          <p:nvPr>
            <p:extLst>
              <p:ext uri="{D42A27DB-BD31-4B8C-83A1-F6EECF244321}">
                <p14:modId xmlns:p14="http://schemas.microsoft.com/office/powerpoint/2010/main" val="3514909832"/>
              </p:ext>
            </p:extLst>
          </p:nvPr>
        </p:nvGraphicFramePr>
        <p:xfrm>
          <a:off x="677510" y="3124668"/>
          <a:ext cx="8165701" cy="1458528"/>
        </p:xfrm>
        <a:graphic>
          <a:graphicData uri="http://schemas.openxmlformats.org/drawingml/2006/table">
            <a:tbl>
              <a:tblPr>
                <a:tableStyleId>{5940675A-B579-460E-94D1-54222C63F5DA}</a:tableStyleId>
              </a:tblPr>
              <a:tblGrid>
                <a:gridCol w="4064705">
                  <a:extLst>
                    <a:ext uri="{9D8B030D-6E8A-4147-A177-3AD203B41FA5}">
                      <a16:colId xmlns:a16="http://schemas.microsoft.com/office/drawing/2014/main" val="3023513659"/>
                    </a:ext>
                  </a:extLst>
                </a:gridCol>
                <a:gridCol w="1809071">
                  <a:extLst>
                    <a:ext uri="{9D8B030D-6E8A-4147-A177-3AD203B41FA5}">
                      <a16:colId xmlns:a16="http://schemas.microsoft.com/office/drawing/2014/main" val="3486459643"/>
                    </a:ext>
                  </a:extLst>
                </a:gridCol>
                <a:gridCol w="2291925">
                  <a:extLst>
                    <a:ext uri="{9D8B030D-6E8A-4147-A177-3AD203B41FA5}">
                      <a16:colId xmlns:a16="http://schemas.microsoft.com/office/drawing/2014/main" val="3099915528"/>
                    </a:ext>
                  </a:extLst>
                </a:gridCol>
              </a:tblGrid>
              <a:tr h="486176">
                <a:tc>
                  <a:txBody>
                    <a:bodyPr/>
                    <a:lstStyle/>
                    <a:p>
                      <a:pPr>
                        <a:lnSpc>
                          <a:spcPct val="107000"/>
                        </a:lnSpc>
                      </a:pPr>
                      <a:r>
                        <a:rPr lang="fr-FR" sz="2000" dirty="0">
                          <a:effectLst/>
                        </a:rPr>
                        <a:t>Montant de la subvention du FEM </a:t>
                      </a:r>
                      <a:endParaRPr lang="fr-FR" sz="16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pPr>
                      <a:r>
                        <a:rPr lang="fr-FR" sz="2000" dirty="0">
                          <a:effectLst/>
                        </a:rPr>
                        <a:t>US$ </a:t>
                      </a:r>
                      <a:r>
                        <a:rPr lang="fr-FR" sz="2000" dirty="0" smtClean="0">
                          <a:effectLst/>
                        </a:rPr>
                        <a:t>2</a:t>
                      </a:r>
                      <a:r>
                        <a:rPr lang="fr-FR" sz="2000" baseline="0" dirty="0" smtClean="0">
                          <a:effectLst/>
                        </a:rPr>
                        <a:t> </a:t>
                      </a:r>
                      <a:r>
                        <a:rPr lang="fr-FR" sz="2000" dirty="0" smtClean="0">
                          <a:effectLst/>
                        </a:rPr>
                        <a:t>000</a:t>
                      </a:r>
                      <a:r>
                        <a:rPr lang="fr-FR" sz="2000" baseline="0" dirty="0" smtClean="0">
                          <a:effectLst/>
                        </a:rPr>
                        <a:t> </a:t>
                      </a:r>
                      <a:r>
                        <a:rPr lang="fr-FR" sz="2000" dirty="0" smtClean="0">
                          <a:effectLst/>
                        </a:rPr>
                        <a:t>000</a:t>
                      </a:r>
                      <a:endParaRPr lang="fr-FR" sz="16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pPr>
                      <a:r>
                        <a:rPr lang="fr-FR" sz="2000" dirty="0">
                          <a:effectLst/>
                        </a:rPr>
                        <a:t>1 136 796 394 FCFA</a:t>
                      </a:r>
                      <a:endParaRPr lang="fr-FR" sz="1600" dirty="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025833"/>
                  </a:ext>
                </a:extLst>
              </a:tr>
              <a:tr h="486176">
                <a:tc>
                  <a:txBody>
                    <a:bodyPr/>
                    <a:lstStyle/>
                    <a:p>
                      <a:pPr>
                        <a:lnSpc>
                          <a:spcPct val="107000"/>
                        </a:lnSpc>
                      </a:pPr>
                      <a:r>
                        <a:rPr lang="fr-FR" sz="2000" dirty="0">
                          <a:effectLst/>
                        </a:rPr>
                        <a:t>Montant total du cofinancement</a:t>
                      </a:r>
                      <a:endParaRPr lang="fr-FR" sz="16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pPr>
                      <a:r>
                        <a:rPr lang="fr-FR" sz="2000" dirty="0">
                          <a:effectLst/>
                        </a:rPr>
                        <a:t>US$ </a:t>
                      </a:r>
                      <a:r>
                        <a:rPr lang="fr-FR" sz="2000" dirty="0" smtClean="0">
                          <a:effectLst/>
                        </a:rPr>
                        <a:t>20</a:t>
                      </a:r>
                      <a:r>
                        <a:rPr lang="fr-FR" sz="2000" baseline="0" dirty="0" smtClean="0">
                          <a:effectLst/>
                        </a:rPr>
                        <a:t> </a:t>
                      </a:r>
                      <a:r>
                        <a:rPr lang="fr-FR" sz="2000" dirty="0" smtClean="0">
                          <a:effectLst/>
                        </a:rPr>
                        <a:t>517 667</a:t>
                      </a:r>
                      <a:endParaRPr lang="fr-FR" sz="16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pPr>
                      <a:r>
                        <a:rPr lang="fr-FR" sz="2000" dirty="0">
                          <a:effectLst/>
                        </a:rPr>
                        <a:t>11 662 204 929 FCFA</a:t>
                      </a:r>
                      <a:endParaRPr lang="fr-FR" sz="1600" dirty="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836004"/>
                  </a:ext>
                </a:extLst>
              </a:tr>
              <a:tr h="486176">
                <a:tc>
                  <a:txBody>
                    <a:bodyPr/>
                    <a:lstStyle/>
                    <a:p>
                      <a:pPr>
                        <a:lnSpc>
                          <a:spcPct val="107000"/>
                        </a:lnSpc>
                      </a:pPr>
                      <a:r>
                        <a:rPr lang="fr-FR" sz="2000" dirty="0">
                          <a:effectLst/>
                        </a:rPr>
                        <a:t>Montant total des </a:t>
                      </a:r>
                      <a:r>
                        <a:rPr lang="fr-FR" sz="2000" dirty="0" smtClean="0">
                          <a:effectLst/>
                        </a:rPr>
                        <a:t>subventions</a:t>
                      </a:r>
                      <a:endParaRPr lang="fr-FR" sz="16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457200" rtl="0" eaLnBrk="1" fontAlgn="b" latinLnBrk="0" hangingPunct="1">
                        <a:lnSpc>
                          <a:spcPct val="107000"/>
                        </a:lnSpc>
                      </a:pPr>
                      <a:r>
                        <a:rPr lang="fr-FR" sz="2000" kern="1200" dirty="0" smtClean="0">
                          <a:solidFill>
                            <a:schemeClr val="tx1"/>
                          </a:solidFill>
                          <a:effectLst/>
                          <a:latin typeface="+mn-lt"/>
                          <a:ea typeface="+mn-ea"/>
                          <a:cs typeface="+mn-cs"/>
                        </a:rPr>
                        <a:t>US$ 22</a:t>
                      </a:r>
                      <a:r>
                        <a:rPr lang="fr-FR" sz="2000" kern="1200" dirty="0">
                          <a:solidFill>
                            <a:schemeClr val="tx1"/>
                          </a:solidFill>
                          <a:effectLst/>
                          <a:latin typeface="+mn-lt"/>
                          <a:ea typeface="+mn-ea"/>
                          <a:cs typeface="+mn-cs"/>
                        </a:rPr>
                        <a:t> 517 667</a:t>
                      </a:r>
                    </a:p>
                  </a:txBody>
                  <a:tcPr marL="6350" marR="6350" marT="6350" marB="0" anchor="ctr"/>
                </a:tc>
                <a:tc>
                  <a:txBody>
                    <a:bodyPr/>
                    <a:lstStyle/>
                    <a:p>
                      <a:pPr marL="0" algn="ctr" defTabSz="457200" rtl="0" eaLnBrk="1" fontAlgn="b" latinLnBrk="0" hangingPunct="1">
                        <a:lnSpc>
                          <a:spcPct val="107000"/>
                        </a:lnSpc>
                      </a:pPr>
                      <a:r>
                        <a:rPr lang="fr-FR" sz="2000" kern="1200" dirty="0">
                          <a:solidFill>
                            <a:schemeClr val="tx1"/>
                          </a:solidFill>
                          <a:effectLst/>
                          <a:latin typeface="+mn-lt"/>
                          <a:ea typeface="+mn-ea"/>
                          <a:cs typeface="+mn-cs"/>
                        </a:rPr>
                        <a:t>12 799 001 </a:t>
                      </a:r>
                      <a:r>
                        <a:rPr lang="fr-FR" sz="2000" kern="1200" dirty="0" smtClean="0">
                          <a:solidFill>
                            <a:schemeClr val="tx1"/>
                          </a:solidFill>
                          <a:effectLst/>
                          <a:latin typeface="+mn-lt"/>
                          <a:ea typeface="+mn-ea"/>
                          <a:cs typeface="+mn-cs"/>
                        </a:rPr>
                        <a:t>323 FCFA</a:t>
                      </a:r>
                      <a:endParaRPr lang="fr-FR" sz="2000" kern="1200" dirty="0">
                        <a:solidFill>
                          <a:schemeClr val="tx1"/>
                        </a:solidFill>
                        <a:effectLst/>
                        <a:latin typeface="+mn-lt"/>
                        <a:ea typeface="+mn-ea"/>
                        <a:cs typeface="+mn-cs"/>
                      </a:endParaRPr>
                    </a:p>
                  </a:txBody>
                  <a:tcPr marL="6350" marR="6350" marT="6350" marB="0" anchor="ctr"/>
                </a:tc>
                <a:extLst>
                  <a:ext uri="{0D108BD9-81ED-4DB2-BD59-A6C34878D82A}">
                    <a16:rowId xmlns:a16="http://schemas.microsoft.com/office/drawing/2014/main" val="184988014"/>
                  </a:ext>
                </a:extLst>
              </a:tr>
            </a:tbl>
          </a:graphicData>
        </a:graphic>
      </p:graphicFrame>
      <p:sp>
        <p:nvSpPr>
          <p:cNvPr id="8" name="Rectangle 1"/>
          <p:cNvSpPr>
            <a:spLocks noChangeArrowheads="1"/>
          </p:cNvSpPr>
          <p:nvPr/>
        </p:nvSpPr>
        <p:spPr bwMode="auto">
          <a:xfrm>
            <a:off x="677511" y="12244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Arial" panose="020B0604020202020204" pitchFamily="34" charset="0"/>
              </a:rPr>
              <a:t/>
            </a: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au 11"/>
          <p:cNvGraphicFramePr>
            <a:graphicFrameLocks noGrp="1"/>
          </p:cNvGraphicFramePr>
          <p:nvPr>
            <p:extLst>
              <p:ext uri="{D42A27DB-BD31-4B8C-83A1-F6EECF244321}">
                <p14:modId xmlns:p14="http://schemas.microsoft.com/office/powerpoint/2010/main" val="1182054867"/>
              </p:ext>
            </p:extLst>
          </p:nvPr>
        </p:nvGraphicFramePr>
        <p:xfrm>
          <a:off x="866274" y="817473"/>
          <a:ext cx="7892716" cy="1342644"/>
        </p:xfrm>
        <a:graphic>
          <a:graphicData uri="http://schemas.openxmlformats.org/drawingml/2006/table">
            <a:tbl>
              <a:tblPr>
                <a:tableStyleId>{616DA210-FB5B-4158-B5E0-FEB733F419BA}</a:tableStyleId>
              </a:tblPr>
              <a:tblGrid>
                <a:gridCol w="5258127">
                  <a:extLst>
                    <a:ext uri="{9D8B030D-6E8A-4147-A177-3AD203B41FA5}">
                      <a16:colId xmlns:a16="http://schemas.microsoft.com/office/drawing/2014/main" val="3302976832"/>
                    </a:ext>
                  </a:extLst>
                </a:gridCol>
                <a:gridCol w="2634589">
                  <a:extLst>
                    <a:ext uri="{9D8B030D-6E8A-4147-A177-3AD203B41FA5}">
                      <a16:colId xmlns:a16="http://schemas.microsoft.com/office/drawing/2014/main" val="4142448899"/>
                    </a:ext>
                  </a:extLst>
                </a:gridCol>
              </a:tblGrid>
              <a:tr h="136525">
                <a:tc>
                  <a:txBody>
                    <a:bodyPr/>
                    <a:lstStyle/>
                    <a:p>
                      <a:pPr algn="just">
                        <a:lnSpc>
                          <a:spcPct val="107000"/>
                        </a:lnSpc>
                        <a:spcAft>
                          <a:spcPts val="800"/>
                        </a:spcAft>
                      </a:pPr>
                      <a:r>
                        <a:rPr lang="fr-FR" sz="2000" dirty="0">
                          <a:effectLst/>
                        </a:rPr>
                        <a:t>Durée initiale du projet</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fr-FR" sz="2000">
                          <a:effectLst/>
                        </a:rPr>
                        <a:t>05 ans</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86528951"/>
                  </a:ext>
                </a:extLst>
              </a:tr>
              <a:tr h="136525">
                <a:tc>
                  <a:txBody>
                    <a:bodyPr/>
                    <a:lstStyle/>
                    <a:p>
                      <a:pPr algn="just">
                        <a:lnSpc>
                          <a:spcPct val="107000"/>
                        </a:lnSpc>
                        <a:spcAft>
                          <a:spcPts val="800"/>
                        </a:spcAft>
                      </a:pPr>
                      <a:r>
                        <a:rPr lang="fr-FR" sz="2000" dirty="0">
                          <a:effectLst/>
                        </a:rPr>
                        <a:t>Date d'approbation du PDG du FEM</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fr-FR" sz="2000">
                          <a:effectLst/>
                        </a:rPr>
                        <a:t>14 juillet 2022</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548958908"/>
                  </a:ext>
                </a:extLst>
              </a:tr>
              <a:tr h="275590">
                <a:tc>
                  <a:txBody>
                    <a:bodyPr/>
                    <a:lstStyle/>
                    <a:p>
                      <a:pPr algn="just">
                        <a:lnSpc>
                          <a:spcPct val="107000"/>
                        </a:lnSpc>
                        <a:spcAft>
                          <a:spcPts val="800"/>
                        </a:spcAft>
                      </a:pPr>
                      <a:r>
                        <a:rPr lang="fr-FR" sz="2000" dirty="0">
                          <a:effectLst/>
                        </a:rPr>
                        <a:t>Date de début de mise en œuvre du projet</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fr-FR" sz="2000" dirty="0">
                          <a:effectLst/>
                        </a:rPr>
                        <a:t>01 Octobre 2022</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4092153490"/>
                  </a:ext>
                </a:extLst>
              </a:tr>
              <a:tr h="274320">
                <a:tc>
                  <a:txBody>
                    <a:bodyPr/>
                    <a:lstStyle/>
                    <a:p>
                      <a:pPr algn="just">
                        <a:lnSpc>
                          <a:spcPct val="107000"/>
                        </a:lnSpc>
                        <a:spcAft>
                          <a:spcPts val="800"/>
                        </a:spcAft>
                      </a:pPr>
                      <a:r>
                        <a:rPr lang="fr-FR" sz="2000" dirty="0">
                          <a:effectLst/>
                        </a:rPr>
                        <a:t>Date de fin de projet prévue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fr-FR" sz="2000" dirty="0">
                          <a:effectLst/>
                        </a:rPr>
                        <a:t>30 Septembre 2027</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221851911"/>
                  </a:ext>
                </a:extLst>
              </a:tr>
            </a:tbl>
          </a:graphicData>
        </a:graphic>
      </p:graphicFrame>
    </p:spTree>
    <p:extLst>
      <p:ext uri="{BB962C8B-B14F-4D97-AF65-F5344CB8AC3E}">
        <p14:creationId xmlns:p14="http://schemas.microsoft.com/office/powerpoint/2010/main" val="3308564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8709" y="119496"/>
            <a:ext cx="6473058" cy="6024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t>2. Contexte et justification</a:t>
            </a:r>
          </a:p>
        </p:txBody>
      </p:sp>
      <p:sp>
        <p:nvSpPr>
          <p:cNvPr id="3" name="Rectangle 2"/>
          <p:cNvSpPr/>
          <p:nvPr/>
        </p:nvSpPr>
        <p:spPr>
          <a:xfrm>
            <a:off x="589547" y="693403"/>
            <a:ext cx="7507706" cy="461665"/>
          </a:xfrm>
          <a:prstGeom prst="rect">
            <a:avLst/>
          </a:prstGeom>
        </p:spPr>
        <p:txBody>
          <a:bodyPr wrap="square">
            <a:spAutoFit/>
          </a:bodyPr>
          <a:lstStyle/>
          <a:p>
            <a:pPr>
              <a:buFont typeface="Wingdings" panose="05000000000000000000" pitchFamily="2" charset="2"/>
              <a:buChar char="v"/>
            </a:pPr>
            <a:r>
              <a:rPr lang="fr-FR" sz="2400" dirty="0"/>
              <a:t>Domaines thématiques d’intervention du FEM adressées                            </a:t>
            </a:r>
          </a:p>
        </p:txBody>
      </p:sp>
      <p:sp>
        <p:nvSpPr>
          <p:cNvPr id="4" name="Rectangle 3"/>
          <p:cNvSpPr/>
          <p:nvPr/>
        </p:nvSpPr>
        <p:spPr>
          <a:xfrm>
            <a:off x="292368" y="4121709"/>
            <a:ext cx="8550843" cy="1252009"/>
          </a:xfrm>
          <a:prstGeom prst="rect">
            <a:avLst/>
          </a:prstGeom>
        </p:spPr>
        <p:txBody>
          <a:bodyPr wrap="square">
            <a:spAutoFit/>
          </a:bodyPr>
          <a:lstStyle/>
          <a:p>
            <a:pPr marL="342900" indent="-342900" algn="just">
              <a:buFont typeface="Wingdings" panose="05000000000000000000" pitchFamily="2" charset="2"/>
              <a:buChar char="§"/>
            </a:pPr>
            <a:r>
              <a:rPr lang="fr-FR" sz="2400" b="1" dirty="0"/>
              <a:t>Changements Climatiques: </a:t>
            </a:r>
          </a:p>
          <a:p>
            <a:pPr marL="1257300" lvl="2" indent="-342900" algn="just">
              <a:lnSpc>
                <a:spcPct val="107000"/>
              </a:lnSpc>
              <a:buFont typeface="Wingdings" panose="05000000000000000000" pitchFamily="2" charset="2"/>
              <a:buChar char="ü"/>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400" dirty="0">
                <a:latin typeface="Calibri" panose="020F0502020204030204" pitchFamily="34" charset="0"/>
                <a:ea typeface="Times New Roman" panose="02020603050405020304" pitchFamily="18" charset="0"/>
                <a:cs typeface="Calibri" panose="020F0502020204030204" pitchFamily="34" charset="0"/>
              </a:rPr>
              <a:t>Productivité des terres, Stocks de carbone aériens et souterrains</a:t>
            </a:r>
          </a:p>
        </p:txBody>
      </p:sp>
      <p:sp>
        <p:nvSpPr>
          <p:cNvPr id="6" name="Rectangle 5"/>
          <p:cNvSpPr/>
          <p:nvPr/>
        </p:nvSpPr>
        <p:spPr>
          <a:xfrm>
            <a:off x="171981" y="2173851"/>
            <a:ext cx="8550843" cy="1673022"/>
          </a:xfrm>
          <a:prstGeom prst="rect">
            <a:avLst/>
          </a:prstGeom>
        </p:spPr>
        <p:txBody>
          <a:bodyPr wrap="square">
            <a:spAutoFit/>
          </a:bodyPr>
          <a:lstStyle/>
          <a:p>
            <a:pPr marL="342900" indent="-342900" algn="just">
              <a:lnSpc>
                <a:spcPct val="107000"/>
              </a:lnSpc>
              <a:spcAft>
                <a:spcPts val="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400" b="1" dirty="0">
                <a:latin typeface="Calibri" panose="020F0502020204030204" pitchFamily="34" charset="0"/>
                <a:ea typeface="Times New Roman" panose="02020603050405020304" pitchFamily="18" charset="0"/>
                <a:cs typeface="Calibri" panose="020F0502020204030204" pitchFamily="34" charset="0"/>
              </a:rPr>
              <a:t>Dégradation des terre:</a:t>
            </a:r>
            <a:r>
              <a:rPr lang="fr-FR" sz="2400" b="1" dirty="0"/>
              <a:t> </a:t>
            </a:r>
          </a:p>
          <a:p>
            <a:pPr marL="1257300" lvl="2" indent="-342900" algn="just">
              <a:lnSpc>
                <a:spcPct val="107000"/>
              </a:lnSpc>
              <a:buFont typeface="Wingdings" panose="05000000000000000000" pitchFamily="2" charset="2"/>
              <a:buChar char="ü"/>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400" dirty="0">
                <a:latin typeface="Calibri" panose="020F0502020204030204" pitchFamily="34" charset="0"/>
                <a:ea typeface="Times New Roman" panose="02020603050405020304" pitchFamily="18" charset="0"/>
                <a:cs typeface="Calibri" panose="020F0502020204030204" pitchFamily="34" charset="0"/>
              </a:rPr>
              <a:t>Restauration et réhabilitation des terres dégradées </a:t>
            </a:r>
          </a:p>
          <a:p>
            <a:pPr marL="1257300" lvl="2" indent="-342900" algn="just">
              <a:lnSpc>
                <a:spcPct val="107000"/>
              </a:lnSpc>
              <a:spcAft>
                <a:spcPts val="0"/>
              </a:spcAft>
              <a:buFont typeface="Wingdings" panose="05000000000000000000" pitchFamily="2" charset="2"/>
              <a:buChar char="ü"/>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400" dirty="0">
                <a:latin typeface="Calibri" panose="020F0502020204030204" pitchFamily="34" charset="0"/>
                <a:ea typeface="Times New Roman" panose="02020603050405020304" pitchFamily="18" charset="0"/>
                <a:cs typeface="Calibri" panose="020F0502020204030204" pitchFamily="34" charset="0"/>
              </a:rPr>
              <a:t>Neutralité en matière de dégradation des terres</a:t>
            </a:r>
          </a:p>
          <a:p>
            <a:pPr marL="1257300" lvl="2" indent="-342900" algn="just">
              <a:lnSpc>
                <a:spcPct val="107000"/>
              </a:lnSpc>
              <a:spcAft>
                <a:spcPts val="0"/>
              </a:spcAft>
              <a:buFont typeface="Wingdings" panose="05000000000000000000" pitchFamily="2" charset="2"/>
              <a:buChar char="ü"/>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400" dirty="0">
                <a:latin typeface="Calibri" panose="020F0502020204030204" pitchFamily="34" charset="0"/>
                <a:ea typeface="Times New Roman" panose="02020603050405020304" pitchFamily="18" charset="0"/>
                <a:cs typeface="Calibri" panose="020F0502020204030204" pitchFamily="34" charset="0"/>
              </a:rPr>
              <a:t>Techniques améliorées de gestion des sols et de l'eau</a:t>
            </a:r>
          </a:p>
        </p:txBody>
      </p:sp>
      <p:sp>
        <p:nvSpPr>
          <p:cNvPr id="8" name="Rectangle 7"/>
          <p:cNvSpPr/>
          <p:nvPr/>
        </p:nvSpPr>
        <p:spPr>
          <a:xfrm>
            <a:off x="171981" y="1295803"/>
            <a:ext cx="8887798" cy="830997"/>
          </a:xfrm>
          <a:prstGeom prst="rect">
            <a:avLst/>
          </a:prstGeom>
        </p:spPr>
        <p:txBody>
          <a:bodyPr wrap="square">
            <a:spAutoFit/>
          </a:bodyPr>
          <a:lstStyle/>
          <a:p>
            <a:pPr marL="342900" indent="-342900" algn="just">
              <a:buFont typeface="Wingdings" panose="05000000000000000000" pitchFamily="2" charset="2"/>
              <a:buChar char="Ø"/>
            </a:pPr>
            <a:r>
              <a:rPr lang="fr-FR" sz="2400" dirty="0">
                <a:latin typeface="Calibri" panose="020F0502020204030204" pitchFamily="34" charset="0"/>
                <a:ea typeface="Times New Roman" panose="02020603050405020304" pitchFamily="18" charset="0"/>
                <a:cs typeface="Calibri" panose="020F0502020204030204" pitchFamily="34" charset="0"/>
              </a:rPr>
              <a:t>Créer des environnements favorables pour soutenir le développement et l'intégration de la GDT et de la NDT</a:t>
            </a:r>
          </a:p>
        </p:txBody>
      </p:sp>
    </p:spTree>
    <p:extLst>
      <p:ext uri="{BB962C8B-B14F-4D97-AF65-F5344CB8AC3E}">
        <p14:creationId xmlns:p14="http://schemas.microsoft.com/office/powerpoint/2010/main" val="2849535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34570789"/>
              </p:ext>
            </p:extLst>
          </p:nvPr>
        </p:nvGraphicFramePr>
        <p:xfrm>
          <a:off x="144859" y="817979"/>
          <a:ext cx="8902888" cy="5859088"/>
        </p:xfrm>
        <a:graphic>
          <a:graphicData uri="http://schemas.openxmlformats.org/drawingml/2006/table">
            <a:tbl>
              <a:tblPr firstRow="1" firstCol="1" bandRow="1">
                <a:tableStyleId>{5940675A-B579-460E-94D1-54222C63F5DA}</a:tableStyleId>
              </a:tblPr>
              <a:tblGrid>
                <a:gridCol w="1852383">
                  <a:extLst>
                    <a:ext uri="{9D8B030D-6E8A-4147-A177-3AD203B41FA5}">
                      <a16:colId xmlns:a16="http://schemas.microsoft.com/office/drawing/2014/main" val="2637502918"/>
                    </a:ext>
                  </a:extLst>
                </a:gridCol>
                <a:gridCol w="7050505">
                  <a:extLst>
                    <a:ext uri="{9D8B030D-6E8A-4147-A177-3AD203B41FA5}">
                      <a16:colId xmlns:a16="http://schemas.microsoft.com/office/drawing/2014/main" val="2910585452"/>
                    </a:ext>
                  </a:extLst>
                </a:gridCol>
              </a:tblGrid>
              <a:tr h="1504116">
                <a:tc>
                  <a:txBody>
                    <a:bodyPr/>
                    <a:lstStyle/>
                    <a:p>
                      <a:pPr>
                        <a:lnSpc>
                          <a:spcPct val="100000"/>
                        </a:lnSpc>
                        <a:spcAft>
                          <a:spcPts val="0"/>
                        </a:spcAft>
                      </a:pPr>
                      <a:r>
                        <a:rPr lang="en-US" sz="1800" dirty="0">
                          <a:effectLst/>
                        </a:rPr>
                        <a:t>SND30</a:t>
                      </a:r>
                    </a:p>
                    <a:p>
                      <a:pPr>
                        <a:lnSpc>
                          <a:spcPct val="100000"/>
                        </a:lnSpc>
                        <a:spcAft>
                          <a:spcPts val="0"/>
                        </a:spcAft>
                      </a:pPr>
                      <a:r>
                        <a:rPr lang="en-US" sz="1800" dirty="0">
                          <a:effectLst/>
                        </a:rPr>
                        <a:t>/</a:t>
                      </a:r>
                      <a:r>
                        <a:rPr lang="en-US" sz="1800" dirty="0" err="1" smtClean="0">
                          <a:effectLst/>
                        </a:rPr>
                        <a:t>Pillier</a:t>
                      </a:r>
                      <a:r>
                        <a:rPr lang="en-US" sz="1800" dirty="0" smtClean="0">
                          <a:effectLst/>
                        </a:rPr>
                        <a:t> </a:t>
                      </a:r>
                      <a:r>
                        <a:rPr lang="en-US" sz="1800" dirty="0">
                          <a:effectLst/>
                        </a:rPr>
                        <a:t>1</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Gestion durable des ressources naturelles Page 65 :  Encourager l’exploitation rationnelle des sols par des pratiques culturales responsables dont la restauration des sols, l’abstention des pratiques d’agriculture sur brûlis, l’utilisation rationnelle des engrais et pesticides, et autres techniques modernes facilitant la gestion durable des sols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998496174"/>
                  </a:ext>
                </a:extLst>
              </a:tr>
              <a:tr h="288676">
                <a:tc rowSpan="3">
                  <a:txBody>
                    <a:bodyPr/>
                    <a:lstStyle/>
                    <a:p>
                      <a:pPr>
                        <a:lnSpc>
                          <a:spcPct val="100000"/>
                        </a:lnSpc>
                        <a:spcAft>
                          <a:spcPts val="0"/>
                        </a:spcAft>
                      </a:pPr>
                      <a:r>
                        <a:rPr lang="fr-FR" sz="1800" dirty="0">
                          <a:effectLst/>
                        </a:rPr>
                        <a:t>PANLCD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Axe 2 : Gestion durable des ressources naturelles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332050142"/>
                  </a:ext>
                </a:extLst>
              </a:tr>
              <a:tr h="385291">
                <a:tc vMerge="1">
                  <a:txBody>
                    <a:bodyPr/>
                    <a:lstStyle/>
                    <a:p>
                      <a:endParaRPr lang="fr-FR"/>
                    </a:p>
                  </a:txBody>
                  <a:tcPr/>
                </a:tc>
                <a:tc>
                  <a:txBody>
                    <a:bodyPr/>
                    <a:lstStyle/>
                    <a:p>
                      <a:pPr algn="just">
                        <a:lnSpc>
                          <a:spcPct val="100000"/>
                        </a:lnSpc>
                        <a:spcAft>
                          <a:spcPts val="0"/>
                        </a:spcAft>
                      </a:pPr>
                      <a:r>
                        <a:rPr lang="fr-FR" sz="1800" dirty="0">
                          <a:effectLst/>
                        </a:rPr>
                        <a:t>Axe 3 : Restaurer les terres dégradées et améliorer la fertilité des sols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4146267526"/>
                  </a:ext>
                </a:extLst>
              </a:tr>
              <a:tr h="577351">
                <a:tc vMerge="1">
                  <a:txBody>
                    <a:bodyPr/>
                    <a:lstStyle/>
                    <a:p>
                      <a:endParaRPr lang="fr-FR"/>
                    </a:p>
                  </a:txBody>
                  <a:tcPr/>
                </a:tc>
                <a:tc>
                  <a:txBody>
                    <a:bodyPr/>
                    <a:lstStyle/>
                    <a:p>
                      <a:pPr algn="just">
                        <a:lnSpc>
                          <a:spcPct val="100000"/>
                        </a:lnSpc>
                        <a:spcAft>
                          <a:spcPts val="0"/>
                        </a:spcAft>
                      </a:pPr>
                      <a:r>
                        <a:rPr lang="fr-FR" sz="1800" dirty="0">
                          <a:effectLst/>
                        </a:rPr>
                        <a:t>Axe 4 : Renforcement des capacités d’intervention des acteurs en matière de la L.C.D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2505258307"/>
                  </a:ext>
                </a:extLst>
              </a:tr>
              <a:tr h="866027">
                <a:tc>
                  <a:txBody>
                    <a:bodyPr/>
                    <a:lstStyle/>
                    <a:p>
                      <a:pPr>
                        <a:lnSpc>
                          <a:spcPct val="100000"/>
                        </a:lnSpc>
                        <a:spcAft>
                          <a:spcPts val="0"/>
                        </a:spcAft>
                      </a:pPr>
                      <a:r>
                        <a:rPr lang="fr-FR" sz="1800" dirty="0">
                          <a:effectLst/>
                        </a:rPr>
                        <a:t>Stratégie de décentralisation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Le principe de la prise en compte des aspects de GDT dans la décentralisation est bien réel,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483598335"/>
                  </a:ext>
                </a:extLst>
              </a:tr>
              <a:tr h="1239466">
                <a:tc>
                  <a:txBody>
                    <a:bodyPr/>
                    <a:lstStyle/>
                    <a:p>
                      <a:pPr algn="just">
                        <a:lnSpc>
                          <a:spcPct val="100000"/>
                        </a:lnSpc>
                        <a:spcAft>
                          <a:spcPts val="0"/>
                        </a:spcAft>
                      </a:pPr>
                      <a:r>
                        <a:rPr lang="fr-FR" sz="1800" dirty="0">
                          <a:effectLst/>
                        </a:rPr>
                        <a:t>PNACC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Objectif général du PNACC est de s’adapter aux CC en réduisant la vulnérabilité des Camerounais aux effets des CC et en augmentant leur résilience et leur qualité de vie; et améliorer les capacités d’adaptation pour créer de nouvelles opportunités permettant de soutenir le développement durable du pays.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1918920925"/>
                  </a:ext>
                </a:extLst>
              </a:tr>
              <a:tr h="866027">
                <a:tc>
                  <a:txBody>
                    <a:bodyPr/>
                    <a:lstStyle/>
                    <a:p>
                      <a:pPr algn="just">
                        <a:lnSpc>
                          <a:spcPct val="100000"/>
                        </a:lnSpc>
                        <a:spcAft>
                          <a:spcPts val="0"/>
                        </a:spcAft>
                      </a:pPr>
                      <a:r>
                        <a:rPr lang="fr-FR" sz="1800" dirty="0">
                          <a:effectLst/>
                        </a:rPr>
                        <a:t>Bonn Challenge et AFR100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tc>
                  <a:txBody>
                    <a:bodyPr/>
                    <a:lstStyle/>
                    <a:p>
                      <a:pPr algn="just">
                        <a:lnSpc>
                          <a:spcPct val="100000"/>
                        </a:lnSpc>
                        <a:spcAft>
                          <a:spcPts val="0"/>
                        </a:spcAft>
                      </a:pPr>
                      <a:r>
                        <a:rPr lang="fr-FR" sz="1800" dirty="0">
                          <a:effectLst/>
                        </a:rPr>
                        <a:t>Cameroun s’est engagé à la restauration de 12062 768 hectares de paysages forestiers et des terres dégradées à l’horizon 2030.</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7676" marR="57676" marT="0" marB="0" anchor="ctr"/>
                </a:tc>
                <a:extLst>
                  <a:ext uri="{0D108BD9-81ED-4DB2-BD59-A6C34878D82A}">
                    <a16:rowId xmlns:a16="http://schemas.microsoft.com/office/drawing/2014/main" val="1533285576"/>
                  </a:ext>
                </a:extLst>
              </a:tr>
            </a:tbl>
          </a:graphicData>
        </a:graphic>
      </p:graphicFrame>
      <p:sp>
        <p:nvSpPr>
          <p:cNvPr id="6" name="Rectangle 5"/>
          <p:cNvSpPr/>
          <p:nvPr/>
        </p:nvSpPr>
        <p:spPr>
          <a:xfrm>
            <a:off x="481503" y="139744"/>
            <a:ext cx="8229600" cy="461665"/>
          </a:xfrm>
          <a:prstGeom prst="rect">
            <a:avLst/>
          </a:prstGeom>
        </p:spPr>
        <p:txBody>
          <a:bodyPr wrap="square">
            <a:spAutoFit/>
          </a:bodyPr>
          <a:lstStyle/>
          <a:p>
            <a:pPr>
              <a:buFont typeface="Wingdings" panose="05000000000000000000" pitchFamily="2" charset="2"/>
              <a:buChar char="v"/>
            </a:pPr>
            <a:r>
              <a:rPr lang="fr-FR" sz="2400" dirty="0"/>
              <a:t>Alignement avec les priorités nationales</a:t>
            </a:r>
          </a:p>
        </p:txBody>
      </p:sp>
    </p:spTree>
    <p:extLst>
      <p:ext uri="{BB962C8B-B14F-4D97-AF65-F5344CB8AC3E}">
        <p14:creationId xmlns:p14="http://schemas.microsoft.com/office/powerpoint/2010/main" val="427744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TotalTime>
  <Words>1892</Words>
  <Application>Microsoft Office PowerPoint</Application>
  <PresentationFormat>Affichage à l'écran (4:3)</PresentationFormat>
  <Paragraphs>225</Paragraphs>
  <Slides>21</Slides>
  <Notes>3</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Arial</vt:lpstr>
      <vt:lpstr>Arial Narrow</vt:lpstr>
      <vt:lpstr>Arial Unicode MS</vt:lpstr>
      <vt:lpstr>Calibri</vt:lpstr>
      <vt:lpstr>Montserrat Bold</vt:lpstr>
      <vt:lpstr>Times New Roman</vt:lpstr>
      <vt:lpstr>Wingdings</vt:lpstr>
      <vt:lpstr>Office Theme</vt:lpstr>
      <vt:lpstr>Promouvoir la neutralité en matière de dégradation des terres (NDT) et l'atténuation des émissions de gaz à effet de serre dans les paysages de production de la zone agro écologique soudano-sahélienne du Cameroun CP/CMR/904/GFF GEF ID: 10608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Difficultés rencontrées et capitalisation des acquis</vt:lpstr>
      <vt:lpstr>7. Perspectives et recommandations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FEM – Présentation synthétique</dc:title>
  <dc:creator>USER</dc:creator>
  <dc:description>generated using python-pptx</dc:description>
  <cp:lastModifiedBy>USER</cp:lastModifiedBy>
  <cp:revision>126</cp:revision>
  <dcterms:created xsi:type="dcterms:W3CDTF">2013-01-27T09:14:00Z</dcterms:created>
  <dcterms:modified xsi:type="dcterms:W3CDTF">2025-08-07T07:44:16Z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07ADF347A95A48D9B42E91CD7ADA1BBA_13</vt:lpwstr>
  </property>
  <property fmtid="{D5CDD505-2E9C-101B-9397-08002B2CF9AE}" pid="3" name="KSOProductBuildVer">
    <vt:lpwstr>1036-12.2.0.21931</vt:lpwstr>
  </property>
</Properties>
</file>