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73" r:id="rId3"/>
    <p:sldId id="495" r:id="rId4"/>
    <p:sldId id="484" r:id="rId5"/>
    <p:sldId id="451" r:id="rId6"/>
    <p:sldId id="494" r:id="rId7"/>
    <p:sldId id="258" r:id="rId8"/>
    <p:sldId id="271" r:id="rId9"/>
    <p:sldId id="272" r:id="rId10"/>
    <p:sldId id="496" r:id="rId11"/>
    <p:sldId id="497" r:id="rId12"/>
    <p:sldId id="498" r:id="rId13"/>
    <p:sldId id="499" r:id="rId14"/>
    <p:sldId id="500" r:id="rId15"/>
    <p:sldId id="262" r:id="rId16"/>
    <p:sldId id="501" r:id="rId17"/>
    <p:sldId id="264" r:id="rId18"/>
    <p:sldId id="43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ziekine"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38"/>
    <p:restoredTop sz="87324"/>
  </p:normalViewPr>
  <p:slideViewPr>
    <p:cSldViewPr snapToGrid="0" snapToObjects="1" showGuides="1">
      <p:cViewPr varScale="1">
        <p:scale>
          <a:sx n="93" d="100"/>
          <a:sy n="93" d="100"/>
        </p:scale>
        <p:origin x="1452" y="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ONE%20DRIVE\OneDrive%20-%20WWF\Documents\GEF-7IP-CAM_IMPLEMENTATION%20PHASE\PROJECT%20YEAR%203\Technical%20Report\2025-04-07-Summary%20Project%20Progress%20achieving%20outcomes-outpu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 achievment_per_component'!$B$5</c:f>
              <c:strCache>
                <c:ptCount val="1"/>
                <c:pt idx="0">
                  <c:v>% de réalisation des composantes du projet</c:v>
                </c:pt>
              </c:strCache>
            </c:strRef>
          </c:tx>
          <c:spPr>
            <a:solidFill>
              <a:schemeClr val="accent6">
                <a:lumMod val="60000"/>
                <a:lumOff val="40000"/>
              </a:schemeClr>
            </a:solidFill>
            <a:ln>
              <a:noFill/>
            </a:ln>
            <a:effectLst/>
            <a:sp3d/>
          </c:spPr>
          <c:invertIfNegative val="0"/>
          <c:dPt>
            <c:idx val="5"/>
            <c:invertIfNegative val="0"/>
            <c:bubble3D val="0"/>
            <c:spPr>
              <a:solidFill>
                <a:schemeClr val="accent6">
                  <a:lumMod val="75000"/>
                </a:schemeClr>
              </a:solidFill>
              <a:ln>
                <a:noFill/>
              </a:ln>
              <a:effectLst/>
              <a:sp3d/>
            </c:spPr>
            <c:extLst>
              <c:ext xmlns:c16="http://schemas.microsoft.com/office/drawing/2014/chart" uri="{C3380CC4-5D6E-409C-BE32-E72D297353CC}">
                <c16:uniqueId val="{00000001-B9BE-49BF-BED4-C3BA0398D31D}"/>
              </c:ext>
            </c:extLst>
          </c:dPt>
          <c:dLbls>
            <c:spPr>
              <a:noFill/>
              <a:ln>
                <a:noFill/>
              </a:ln>
              <a:effectLst/>
            </c:spPr>
            <c:txPr>
              <a:bodyPr rot="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 achievment_per_component'!$A$6:$A$11</c:f>
              <c:strCache>
                <c:ptCount val="6"/>
                <c:pt idx="0">
                  <c:v>Composante 1</c:v>
                </c:pt>
                <c:pt idx="1">
                  <c:v>Composante 2</c:v>
                </c:pt>
                <c:pt idx="2">
                  <c:v>Composante 3</c:v>
                </c:pt>
                <c:pt idx="3">
                  <c:v>Composante 4</c:v>
                </c:pt>
                <c:pt idx="4">
                  <c:v>Composante 5</c:v>
                </c:pt>
                <c:pt idx="5">
                  <c:v>% de réalisation du projet</c:v>
                </c:pt>
              </c:strCache>
            </c:strRef>
          </c:cat>
          <c:val>
            <c:numRef>
              <c:f>'% achievment_per_component'!$B$6:$B$11</c:f>
              <c:numCache>
                <c:formatCode>0%</c:formatCode>
                <c:ptCount val="6"/>
                <c:pt idx="0">
                  <c:v>0.77745098039215688</c:v>
                </c:pt>
                <c:pt idx="1">
                  <c:v>0.45177536231884058</c:v>
                </c:pt>
                <c:pt idx="2">
                  <c:v>0.43134920634920643</c:v>
                </c:pt>
                <c:pt idx="3">
                  <c:v>0.19114583333333332</c:v>
                </c:pt>
                <c:pt idx="4">
                  <c:v>0.51041666666666663</c:v>
                </c:pt>
                <c:pt idx="5">
                  <c:v>0.46832352941176442</c:v>
                </c:pt>
              </c:numCache>
            </c:numRef>
          </c:val>
          <c:extLst>
            <c:ext xmlns:c16="http://schemas.microsoft.com/office/drawing/2014/chart" uri="{C3380CC4-5D6E-409C-BE32-E72D297353CC}">
              <c16:uniqueId val="{00000002-B9BE-49BF-BED4-C3BA0398D31D}"/>
            </c:ext>
          </c:extLst>
        </c:ser>
        <c:dLbls>
          <c:showLegendKey val="0"/>
          <c:showVal val="0"/>
          <c:showCatName val="0"/>
          <c:showSerName val="0"/>
          <c:showPercent val="0"/>
          <c:showBubbleSize val="0"/>
        </c:dLbls>
        <c:gapWidth val="150"/>
        <c:shape val="box"/>
        <c:axId val="823535040"/>
        <c:axId val="823535456"/>
        <c:axId val="0"/>
      </c:bar3DChart>
      <c:catAx>
        <c:axId val="823535040"/>
        <c:scaling>
          <c:orientation val="minMax"/>
        </c:scaling>
        <c:delete val="0"/>
        <c:axPos val="b"/>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crossAx val="823535456"/>
        <c:crosses val="autoZero"/>
        <c:auto val="1"/>
        <c:lblAlgn val="ctr"/>
        <c:lblOffset val="100"/>
        <c:noMultiLvlLbl val="0"/>
      </c:catAx>
      <c:valAx>
        <c:axId val="8235354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500" b="0" i="0" u="none" strike="noStrike" kern="1200" baseline="0">
                <a:solidFill>
                  <a:sysClr val="windowText" lastClr="000000"/>
                </a:solidFill>
                <a:latin typeface="+mn-lt"/>
                <a:ea typeface="+mn-ea"/>
                <a:cs typeface="+mn-cs"/>
              </a:defRPr>
            </a:pPr>
            <a:endParaRPr lang="en-US"/>
          </a:p>
        </c:txPr>
        <c:crossAx val="823535040"/>
        <c:crosses val="autoZero"/>
        <c:crossBetween val="between"/>
      </c:valAx>
      <c:spPr>
        <a:noFill/>
        <a:ln>
          <a:noFill/>
        </a:ln>
        <a:effectLst/>
      </c:spPr>
    </c:plotArea>
    <c:plotVisOnly val="1"/>
    <c:dispBlanksAs val="gap"/>
    <c:showDLblsOverMax val="0"/>
  </c:chart>
  <c:spPr>
    <a:noFill/>
    <a:ln>
      <a:noFill/>
    </a:ln>
    <a:effectLst/>
  </c:spPr>
  <c:txPr>
    <a:bodyPr/>
    <a:lstStyle/>
    <a:p>
      <a:pPr>
        <a:defRPr sz="1500">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40818A-4633-4B59-B96D-4C4E05BAE5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2FE927-07AB-4B80-953B-B86E975FCC33}">
      <dgm:prSet custT="1"/>
      <dgm:spPr/>
      <dgm:t>
        <a:bodyPr/>
        <a:lstStyle/>
        <a:p>
          <a:r>
            <a:rPr lang="en-US" sz="1600" dirty="0"/>
            <a:t>1. Presentation du </a:t>
          </a:r>
          <a:r>
            <a:rPr lang="en-US" sz="1600" dirty="0" err="1"/>
            <a:t>projet</a:t>
          </a:r>
          <a:r>
            <a:rPr lang="en-US" sz="1600" dirty="0"/>
            <a:t> </a:t>
          </a:r>
        </a:p>
      </dgm:t>
    </dgm:pt>
    <dgm:pt modelId="{05525007-CA91-4CC2-A04E-431497200E49}" type="parTrans" cxnId="{A122418E-233A-42EA-955F-5EB31CC6CD5A}">
      <dgm:prSet/>
      <dgm:spPr/>
      <dgm:t>
        <a:bodyPr/>
        <a:lstStyle/>
        <a:p>
          <a:endParaRPr lang="en-US" sz="1600"/>
        </a:p>
      </dgm:t>
    </dgm:pt>
    <dgm:pt modelId="{5D5395FD-5297-469C-8EF6-34B0A504A6D1}" type="sibTrans" cxnId="{A122418E-233A-42EA-955F-5EB31CC6CD5A}">
      <dgm:prSet/>
      <dgm:spPr/>
      <dgm:t>
        <a:bodyPr/>
        <a:lstStyle/>
        <a:p>
          <a:endParaRPr lang="en-US" sz="1600"/>
        </a:p>
      </dgm:t>
    </dgm:pt>
    <dgm:pt modelId="{F6B01700-38CC-40D4-AF9A-DB186E560ADB}">
      <dgm:prSet custT="1"/>
      <dgm:spPr/>
      <dgm:t>
        <a:bodyPr/>
        <a:lstStyle/>
        <a:p>
          <a:r>
            <a:rPr lang="en-US" sz="1600" dirty="0"/>
            <a:t>2. </a:t>
          </a:r>
          <a:r>
            <a:rPr lang="en-US" sz="1600" dirty="0" err="1"/>
            <a:t>Contexte</a:t>
          </a:r>
          <a:r>
            <a:rPr lang="en-US" sz="1600" dirty="0"/>
            <a:t> et justification</a:t>
          </a:r>
        </a:p>
      </dgm:t>
    </dgm:pt>
    <dgm:pt modelId="{334DEA47-05A7-480B-9C93-5489376DB32A}" type="parTrans" cxnId="{0C4BCCB8-34A3-4B36-92D0-40B89E0775CF}">
      <dgm:prSet/>
      <dgm:spPr/>
      <dgm:t>
        <a:bodyPr/>
        <a:lstStyle/>
        <a:p>
          <a:endParaRPr lang="en-US" sz="1600"/>
        </a:p>
      </dgm:t>
    </dgm:pt>
    <dgm:pt modelId="{233D805B-27DA-4D7A-8F27-47323E57FD3E}" type="sibTrans" cxnId="{0C4BCCB8-34A3-4B36-92D0-40B89E0775CF}">
      <dgm:prSet/>
      <dgm:spPr/>
      <dgm:t>
        <a:bodyPr/>
        <a:lstStyle/>
        <a:p>
          <a:endParaRPr lang="en-US" sz="1600"/>
        </a:p>
      </dgm:t>
    </dgm:pt>
    <dgm:pt modelId="{05405D30-2C9D-499C-A98F-BD9F818558EE}">
      <dgm:prSet custT="1"/>
      <dgm:spPr/>
      <dgm:t>
        <a:bodyPr/>
        <a:lstStyle/>
        <a:p>
          <a:r>
            <a:rPr lang="en-US" sz="1600" dirty="0"/>
            <a:t>3. </a:t>
          </a:r>
          <a:r>
            <a:rPr lang="en-US" sz="1600" dirty="0" err="1"/>
            <a:t>Progrès</a:t>
          </a:r>
          <a:r>
            <a:rPr lang="en-US" sz="1600" dirty="0"/>
            <a:t> de mise </a:t>
          </a:r>
          <a:r>
            <a:rPr lang="en-US" sz="1600" dirty="0" err="1"/>
            <a:t>en</a:t>
          </a:r>
          <a:r>
            <a:rPr lang="en-US" sz="1600" dirty="0"/>
            <a:t> oeuvre</a:t>
          </a:r>
        </a:p>
      </dgm:t>
    </dgm:pt>
    <dgm:pt modelId="{BAF54E0B-2C8F-4C3C-81F1-068A651E64C4}" type="parTrans" cxnId="{260DFEB9-331C-44A0-864F-BFF7842CDF5B}">
      <dgm:prSet/>
      <dgm:spPr/>
      <dgm:t>
        <a:bodyPr/>
        <a:lstStyle/>
        <a:p>
          <a:endParaRPr lang="en-US" sz="1600"/>
        </a:p>
      </dgm:t>
    </dgm:pt>
    <dgm:pt modelId="{A8C4B298-8551-46E6-B53B-699701F1565A}" type="sibTrans" cxnId="{260DFEB9-331C-44A0-864F-BFF7842CDF5B}">
      <dgm:prSet/>
      <dgm:spPr/>
      <dgm:t>
        <a:bodyPr/>
        <a:lstStyle/>
        <a:p>
          <a:endParaRPr lang="en-US" sz="1600"/>
        </a:p>
      </dgm:t>
    </dgm:pt>
    <dgm:pt modelId="{ADCEE957-F20E-41F6-9D84-0F6AC228C041}">
      <dgm:prSet custT="1"/>
      <dgm:spPr/>
      <dgm:t>
        <a:bodyPr/>
        <a:lstStyle/>
        <a:p>
          <a:r>
            <a:rPr lang="en-US" sz="1600" dirty="0"/>
            <a:t>4. </a:t>
          </a:r>
          <a:r>
            <a:rPr lang="en-US" sz="1600" dirty="0" err="1"/>
            <a:t>Résultats</a:t>
          </a:r>
          <a:r>
            <a:rPr lang="en-US" sz="1600" dirty="0"/>
            <a:t> </a:t>
          </a:r>
          <a:r>
            <a:rPr lang="en-US" sz="1600" dirty="0" err="1"/>
            <a:t>clés</a:t>
          </a:r>
          <a:r>
            <a:rPr lang="en-US" sz="1600" dirty="0"/>
            <a:t> et impacts sur terrain</a:t>
          </a:r>
        </a:p>
      </dgm:t>
    </dgm:pt>
    <dgm:pt modelId="{FCDFEC8F-E358-45AB-B8CB-318000083F45}" type="parTrans" cxnId="{3D8CBB34-8F0B-4179-9D9D-AE14431CFE2E}">
      <dgm:prSet/>
      <dgm:spPr/>
      <dgm:t>
        <a:bodyPr/>
        <a:lstStyle/>
        <a:p>
          <a:endParaRPr lang="en-US" sz="1600"/>
        </a:p>
      </dgm:t>
    </dgm:pt>
    <dgm:pt modelId="{DD224937-95FD-45F9-8D26-3C87455A1436}" type="sibTrans" cxnId="{3D8CBB34-8F0B-4179-9D9D-AE14431CFE2E}">
      <dgm:prSet/>
      <dgm:spPr/>
      <dgm:t>
        <a:bodyPr/>
        <a:lstStyle/>
        <a:p>
          <a:endParaRPr lang="en-US" sz="1600"/>
        </a:p>
      </dgm:t>
    </dgm:pt>
    <dgm:pt modelId="{0C792758-7B91-4C98-BCB1-B14CAC0BBB71}">
      <dgm:prSet custT="1"/>
      <dgm:spPr/>
      <dgm:t>
        <a:bodyPr/>
        <a:lstStyle/>
        <a:p>
          <a:r>
            <a:rPr lang="fr-FR" sz="1600" dirty="0"/>
            <a:t>5. Capitalisation des acquis</a:t>
          </a:r>
          <a:endParaRPr lang="en-US" sz="1600" dirty="0"/>
        </a:p>
      </dgm:t>
    </dgm:pt>
    <dgm:pt modelId="{4F7821C7-CD7C-4D57-8835-C9A4DE266BB8}" type="parTrans" cxnId="{77FB5F62-AC0A-43AE-A1B4-8FB96D2484FD}">
      <dgm:prSet/>
      <dgm:spPr/>
      <dgm:t>
        <a:bodyPr/>
        <a:lstStyle/>
        <a:p>
          <a:endParaRPr lang="en-US" sz="1600"/>
        </a:p>
      </dgm:t>
    </dgm:pt>
    <dgm:pt modelId="{7B17EF37-0DCB-4E52-99F7-575E1B37F0AA}" type="sibTrans" cxnId="{77FB5F62-AC0A-43AE-A1B4-8FB96D2484FD}">
      <dgm:prSet/>
      <dgm:spPr/>
      <dgm:t>
        <a:bodyPr/>
        <a:lstStyle/>
        <a:p>
          <a:endParaRPr lang="en-US" sz="1600"/>
        </a:p>
      </dgm:t>
    </dgm:pt>
    <dgm:pt modelId="{AF5AD6C5-BD98-4701-933F-8C227CBC76A9}">
      <dgm:prSet custT="1"/>
      <dgm:spPr/>
      <dgm:t>
        <a:bodyPr/>
        <a:lstStyle/>
        <a:p>
          <a:r>
            <a:rPr lang="en-GB" sz="1600" dirty="0"/>
            <a:t>6. Perspectives et </a:t>
          </a:r>
          <a:r>
            <a:rPr lang="en-GB" sz="1600" dirty="0" err="1"/>
            <a:t>recommandations</a:t>
          </a:r>
          <a:endParaRPr lang="en-US" sz="1600" dirty="0"/>
        </a:p>
      </dgm:t>
    </dgm:pt>
    <dgm:pt modelId="{0F2ED5D5-FAA0-4113-B6CE-9ABD981B02B0}" type="parTrans" cxnId="{BF650006-3ACB-41DE-8E80-6F5CB7F1B1D6}">
      <dgm:prSet/>
      <dgm:spPr/>
      <dgm:t>
        <a:bodyPr/>
        <a:lstStyle/>
        <a:p>
          <a:endParaRPr lang="en-US" sz="1600"/>
        </a:p>
      </dgm:t>
    </dgm:pt>
    <dgm:pt modelId="{F5ED1993-18B1-4E17-8A0E-71F4343C089E}" type="sibTrans" cxnId="{BF650006-3ACB-41DE-8E80-6F5CB7F1B1D6}">
      <dgm:prSet/>
      <dgm:spPr/>
      <dgm:t>
        <a:bodyPr/>
        <a:lstStyle/>
        <a:p>
          <a:endParaRPr lang="en-US" sz="1600"/>
        </a:p>
      </dgm:t>
    </dgm:pt>
    <dgm:pt modelId="{9AA932F5-16A9-4664-BABA-BA5B76B5C79C}" type="pres">
      <dgm:prSet presAssocID="{2240818A-4633-4B59-B96D-4C4E05BAE5B2}" presName="diagram" presStyleCnt="0">
        <dgm:presLayoutVars>
          <dgm:dir/>
          <dgm:resizeHandles val="exact"/>
        </dgm:presLayoutVars>
      </dgm:prSet>
      <dgm:spPr/>
    </dgm:pt>
    <dgm:pt modelId="{F5F2DDF5-0E3E-493C-AEA4-DA7D12B85EF4}" type="pres">
      <dgm:prSet presAssocID="{622FE927-07AB-4B80-953B-B86E975FCC33}" presName="node" presStyleLbl="node1" presStyleIdx="0" presStyleCnt="6">
        <dgm:presLayoutVars>
          <dgm:bulletEnabled val="1"/>
        </dgm:presLayoutVars>
      </dgm:prSet>
      <dgm:spPr/>
    </dgm:pt>
    <dgm:pt modelId="{8B25E61D-7935-430F-9F61-12E35778B419}" type="pres">
      <dgm:prSet presAssocID="{5D5395FD-5297-469C-8EF6-34B0A504A6D1}" presName="sibTrans" presStyleCnt="0"/>
      <dgm:spPr/>
    </dgm:pt>
    <dgm:pt modelId="{BEE680D7-5072-4967-97E8-101CFCC796EE}" type="pres">
      <dgm:prSet presAssocID="{F6B01700-38CC-40D4-AF9A-DB186E560ADB}" presName="node" presStyleLbl="node1" presStyleIdx="1" presStyleCnt="6">
        <dgm:presLayoutVars>
          <dgm:bulletEnabled val="1"/>
        </dgm:presLayoutVars>
      </dgm:prSet>
      <dgm:spPr/>
    </dgm:pt>
    <dgm:pt modelId="{31167EC7-E57E-45CF-AA94-06B73D8CAE2D}" type="pres">
      <dgm:prSet presAssocID="{233D805B-27DA-4D7A-8F27-47323E57FD3E}" presName="sibTrans" presStyleCnt="0"/>
      <dgm:spPr/>
    </dgm:pt>
    <dgm:pt modelId="{E6DE28E2-1AF4-40A5-923B-15369C590AD6}" type="pres">
      <dgm:prSet presAssocID="{05405D30-2C9D-499C-A98F-BD9F818558EE}" presName="node" presStyleLbl="node1" presStyleIdx="2" presStyleCnt="6">
        <dgm:presLayoutVars>
          <dgm:bulletEnabled val="1"/>
        </dgm:presLayoutVars>
      </dgm:prSet>
      <dgm:spPr/>
    </dgm:pt>
    <dgm:pt modelId="{00876A50-60CE-4188-9982-CF6FB9E977B3}" type="pres">
      <dgm:prSet presAssocID="{A8C4B298-8551-46E6-B53B-699701F1565A}" presName="sibTrans" presStyleCnt="0"/>
      <dgm:spPr/>
    </dgm:pt>
    <dgm:pt modelId="{7B069326-8B99-43A0-9C2A-305BD18577F0}" type="pres">
      <dgm:prSet presAssocID="{ADCEE957-F20E-41F6-9D84-0F6AC228C041}" presName="node" presStyleLbl="node1" presStyleIdx="3" presStyleCnt="6">
        <dgm:presLayoutVars>
          <dgm:bulletEnabled val="1"/>
        </dgm:presLayoutVars>
      </dgm:prSet>
      <dgm:spPr/>
    </dgm:pt>
    <dgm:pt modelId="{7755B31C-AFC1-44E6-95F4-BF4DCED496A6}" type="pres">
      <dgm:prSet presAssocID="{DD224937-95FD-45F9-8D26-3C87455A1436}" presName="sibTrans" presStyleCnt="0"/>
      <dgm:spPr/>
    </dgm:pt>
    <dgm:pt modelId="{9A2CB026-8BB2-4325-9EAF-555909DAF467}" type="pres">
      <dgm:prSet presAssocID="{0C792758-7B91-4C98-BCB1-B14CAC0BBB71}" presName="node" presStyleLbl="node1" presStyleIdx="4" presStyleCnt="6">
        <dgm:presLayoutVars>
          <dgm:bulletEnabled val="1"/>
        </dgm:presLayoutVars>
      </dgm:prSet>
      <dgm:spPr/>
    </dgm:pt>
    <dgm:pt modelId="{B659B156-49E4-4633-A88F-2261622A4FFB}" type="pres">
      <dgm:prSet presAssocID="{7B17EF37-0DCB-4E52-99F7-575E1B37F0AA}" presName="sibTrans" presStyleCnt="0"/>
      <dgm:spPr/>
    </dgm:pt>
    <dgm:pt modelId="{4186A18B-937F-4EF8-8496-A5EE5FA0AC67}" type="pres">
      <dgm:prSet presAssocID="{AF5AD6C5-BD98-4701-933F-8C227CBC76A9}" presName="node" presStyleLbl="node1" presStyleIdx="5" presStyleCnt="6">
        <dgm:presLayoutVars>
          <dgm:bulletEnabled val="1"/>
        </dgm:presLayoutVars>
      </dgm:prSet>
      <dgm:spPr/>
    </dgm:pt>
  </dgm:ptLst>
  <dgm:cxnLst>
    <dgm:cxn modelId="{BF650006-3ACB-41DE-8E80-6F5CB7F1B1D6}" srcId="{2240818A-4633-4B59-B96D-4C4E05BAE5B2}" destId="{AF5AD6C5-BD98-4701-933F-8C227CBC76A9}" srcOrd="5" destOrd="0" parTransId="{0F2ED5D5-FAA0-4113-B6CE-9ABD981B02B0}" sibTransId="{F5ED1993-18B1-4E17-8A0E-71F4343C089E}"/>
    <dgm:cxn modelId="{A55CD610-6342-465A-9ED6-32DA19477285}" type="presOf" srcId="{AF5AD6C5-BD98-4701-933F-8C227CBC76A9}" destId="{4186A18B-937F-4EF8-8496-A5EE5FA0AC67}" srcOrd="0" destOrd="0" presId="urn:microsoft.com/office/officeart/2005/8/layout/default"/>
    <dgm:cxn modelId="{1D460C23-2F6E-422E-8A93-90F01C44F0A4}" type="presOf" srcId="{05405D30-2C9D-499C-A98F-BD9F818558EE}" destId="{E6DE28E2-1AF4-40A5-923B-15369C590AD6}" srcOrd="0" destOrd="0" presId="urn:microsoft.com/office/officeart/2005/8/layout/default"/>
    <dgm:cxn modelId="{3D8CBB34-8F0B-4179-9D9D-AE14431CFE2E}" srcId="{2240818A-4633-4B59-B96D-4C4E05BAE5B2}" destId="{ADCEE957-F20E-41F6-9D84-0F6AC228C041}" srcOrd="3" destOrd="0" parTransId="{FCDFEC8F-E358-45AB-B8CB-318000083F45}" sibTransId="{DD224937-95FD-45F9-8D26-3C87455A1436}"/>
    <dgm:cxn modelId="{77FB5F62-AC0A-43AE-A1B4-8FB96D2484FD}" srcId="{2240818A-4633-4B59-B96D-4C4E05BAE5B2}" destId="{0C792758-7B91-4C98-BCB1-B14CAC0BBB71}" srcOrd="4" destOrd="0" parTransId="{4F7821C7-CD7C-4D57-8835-C9A4DE266BB8}" sibTransId="{7B17EF37-0DCB-4E52-99F7-575E1B37F0AA}"/>
    <dgm:cxn modelId="{A122418E-233A-42EA-955F-5EB31CC6CD5A}" srcId="{2240818A-4633-4B59-B96D-4C4E05BAE5B2}" destId="{622FE927-07AB-4B80-953B-B86E975FCC33}" srcOrd="0" destOrd="0" parTransId="{05525007-CA91-4CC2-A04E-431497200E49}" sibTransId="{5D5395FD-5297-469C-8EF6-34B0A504A6D1}"/>
    <dgm:cxn modelId="{FBD1E4AA-257B-410B-8F07-1A1E2ED828D5}" type="presOf" srcId="{F6B01700-38CC-40D4-AF9A-DB186E560ADB}" destId="{BEE680D7-5072-4967-97E8-101CFCC796EE}" srcOrd="0" destOrd="0" presId="urn:microsoft.com/office/officeart/2005/8/layout/default"/>
    <dgm:cxn modelId="{47A000B5-EA65-4F1E-B25E-CEE9A459CD45}" type="presOf" srcId="{0C792758-7B91-4C98-BCB1-B14CAC0BBB71}" destId="{9A2CB026-8BB2-4325-9EAF-555909DAF467}" srcOrd="0" destOrd="0" presId="urn:microsoft.com/office/officeart/2005/8/layout/default"/>
    <dgm:cxn modelId="{0C4BCCB8-34A3-4B36-92D0-40B89E0775CF}" srcId="{2240818A-4633-4B59-B96D-4C4E05BAE5B2}" destId="{F6B01700-38CC-40D4-AF9A-DB186E560ADB}" srcOrd="1" destOrd="0" parTransId="{334DEA47-05A7-480B-9C93-5489376DB32A}" sibTransId="{233D805B-27DA-4D7A-8F27-47323E57FD3E}"/>
    <dgm:cxn modelId="{260DFEB9-331C-44A0-864F-BFF7842CDF5B}" srcId="{2240818A-4633-4B59-B96D-4C4E05BAE5B2}" destId="{05405D30-2C9D-499C-A98F-BD9F818558EE}" srcOrd="2" destOrd="0" parTransId="{BAF54E0B-2C8F-4C3C-81F1-068A651E64C4}" sibTransId="{A8C4B298-8551-46E6-B53B-699701F1565A}"/>
    <dgm:cxn modelId="{00EC27C6-BD4F-4480-90B8-3903EE56A7F9}" type="presOf" srcId="{622FE927-07AB-4B80-953B-B86E975FCC33}" destId="{F5F2DDF5-0E3E-493C-AEA4-DA7D12B85EF4}" srcOrd="0" destOrd="0" presId="urn:microsoft.com/office/officeart/2005/8/layout/default"/>
    <dgm:cxn modelId="{E4690FD8-0947-49DE-AADA-56923E8B3EBC}" type="presOf" srcId="{2240818A-4633-4B59-B96D-4C4E05BAE5B2}" destId="{9AA932F5-16A9-4664-BABA-BA5B76B5C79C}" srcOrd="0" destOrd="0" presId="urn:microsoft.com/office/officeart/2005/8/layout/default"/>
    <dgm:cxn modelId="{549D90E8-DC86-46BB-981B-F8C3C39D70FE}" type="presOf" srcId="{ADCEE957-F20E-41F6-9D84-0F6AC228C041}" destId="{7B069326-8B99-43A0-9C2A-305BD18577F0}" srcOrd="0" destOrd="0" presId="urn:microsoft.com/office/officeart/2005/8/layout/default"/>
    <dgm:cxn modelId="{F6385FC9-2797-4CBB-9000-19E7306F1470}" type="presParOf" srcId="{9AA932F5-16A9-4664-BABA-BA5B76B5C79C}" destId="{F5F2DDF5-0E3E-493C-AEA4-DA7D12B85EF4}" srcOrd="0" destOrd="0" presId="urn:microsoft.com/office/officeart/2005/8/layout/default"/>
    <dgm:cxn modelId="{13BBCEB0-1766-4406-BEA5-AEDBC8A954E0}" type="presParOf" srcId="{9AA932F5-16A9-4664-BABA-BA5B76B5C79C}" destId="{8B25E61D-7935-430F-9F61-12E35778B419}" srcOrd="1" destOrd="0" presId="urn:microsoft.com/office/officeart/2005/8/layout/default"/>
    <dgm:cxn modelId="{06138ABE-F2D0-47E9-8C0B-CFB6EEE717B2}" type="presParOf" srcId="{9AA932F5-16A9-4664-BABA-BA5B76B5C79C}" destId="{BEE680D7-5072-4967-97E8-101CFCC796EE}" srcOrd="2" destOrd="0" presId="urn:microsoft.com/office/officeart/2005/8/layout/default"/>
    <dgm:cxn modelId="{80607DAF-BC73-4CA0-9019-1265481FD9F1}" type="presParOf" srcId="{9AA932F5-16A9-4664-BABA-BA5B76B5C79C}" destId="{31167EC7-E57E-45CF-AA94-06B73D8CAE2D}" srcOrd="3" destOrd="0" presId="urn:microsoft.com/office/officeart/2005/8/layout/default"/>
    <dgm:cxn modelId="{85CA2A8F-E70D-487A-8652-926196E799BA}" type="presParOf" srcId="{9AA932F5-16A9-4664-BABA-BA5B76B5C79C}" destId="{E6DE28E2-1AF4-40A5-923B-15369C590AD6}" srcOrd="4" destOrd="0" presId="urn:microsoft.com/office/officeart/2005/8/layout/default"/>
    <dgm:cxn modelId="{19CAD292-A42E-4EF1-BDD1-46BF2BE7AE8B}" type="presParOf" srcId="{9AA932F5-16A9-4664-BABA-BA5B76B5C79C}" destId="{00876A50-60CE-4188-9982-CF6FB9E977B3}" srcOrd="5" destOrd="0" presId="urn:microsoft.com/office/officeart/2005/8/layout/default"/>
    <dgm:cxn modelId="{46447DAF-44C8-415A-9400-B817B4DD0A06}" type="presParOf" srcId="{9AA932F5-16A9-4664-BABA-BA5B76B5C79C}" destId="{7B069326-8B99-43A0-9C2A-305BD18577F0}" srcOrd="6" destOrd="0" presId="urn:microsoft.com/office/officeart/2005/8/layout/default"/>
    <dgm:cxn modelId="{A799152B-D60D-4796-8586-7EEBC102E9ED}" type="presParOf" srcId="{9AA932F5-16A9-4664-BABA-BA5B76B5C79C}" destId="{7755B31C-AFC1-44E6-95F4-BF4DCED496A6}" srcOrd="7" destOrd="0" presId="urn:microsoft.com/office/officeart/2005/8/layout/default"/>
    <dgm:cxn modelId="{E95B2416-0554-4360-B726-9DC1B0386CC1}" type="presParOf" srcId="{9AA932F5-16A9-4664-BABA-BA5B76B5C79C}" destId="{9A2CB026-8BB2-4325-9EAF-555909DAF467}" srcOrd="8" destOrd="0" presId="urn:microsoft.com/office/officeart/2005/8/layout/default"/>
    <dgm:cxn modelId="{9F0DEA51-C258-445E-81F4-206D9B07B9BD}" type="presParOf" srcId="{9AA932F5-16A9-4664-BABA-BA5B76B5C79C}" destId="{B659B156-49E4-4633-A88F-2261622A4FFB}" srcOrd="9" destOrd="0" presId="urn:microsoft.com/office/officeart/2005/8/layout/default"/>
    <dgm:cxn modelId="{0A8B924B-1257-4859-8AC0-42E620E401F6}" type="presParOf" srcId="{9AA932F5-16A9-4664-BABA-BA5B76B5C79C}" destId="{4186A18B-937F-4EF8-8496-A5EE5FA0AC67}"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47B188-D9D1-4277-AF60-D9F0368B1B0A}"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68278D27-08E6-4239-803D-B2A14387054E}">
      <dgm:prSet/>
      <dgm:spPr/>
      <dgm:t>
        <a:bodyPr/>
        <a:lstStyle/>
        <a:p>
          <a:r>
            <a:rPr lang="fr-FR" b="1" i="1"/>
            <a:t>Composante 1 : Planification et Gestion Intégrée du Territoire</a:t>
          </a:r>
          <a:endParaRPr lang="en-US"/>
        </a:p>
      </dgm:t>
    </dgm:pt>
    <dgm:pt modelId="{889F5721-AA94-4A69-9964-69D85ACC69AB}" type="parTrans" cxnId="{CD77E3D2-5902-43A8-852B-318DD2F0D819}">
      <dgm:prSet/>
      <dgm:spPr/>
      <dgm:t>
        <a:bodyPr/>
        <a:lstStyle/>
        <a:p>
          <a:endParaRPr lang="en-US"/>
        </a:p>
      </dgm:t>
    </dgm:pt>
    <dgm:pt modelId="{CC4E2794-E393-4FAD-A892-06DCAE2EEEB1}" type="sibTrans" cxnId="{CD77E3D2-5902-43A8-852B-318DD2F0D819}">
      <dgm:prSet/>
      <dgm:spPr/>
      <dgm:t>
        <a:bodyPr/>
        <a:lstStyle/>
        <a:p>
          <a:endParaRPr lang="en-US"/>
        </a:p>
      </dgm:t>
    </dgm:pt>
    <dgm:pt modelId="{4CC3D832-6246-4FE3-81C8-598A6B60C7CA}">
      <dgm:prSet/>
      <dgm:spPr/>
      <dgm:t>
        <a:bodyPr/>
        <a:lstStyle/>
        <a:p>
          <a:r>
            <a:rPr lang="fr-FR"/>
            <a:t>SND30 - Axe 4, Développement durable et planification territoriale respectueuse de l'environnement;</a:t>
          </a:r>
          <a:endParaRPr lang="en-US"/>
        </a:p>
      </dgm:t>
    </dgm:pt>
    <dgm:pt modelId="{7E5592FE-18E4-4F20-B778-7C71D621FDCE}" type="parTrans" cxnId="{1871035F-8419-47B4-98E7-AFA0905BAE70}">
      <dgm:prSet/>
      <dgm:spPr/>
      <dgm:t>
        <a:bodyPr/>
        <a:lstStyle/>
        <a:p>
          <a:endParaRPr lang="en-US"/>
        </a:p>
      </dgm:t>
    </dgm:pt>
    <dgm:pt modelId="{840E32B1-3188-4652-ABC8-5CA355B3C6B0}" type="sibTrans" cxnId="{1871035F-8419-47B4-98E7-AFA0905BAE70}">
      <dgm:prSet/>
      <dgm:spPr/>
      <dgm:t>
        <a:bodyPr/>
        <a:lstStyle/>
        <a:p>
          <a:endParaRPr lang="en-US"/>
        </a:p>
      </dgm:t>
    </dgm:pt>
    <dgm:pt modelId="{9507D717-5CF3-48FD-AC3D-61DED7C9D9AB}">
      <dgm:prSet/>
      <dgm:spPr/>
      <dgm:t>
        <a:bodyPr/>
        <a:lstStyle/>
        <a:p>
          <a:r>
            <a:rPr lang="fr-FR"/>
            <a:t>CDN - Secteur AFOLU, Planification de l'usage des terres pour réduire les émissions de GES;</a:t>
          </a:r>
          <a:endParaRPr lang="en-US"/>
        </a:p>
      </dgm:t>
    </dgm:pt>
    <dgm:pt modelId="{A4DEA610-52B1-4653-8DDB-61026BF26850}" type="parTrans" cxnId="{279304D3-4257-4325-BD70-66D561E9B1FF}">
      <dgm:prSet/>
      <dgm:spPr/>
      <dgm:t>
        <a:bodyPr/>
        <a:lstStyle/>
        <a:p>
          <a:endParaRPr lang="en-US"/>
        </a:p>
      </dgm:t>
    </dgm:pt>
    <dgm:pt modelId="{2FBE8983-0AFE-4F6C-A220-C890CDBFCA0B}" type="sibTrans" cxnId="{279304D3-4257-4325-BD70-66D561E9B1FF}">
      <dgm:prSet/>
      <dgm:spPr/>
      <dgm:t>
        <a:bodyPr/>
        <a:lstStyle/>
        <a:p>
          <a:endParaRPr lang="en-US"/>
        </a:p>
      </dgm:t>
    </dgm:pt>
    <dgm:pt modelId="{04B394D2-6E1A-4321-AFAC-F946176B331B}">
      <dgm:prSet/>
      <dgm:spPr/>
      <dgm:t>
        <a:bodyPr/>
        <a:lstStyle/>
        <a:p>
          <a:r>
            <a:rPr lang="fr-FR" b="1" i="1"/>
            <a:t>Composante 2 : Gestion des Forêts à Haute Valeur de Conservation</a:t>
          </a:r>
          <a:endParaRPr lang="en-US"/>
        </a:p>
      </dgm:t>
    </dgm:pt>
    <dgm:pt modelId="{D222B609-561F-41F1-BD90-644B8E21FC09}" type="parTrans" cxnId="{4891E002-82E2-4785-A5F4-B93F99EBA3A9}">
      <dgm:prSet/>
      <dgm:spPr/>
      <dgm:t>
        <a:bodyPr/>
        <a:lstStyle/>
        <a:p>
          <a:endParaRPr lang="en-US"/>
        </a:p>
      </dgm:t>
    </dgm:pt>
    <dgm:pt modelId="{8E03AE35-6EDA-4E8F-A66D-E9103746DF9E}" type="sibTrans" cxnId="{4891E002-82E2-4785-A5F4-B93F99EBA3A9}">
      <dgm:prSet/>
      <dgm:spPr/>
      <dgm:t>
        <a:bodyPr/>
        <a:lstStyle/>
        <a:p>
          <a:endParaRPr lang="en-US"/>
        </a:p>
      </dgm:t>
    </dgm:pt>
    <dgm:pt modelId="{4F3AE9CB-10A3-4483-A1F4-F69A042778D2}">
      <dgm:prSet/>
      <dgm:spPr/>
      <dgm:t>
        <a:bodyPr/>
        <a:lstStyle/>
        <a:p>
          <a:r>
            <a:rPr lang="fr-FR" dirty="0"/>
            <a:t>NBSAP2, Conservation in-situ des écosystèmes et protection des espèces menacées d'extinction.</a:t>
          </a:r>
          <a:endParaRPr lang="en-US" dirty="0"/>
        </a:p>
      </dgm:t>
    </dgm:pt>
    <dgm:pt modelId="{634529FE-E411-42CB-B19C-26F36C798354}" type="parTrans" cxnId="{8CF5A97D-A6AF-457D-B96C-6AE37FA897C4}">
      <dgm:prSet/>
      <dgm:spPr/>
      <dgm:t>
        <a:bodyPr/>
        <a:lstStyle/>
        <a:p>
          <a:endParaRPr lang="en-US"/>
        </a:p>
      </dgm:t>
    </dgm:pt>
    <dgm:pt modelId="{AA12E6D5-A138-4BFB-8326-5754863F2DFA}" type="sibTrans" cxnId="{8CF5A97D-A6AF-457D-B96C-6AE37FA897C4}">
      <dgm:prSet/>
      <dgm:spPr/>
      <dgm:t>
        <a:bodyPr/>
        <a:lstStyle/>
        <a:p>
          <a:endParaRPr lang="en-US"/>
        </a:p>
      </dgm:t>
    </dgm:pt>
    <dgm:pt modelId="{D0CA2EDE-1754-486A-84C0-E13B885FD2EA}">
      <dgm:prSet/>
      <dgm:spPr/>
      <dgm:t>
        <a:bodyPr/>
        <a:lstStyle/>
        <a:p>
          <a:r>
            <a:rPr lang="fr-FR" dirty="0"/>
            <a:t>AFR100, Engagement du Cameroun à restaurer 12 millions d'hectares d'ici 2030.</a:t>
          </a:r>
          <a:endParaRPr lang="en-US" dirty="0"/>
        </a:p>
      </dgm:t>
    </dgm:pt>
    <dgm:pt modelId="{BEEE81B9-CCE9-4783-8FD4-B1A4581C51CF}" type="parTrans" cxnId="{E79ADF21-A9ED-4F10-A058-F32661386922}">
      <dgm:prSet/>
      <dgm:spPr/>
      <dgm:t>
        <a:bodyPr/>
        <a:lstStyle/>
        <a:p>
          <a:endParaRPr lang="en-US"/>
        </a:p>
      </dgm:t>
    </dgm:pt>
    <dgm:pt modelId="{D4F8186F-4346-4EEC-B28D-B1EE1E539601}" type="sibTrans" cxnId="{E79ADF21-A9ED-4F10-A058-F32661386922}">
      <dgm:prSet/>
      <dgm:spPr/>
      <dgm:t>
        <a:bodyPr/>
        <a:lstStyle/>
        <a:p>
          <a:endParaRPr lang="en-US"/>
        </a:p>
      </dgm:t>
    </dgm:pt>
    <dgm:pt modelId="{0F08C959-F823-440D-A08A-D2CE18B6C320}" type="pres">
      <dgm:prSet presAssocID="{F947B188-D9D1-4277-AF60-D9F0368B1B0A}" presName="Name0" presStyleCnt="0">
        <dgm:presLayoutVars>
          <dgm:dir/>
          <dgm:animLvl val="lvl"/>
          <dgm:resizeHandles val="exact"/>
        </dgm:presLayoutVars>
      </dgm:prSet>
      <dgm:spPr/>
    </dgm:pt>
    <dgm:pt modelId="{1BB385CC-F0BC-47E1-A3C6-E2A4DF2998DF}" type="pres">
      <dgm:prSet presAssocID="{68278D27-08E6-4239-803D-B2A14387054E}" presName="composite" presStyleCnt="0"/>
      <dgm:spPr/>
    </dgm:pt>
    <dgm:pt modelId="{4880D0FA-DDC5-4A62-87A7-81B893334571}" type="pres">
      <dgm:prSet presAssocID="{68278D27-08E6-4239-803D-B2A14387054E}" presName="parTx" presStyleLbl="alignNode1" presStyleIdx="0" presStyleCnt="2">
        <dgm:presLayoutVars>
          <dgm:chMax val="0"/>
          <dgm:chPref val="0"/>
          <dgm:bulletEnabled val="1"/>
        </dgm:presLayoutVars>
      </dgm:prSet>
      <dgm:spPr/>
    </dgm:pt>
    <dgm:pt modelId="{6BD3FBF1-3291-4FB6-B873-C92717F93BFB}" type="pres">
      <dgm:prSet presAssocID="{68278D27-08E6-4239-803D-B2A14387054E}" presName="desTx" presStyleLbl="alignAccFollowNode1" presStyleIdx="0" presStyleCnt="2">
        <dgm:presLayoutVars>
          <dgm:bulletEnabled val="1"/>
        </dgm:presLayoutVars>
      </dgm:prSet>
      <dgm:spPr/>
    </dgm:pt>
    <dgm:pt modelId="{A3377166-AD6E-4B7E-AE52-79A27F7F5229}" type="pres">
      <dgm:prSet presAssocID="{CC4E2794-E393-4FAD-A892-06DCAE2EEEB1}" presName="space" presStyleCnt="0"/>
      <dgm:spPr/>
    </dgm:pt>
    <dgm:pt modelId="{0A6B5E45-4F42-430D-9090-91FE0C63C5AE}" type="pres">
      <dgm:prSet presAssocID="{04B394D2-6E1A-4321-AFAC-F946176B331B}" presName="composite" presStyleCnt="0"/>
      <dgm:spPr/>
    </dgm:pt>
    <dgm:pt modelId="{80B9EAD5-C35D-4725-BF87-48BBC54ADD48}" type="pres">
      <dgm:prSet presAssocID="{04B394D2-6E1A-4321-AFAC-F946176B331B}" presName="parTx" presStyleLbl="alignNode1" presStyleIdx="1" presStyleCnt="2">
        <dgm:presLayoutVars>
          <dgm:chMax val="0"/>
          <dgm:chPref val="0"/>
          <dgm:bulletEnabled val="1"/>
        </dgm:presLayoutVars>
      </dgm:prSet>
      <dgm:spPr/>
    </dgm:pt>
    <dgm:pt modelId="{96D4607D-9DF1-469A-8F7D-4C2B204AE30E}" type="pres">
      <dgm:prSet presAssocID="{04B394D2-6E1A-4321-AFAC-F946176B331B}" presName="desTx" presStyleLbl="alignAccFollowNode1" presStyleIdx="1" presStyleCnt="2">
        <dgm:presLayoutVars>
          <dgm:bulletEnabled val="1"/>
        </dgm:presLayoutVars>
      </dgm:prSet>
      <dgm:spPr/>
    </dgm:pt>
  </dgm:ptLst>
  <dgm:cxnLst>
    <dgm:cxn modelId="{4891E002-82E2-4785-A5F4-B93F99EBA3A9}" srcId="{F947B188-D9D1-4277-AF60-D9F0368B1B0A}" destId="{04B394D2-6E1A-4321-AFAC-F946176B331B}" srcOrd="1" destOrd="0" parTransId="{D222B609-561F-41F1-BD90-644B8E21FC09}" sibTransId="{8E03AE35-6EDA-4E8F-A66D-E9103746DF9E}"/>
    <dgm:cxn modelId="{E79ADF21-A9ED-4F10-A058-F32661386922}" srcId="{04B394D2-6E1A-4321-AFAC-F946176B331B}" destId="{D0CA2EDE-1754-486A-84C0-E13B885FD2EA}" srcOrd="1" destOrd="0" parTransId="{BEEE81B9-CCE9-4783-8FD4-B1A4581C51CF}" sibTransId="{D4F8186F-4346-4EEC-B28D-B1EE1E539601}"/>
    <dgm:cxn modelId="{732F2E30-1C73-40E3-84D7-9D3F9BE4B166}" type="presOf" srcId="{4F3AE9CB-10A3-4483-A1F4-F69A042778D2}" destId="{96D4607D-9DF1-469A-8F7D-4C2B204AE30E}" srcOrd="0" destOrd="0" presId="urn:microsoft.com/office/officeart/2005/8/layout/hList1"/>
    <dgm:cxn modelId="{1871035F-8419-47B4-98E7-AFA0905BAE70}" srcId="{68278D27-08E6-4239-803D-B2A14387054E}" destId="{4CC3D832-6246-4FE3-81C8-598A6B60C7CA}" srcOrd="0" destOrd="0" parTransId="{7E5592FE-18E4-4F20-B778-7C71D621FDCE}" sibTransId="{840E32B1-3188-4652-ABC8-5CA355B3C6B0}"/>
    <dgm:cxn modelId="{4F3FC548-E9F0-4A38-A5A2-1DF82D4DC90E}" type="presOf" srcId="{9507D717-5CF3-48FD-AC3D-61DED7C9D9AB}" destId="{6BD3FBF1-3291-4FB6-B873-C92717F93BFB}" srcOrd="0" destOrd="1" presId="urn:microsoft.com/office/officeart/2005/8/layout/hList1"/>
    <dgm:cxn modelId="{D7736A4D-677C-4A73-8B69-4E1C2EAF9796}" type="presOf" srcId="{68278D27-08E6-4239-803D-B2A14387054E}" destId="{4880D0FA-DDC5-4A62-87A7-81B893334571}" srcOrd="0" destOrd="0" presId="urn:microsoft.com/office/officeart/2005/8/layout/hList1"/>
    <dgm:cxn modelId="{8CF5A97D-A6AF-457D-B96C-6AE37FA897C4}" srcId="{04B394D2-6E1A-4321-AFAC-F946176B331B}" destId="{4F3AE9CB-10A3-4483-A1F4-F69A042778D2}" srcOrd="0" destOrd="0" parTransId="{634529FE-E411-42CB-B19C-26F36C798354}" sibTransId="{AA12E6D5-A138-4BFB-8326-5754863F2DFA}"/>
    <dgm:cxn modelId="{90305483-8397-4D98-8ACD-D058125C49AC}" type="presOf" srcId="{4CC3D832-6246-4FE3-81C8-598A6B60C7CA}" destId="{6BD3FBF1-3291-4FB6-B873-C92717F93BFB}" srcOrd="0" destOrd="0" presId="urn:microsoft.com/office/officeart/2005/8/layout/hList1"/>
    <dgm:cxn modelId="{25C5ABD1-FC3E-49A1-9764-234E834849A0}" type="presOf" srcId="{F947B188-D9D1-4277-AF60-D9F0368B1B0A}" destId="{0F08C959-F823-440D-A08A-D2CE18B6C320}" srcOrd="0" destOrd="0" presId="urn:microsoft.com/office/officeart/2005/8/layout/hList1"/>
    <dgm:cxn modelId="{CD77E3D2-5902-43A8-852B-318DD2F0D819}" srcId="{F947B188-D9D1-4277-AF60-D9F0368B1B0A}" destId="{68278D27-08E6-4239-803D-B2A14387054E}" srcOrd="0" destOrd="0" parTransId="{889F5721-AA94-4A69-9964-69D85ACC69AB}" sibTransId="{CC4E2794-E393-4FAD-A892-06DCAE2EEEB1}"/>
    <dgm:cxn modelId="{279304D3-4257-4325-BD70-66D561E9B1FF}" srcId="{68278D27-08E6-4239-803D-B2A14387054E}" destId="{9507D717-5CF3-48FD-AC3D-61DED7C9D9AB}" srcOrd="1" destOrd="0" parTransId="{A4DEA610-52B1-4653-8DDB-61026BF26850}" sibTransId="{2FBE8983-0AFE-4F6C-A220-C890CDBFCA0B}"/>
    <dgm:cxn modelId="{BCE15FF4-110F-4602-9F5A-58EF334AE21E}" type="presOf" srcId="{D0CA2EDE-1754-486A-84C0-E13B885FD2EA}" destId="{96D4607D-9DF1-469A-8F7D-4C2B204AE30E}" srcOrd="0" destOrd="1" presId="urn:microsoft.com/office/officeart/2005/8/layout/hList1"/>
    <dgm:cxn modelId="{B512C3F8-B805-41F6-9438-CE099C7D9DEB}" type="presOf" srcId="{04B394D2-6E1A-4321-AFAC-F946176B331B}" destId="{80B9EAD5-C35D-4725-BF87-48BBC54ADD48}" srcOrd="0" destOrd="0" presId="urn:microsoft.com/office/officeart/2005/8/layout/hList1"/>
    <dgm:cxn modelId="{F05AC128-9A82-41B8-9016-A7221B8FDC6E}" type="presParOf" srcId="{0F08C959-F823-440D-A08A-D2CE18B6C320}" destId="{1BB385CC-F0BC-47E1-A3C6-E2A4DF2998DF}" srcOrd="0" destOrd="0" presId="urn:microsoft.com/office/officeart/2005/8/layout/hList1"/>
    <dgm:cxn modelId="{D8264A56-7398-49B0-BF51-44B36126E1BA}" type="presParOf" srcId="{1BB385CC-F0BC-47E1-A3C6-E2A4DF2998DF}" destId="{4880D0FA-DDC5-4A62-87A7-81B893334571}" srcOrd="0" destOrd="0" presId="urn:microsoft.com/office/officeart/2005/8/layout/hList1"/>
    <dgm:cxn modelId="{A3717501-1EAA-48F8-82B0-100D663296F8}" type="presParOf" srcId="{1BB385CC-F0BC-47E1-A3C6-E2A4DF2998DF}" destId="{6BD3FBF1-3291-4FB6-B873-C92717F93BFB}" srcOrd="1" destOrd="0" presId="urn:microsoft.com/office/officeart/2005/8/layout/hList1"/>
    <dgm:cxn modelId="{C33BBFFC-DEB1-49EC-9868-44EFC15D69E1}" type="presParOf" srcId="{0F08C959-F823-440D-A08A-D2CE18B6C320}" destId="{A3377166-AD6E-4B7E-AE52-79A27F7F5229}" srcOrd="1" destOrd="0" presId="urn:microsoft.com/office/officeart/2005/8/layout/hList1"/>
    <dgm:cxn modelId="{4A94C314-5F63-4225-AB4A-4E143DFFFDA5}" type="presParOf" srcId="{0F08C959-F823-440D-A08A-D2CE18B6C320}" destId="{0A6B5E45-4F42-430D-9090-91FE0C63C5AE}" srcOrd="2" destOrd="0" presId="urn:microsoft.com/office/officeart/2005/8/layout/hList1"/>
    <dgm:cxn modelId="{2BF924BA-EE8A-431A-936E-F4FFB316E4AF}" type="presParOf" srcId="{0A6B5E45-4F42-430D-9090-91FE0C63C5AE}" destId="{80B9EAD5-C35D-4725-BF87-48BBC54ADD48}" srcOrd="0" destOrd="0" presId="urn:microsoft.com/office/officeart/2005/8/layout/hList1"/>
    <dgm:cxn modelId="{3736AE3B-E918-43F9-A945-2E587C6AB16F}" type="presParOf" srcId="{0A6B5E45-4F42-430D-9090-91FE0C63C5AE}" destId="{96D4607D-9DF1-469A-8F7D-4C2B204AE30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8766BE6-473A-463C-B5A0-E8C78D3AF25C}"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E5EAD29A-C274-47A1-A5F2-A861C5D806DF}">
      <dgm:prSet/>
      <dgm:spPr/>
      <dgm:t>
        <a:bodyPr/>
        <a:lstStyle/>
        <a:p>
          <a:r>
            <a:rPr lang="fr-FR" b="1" i="1"/>
            <a:t>Composante 3 : Gestion Durable des Forêts et Chaînes de Valeur PFNL</a:t>
          </a:r>
          <a:endParaRPr lang="en-US"/>
        </a:p>
      </dgm:t>
    </dgm:pt>
    <dgm:pt modelId="{8EE22A15-462E-47BF-A8AB-03F7555D1C55}" type="parTrans" cxnId="{E1FE8D9A-F25B-4585-9C6D-C3C286935A12}">
      <dgm:prSet/>
      <dgm:spPr/>
      <dgm:t>
        <a:bodyPr/>
        <a:lstStyle/>
        <a:p>
          <a:endParaRPr lang="en-US"/>
        </a:p>
      </dgm:t>
    </dgm:pt>
    <dgm:pt modelId="{2AF73B1E-6AA9-4B47-AD99-CD5C1211AAED}" type="sibTrans" cxnId="{E1FE8D9A-F25B-4585-9C6D-C3C286935A12}">
      <dgm:prSet/>
      <dgm:spPr/>
      <dgm:t>
        <a:bodyPr/>
        <a:lstStyle/>
        <a:p>
          <a:endParaRPr lang="en-US"/>
        </a:p>
      </dgm:t>
    </dgm:pt>
    <dgm:pt modelId="{60125565-315D-47D3-A030-E0A2965BBB90}">
      <dgm:prSet/>
      <dgm:spPr/>
      <dgm:t>
        <a:bodyPr/>
        <a:lstStyle/>
        <a:p>
          <a:r>
            <a:rPr lang="fr-FR" dirty="0"/>
            <a:t>SND30 - Transformation structurelle, Passage d'une économie extractive à une économie de transformation;</a:t>
          </a:r>
          <a:endParaRPr lang="en-US" dirty="0"/>
        </a:p>
      </dgm:t>
    </dgm:pt>
    <dgm:pt modelId="{ED7772C1-B634-43CC-8CEE-F8C66CFD2648}" type="parTrans" cxnId="{8F191AD7-34EC-4FF6-94C2-D7D92580924C}">
      <dgm:prSet/>
      <dgm:spPr/>
      <dgm:t>
        <a:bodyPr/>
        <a:lstStyle/>
        <a:p>
          <a:endParaRPr lang="en-US"/>
        </a:p>
      </dgm:t>
    </dgm:pt>
    <dgm:pt modelId="{C4261A69-5FA5-40F0-BC75-EABA8E2376D6}" type="sibTrans" cxnId="{8F191AD7-34EC-4FF6-94C2-D7D92580924C}">
      <dgm:prSet/>
      <dgm:spPr/>
      <dgm:t>
        <a:bodyPr/>
        <a:lstStyle/>
        <a:p>
          <a:endParaRPr lang="en-US"/>
        </a:p>
      </dgm:t>
    </dgm:pt>
    <dgm:pt modelId="{1BE697E3-BDDA-459F-A262-43EBB5F68A74}">
      <dgm:prSet/>
      <dgm:spPr/>
      <dgm:t>
        <a:bodyPr/>
        <a:lstStyle/>
        <a:p>
          <a:r>
            <a:rPr lang="fr-FR" dirty="0"/>
            <a:t>Politique Forestière Nationale, Gestion durable et autonomisation des communautés</a:t>
          </a:r>
          <a:endParaRPr lang="en-US" dirty="0"/>
        </a:p>
      </dgm:t>
    </dgm:pt>
    <dgm:pt modelId="{0F53EF13-B4F1-45D8-90B7-C6178F1C4774}" type="parTrans" cxnId="{C4627428-F1AE-4330-ADC5-342EE99364D0}">
      <dgm:prSet/>
      <dgm:spPr/>
      <dgm:t>
        <a:bodyPr/>
        <a:lstStyle/>
        <a:p>
          <a:endParaRPr lang="en-US"/>
        </a:p>
      </dgm:t>
    </dgm:pt>
    <dgm:pt modelId="{6F9F2CFB-ABE1-4B0C-922F-C36F034FF632}" type="sibTrans" cxnId="{C4627428-F1AE-4330-ADC5-342EE99364D0}">
      <dgm:prSet/>
      <dgm:spPr/>
      <dgm:t>
        <a:bodyPr/>
        <a:lstStyle/>
        <a:p>
          <a:endParaRPr lang="en-US"/>
        </a:p>
      </dgm:t>
    </dgm:pt>
    <dgm:pt modelId="{B47B7399-3041-4BA3-B05A-DC236C921E70}">
      <dgm:prSet/>
      <dgm:spPr/>
      <dgm:t>
        <a:bodyPr/>
        <a:lstStyle/>
        <a:p>
          <a:r>
            <a:rPr lang="fr-FR" b="1" i="1"/>
            <a:t>Composante 4 : Développement du Tourisme Durable</a:t>
          </a:r>
          <a:endParaRPr lang="en-US"/>
        </a:p>
      </dgm:t>
    </dgm:pt>
    <dgm:pt modelId="{6F7EF4C5-4067-46BC-9A0B-254690E1FF16}" type="parTrans" cxnId="{8883002F-8C21-4EFD-B043-E35DE8DC46FA}">
      <dgm:prSet/>
      <dgm:spPr/>
      <dgm:t>
        <a:bodyPr/>
        <a:lstStyle/>
        <a:p>
          <a:endParaRPr lang="en-US"/>
        </a:p>
      </dgm:t>
    </dgm:pt>
    <dgm:pt modelId="{60A4D12F-2B2B-43C6-95ED-782B22181C03}" type="sibTrans" cxnId="{8883002F-8C21-4EFD-B043-E35DE8DC46FA}">
      <dgm:prSet/>
      <dgm:spPr/>
      <dgm:t>
        <a:bodyPr/>
        <a:lstStyle/>
        <a:p>
          <a:endParaRPr lang="en-US"/>
        </a:p>
      </dgm:t>
    </dgm:pt>
    <dgm:pt modelId="{3649DCFF-E56E-4F1B-98DC-66D129501503}">
      <dgm:prSet/>
      <dgm:spPr/>
      <dgm:t>
        <a:bodyPr/>
        <a:lstStyle/>
        <a:p>
          <a:r>
            <a:rPr lang="fr-FR" dirty="0"/>
            <a:t>Vision 2035, Valorisation du potentiel touristique national pour l'émergence économique;</a:t>
          </a:r>
          <a:endParaRPr lang="en-US" dirty="0"/>
        </a:p>
      </dgm:t>
    </dgm:pt>
    <dgm:pt modelId="{82BA1752-FFAF-4AE4-9472-23BF95ACDBF4}" type="parTrans" cxnId="{81708A97-2E11-495D-9748-2F417C2124CF}">
      <dgm:prSet/>
      <dgm:spPr/>
      <dgm:t>
        <a:bodyPr/>
        <a:lstStyle/>
        <a:p>
          <a:endParaRPr lang="en-US"/>
        </a:p>
      </dgm:t>
    </dgm:pt>
    <dgm:pt modelId="{C22D18F2-336D-40BD-8D73-6FCE4EF7FB7E}" type="sibTrans" cxnId="{81708A97-2E11-495D-9748-2F417C2124CF}">
      <dgm:prSet/>
      <dgm:spPr/>
      <dgm:t>
        <a:bodyPr/>
        <a:lstStyle/>
        <a:p>
          <a:endParaRPr lang="en-US"/>
        </a:p>
      </dgm:t>
    </dgm:pt>
    <dgm:pt modelId="{94B91198-1F3F-4253-BDA7-3999AE78F386}">
      <dgm:prSet/>
      <dgm:spPr/>
      <dgm:t>
        <a:bodyPr/>
        <a:lstStyle/>
        <a:p>
          <a:r>
            <a:rPr lang="fr-FR"/>
            <a:t>Stratégie de Développement du Secteur Tourisme (SDST),  Développement de l'écotourisme et du tourisme communautaire.</a:t>
          </a:r>
          <a:endParaRPr lang="en-US"/>
        </a:p>
      </dgm:t>
    </dgm:pt>
    <dgm:pt modelId="{8E37A6BB-C266-4843-B6D5-1BE2CEC7A0A4}" type="parTrans" cxnId="{EF56D4E6-B05F-4A81-B010-CF8724A93B0E}">
      <dgm:prSet/>
      <dgm:spPr/>
      <dgm:t>
        <a:bodyPr/>
        <a:lstStyle/>
        <a:p>
          <a:endParaRPr lang="en-US"/>
        </a:p>
      </dgm:t>
    </dgm:pt>
    <dgm:pt modelId="{70F9AB2C-2A42-4DCB-A11F-0C0880BF97AE}" type="sibTrans" cxnId="{EF56D4E6-B05F-4A81-B010-CF8724A93B0E}">
      <dgm:prSet/>
      <dgm:spPr/>
      <dgm:t>
        <a:bodyPr/>
        <a:lstStyle/>
        <a:p>
          <a:endParaRPr lang="en-US"/>
        </a:p>
      </dgm:t>
    </dgm:pt>
    <dgm:pt modelId="{8267DDEB-1CEB-4226-B401-058D567AF2C2}">
      <dgm:prSet/>
      <dgm:spPr/>
      <dgm:t>
        <a:bodyPr/>
        <a:lstStyle/>
        <a:p>
          <a:r>
            <a:rPr lang="fr-FR" dirty="0"/>
            <a:t>NBSAP2</a:t>
          </a:r>
          <a:endParaRPr lang="en-US" dirty="0"/>
        </a:p>
      </dgm:t>
    </dgm:pt>
    <dgm:pt modelId="{593098FC-7B8E-4BE4-90FA-C3B96A60A260}" type="parTrans" cxnId="{E74DA76D-0358-4549-8449-803985E1D50C}">
      <dgm:prSet/>
      <dgm:spPr/>
    </dgm:pt>
    <dgm:pt modelId="{B582F524-5BA2-46F8-9967-A057FA222506}" type="sibTrans" cxnId="{E74DA76D-0358-4549-8449-803985E1D50C}">
      <dgm:prSet/>
      <dgm:spPr/>
    </dgm:pt>
    <dgm:pt modelId="{6CEB710A-412D-4426-A5BD-8E095D240D25}">
      <dgm:prSet/>
      <dgm:spPr/>
      <dgm:t>
        <a:bodyPr/>
        <a:lstStyle/>
        <a:p>
          <a:r>
            <a:rPr lang="fr-FR" dirty="0"/>
            <a:t>AFR100</a:t>
          </a:r>
          <a:endParaRPr lang="en-US" dirty="0"/>
        </a:p>
      </dgm:t>
    </dgm:pt>
    <dgm:pt modelId="{F47F978D-5DEE-4DB0-B5BF-BFAE536F961A}" type="parTrans" cxnId="{DF47743F-9E35-4866-8BFD-2BC15E4F60CA}">
      <dgm:prSet/>
      <dgm:spPr/>
    </dgm:pt>
    <dgm:pt modelId="{086A0570-43BD-4335-8736-EB338141D85F}" type="sibTrans" cxnId="{DF47743F-9E35-4866-8BFD-2BC15E4F60CA}">
      <dgm:prSet/>
      <dgm:spPr/>
    </dgm:pt>
    <dgm:pt modelId="{569E1A19-F961-4A27-904E-3D6036CFF9E7}" type="pres">
      <dgm:prSet presAssocID="{B8766BE6-473A-463C-B5A0-E8C78D3AF25C}" presName="Name0" presStyleCnt="0">
        <dgm:presLayoutVars>
          <dgm:dir/>
          <dgm:animLvl val="lvl"/>
          <dgm:resizeHandles val="exact"/>
        </dgm:presLayoutVars>
      </dgm:prSet>
      <dgm:spPr/>
    </dgm:pt>
    <dgm:pt modelId="{89360E29-BFB5-411A-A904-C71FB66DD218}" type="pres">
      <dgm:prSet presAssocID="{E5EAD29A-C274-47A1-A5F2-A861C5D806DF}" presName="composite" presStyleCnt="0"/>
      <dgm:spPr/>
    </dgm:pt>
    <dgm:pt modelId="{9AF71EA8-2E52-4300-B67A-F173AC1B74E2}" type="pres">
      <dgm:prSet presAssocID="{E5EAD29A-C274-47A1-A5F2-A861C5D806DF}" presName="parTx" presStyleLbl="alignNode1" presStyleIdx="0" presStyleCnt="2">
        <dgm:presLayoutVars>
          <dgm:chMax val="0"/>
          <dgm:chPref val="0"/>
          <dgm:bulletEnabled val="1"/>
        </dgm:presLayoutVars>
      </dgm:prSet>
      <dgm:spPr/>
    </dgm:pt>
    <dgm:pt modelId="{134A062B-315E-4A27-9D88-9D9B2DEDA3CC}" type="pres">
      <dgm:prSet presAssocID="{E5EAD29A-C274-47A1-A5F2-A861C5D806DF}" presName="desTx" presStyleLbl="alignAccFollowNode1" presStyleIdx="0" presStyleCnt="2">
        <dgm:presLayoutVars>
          <dgm:bulletEnabled val="1"/>
        </dgm:presLayoutVars>
      </dgm:prSet>
      <dgm:spPr/>
    </dgm:pt>
    <dgm:pt modelId="{D267EB32-BE9D-4CDF-B99F-ED8F707AA1EE}" type="pres">
      <dgm:prSet presAssocID="{2AF73B1E-6AA9-4B47-AD99-CD5C1211AAED}" presName="space" presStyleCnt="0"/>
      <dgm:spPr/>
    </dgm:pt>
    <dgm:pt modelId="{02C9C617-7D28-4936-AA9F-494511E8A84C}" type="pres">
      <dgm:prSet presAssocID="{B47B7399-3041-4BA3-B05A-DC236C921E70}" presName="composite" presStyleCnt="0"/>
      <dgm:spPr/>
    </dgm:pt>
    <dgm:pt modelId="{D93CC9F8-DCE2-4C3B-AF85-1309CCAB2B0E}" type="pres">
      <dgm:prSet presAssocID="{B47B7399-3041-4BA3-B05A-DC236C921E70}" presName="parTx" presStyleLbl="alignNode1" presStyleIdx="1" presStyleCnt="2">
        <dgm:presLayoutVars>
          <dgm:chMax val="0"/>
          <dgm:chPref val="0"/>
          <dgm:bulletEnabled val="1"/>
        </dgm:presLayoutVars>
      </dgm:prSet>
      <dgm:spPr/>
    </dgm:pt>
    <dgm:pt modelId="{91176CEF-C175-4826-9E1D-64DEECD0D654}" type="pres">
      <dgm:prSet presAssocID="{B47B7399-3041-4BA3-B05A-DC236C921E70}" presName="desTx" presStyleLbl="alignAccFollowNode1" presStyleIdx="1" presStyleCnt="2">
        <dgm:presLayoutVars>
          <dgm:bulletEnabled val="1"/>
        </dgm:presLayoutVars>
      </dgm:prSet>
      <dgm:spPr/>
    </dgm:pt>
  </dgm:ptLst>
  <dgm:cxnLst>
    <dgm:cxn modelId="{4818F500-39AE-4259-AA51-A3F5B247B737}" type="presOf" srcId="{94B91198-1F3F-4253-BDA7-3999AE78F386}" destId="{91176CEF-C175-4826-9E1D-64DEECD0D654}" srcOrd="0" destOrd="1" presId="urn:microsoft.com/office/officeart/2005/8/layout/hList1"/>
    <dgm:cxn modelId="{C4627428-F1AE-4330-ADC5-342EE99364D0}" srcId="{E5EAD29A-C274-47A1-A5F2-A861C5D806DF}" destId="{1BE697E3-BDDA-459F-A262-43EBB5F68A74}" srcOrd="3" destOrd="0" parTransId="{0F53EF13-B4F1-45D8-90B7-C6178F1C4774}" sibTransId="{6F9F2CFB-ABE1-4B0C-922F-C36F034FF632}"/>
    <dgm:cxn modelId="{8883002F-8C21-4EFD-B043-E35DE8DC46FA}" srcId="{B8766BE6-473A-463C-B5A0-E8C78D3AF25C}" destId="{B47B7399-3041-4BA3-B05A-DC236C921E70}" srcOrd="1" destOrd="0" parTransId="{6F7EF4C5-4067-46BC-9A0B-254690E1FF16}" sibTransId="{60A4D12F-2B2B-43C6-95ED-782B22181C03}"/>
    <dgm:cxn modelId="{DF47743F-9E35-4866-8BFD-2BC15E4F60CA}" srcId="{E5EAD29A-C274-47A1-A5F2-A861C5D806DF}" destId="{6CEB710A-412D-4426-A5BD-8E095D240D25}" srcOrd="2" destOrd="0" parTransId="{F47F978D-5DEE-4DB0-B5BF-BFAE536F961A}" sibTransId="{086A0570-43BD-4335-8736-EB338141D85F}"/>
    <dgm:cxn modelId="{5B4CA25C-1850-4637-A901-29EB0C5F855B}" type="presOf" srcId="{B47B7399-3041-4BA3-B05A-DC236C921E70}" destId="{D93CC9F8-DCE2-4C3B-AF85-1309CCAB2B0E}" srcOrd="0" destOrd="0" presId="urn:microsoft.com/office/officeart/2005/8/layout/hList1"/>
    <dgm:cxn modelId="{B703AA6C-8B85-40DC-A83F-A012F661D890}" type="presOf" srcId="{8267DDEB-1CEB-4226-B401-058D567AF2C2}" destId="{134A062B-315E-4A27-9D88-9D9B2DEDA3CC}" srcOrd="0" destOrd="1" presId="urn:microsoft.com/office/officeart/2005/8/layout/hList1"/>
    <dgm:cxn modelId="{E74DA76D-0358-4549-8449-803985E1D50C}" srcId="{E5EAD29A-C274-47A1-A5F2-A861C5D806DF}" destId="{8267DDEB-1CEB-4226-B401-058D567AF2C2}" srcOrd="1" destOrd="0" parTransId="{593098FC-7B8E-4BE4-90FA-C3B96A60A260}" sibTransId="{B582F524-5BA2-46F8-9967-A057FA222506}"/>
    <dgm:cxn modelId="{AE9A7E74-3FAC-4105-8A82-9D06B34F92BF}" type="presOf" srcId="{B8766BE6-473A-463C-B5A0-E8C78D3AF25C}" destId="{569E1A19-F961-4A27-904E-3D6036CFF9E7}" srcOrd="0" destOrd="0" presId="urn:microsoft.com/office/officeart/2005/8/layout/hList1"/>
    <dgm:cxn modelId="{91812F78-99D2-4B1A-920C-141ED3871DEA}" type="presOf" srcId="{3649DCFF-E56E-4F1B-98DC-66D129501503}" destId="{91176CEF-C175-4826-9E1D-64DEECD0D654}" srcOrd="0" destOrd="0" presId="urn:microsoft.com/office/officeart/2005/8/layout/hList1"/>
    <dgm:cxn modelId="{A36E2682-BB7C-4C97-871E-61D87EA9989B}" type="presOf" srcId="{E5EAD29A-C274-47A1-A5F2-A861C5D806DF}" destId="{9AF71EA8-2E52-4300-B67A-F173AC1B74E2}" srcOrd="0" destOrd="0" presId="urn:microsoft.com/office/officeart/2005/8/layout/hList1"/>
    <dgm:cxn modelId="{1DB8E495-FA58-4954-BD85-37AF1F71F4B3}" type="presOf" srcId="{60125565-315D-47D3-A030-E0A2965BBB90}" destId="{134A062B-315E-4A27-9D88-9D9B2DEDA3CC}" srcOrd="0" destOrd="0" presId="urn:microsoft.com/office/officeart/2005/8/layout/hList1"/>
    <dgm:cxn modelId="{81708A97-2E11-495D-9748-2F417C2124CF}" srcId="{B47B7399-3041-4BA3-B05A-DC236C921E70}" destId="{3649DCFF-E56E-4F1B-98DC-66D129501503}" srcOrd="0" destOrd="0" parTransId="{82BA1752-FFAF-4AE4-9472-23BF95ACDBF4}" sibTransId="{C22D18F2-336D-40BD-8D73-6FCE4EF7FB7E}"/>
    <dgm:cxn modelId="{E1FE8D9A-F25B-4585-9C6D-C3C286935A12}" srcId="{B8766BE6-473A-463C-B5A0-E8C78D3AF25C}" destId="{E5EAD29A-C274-47A1-A5F2-A861C5D806DF}" srcOrd="0" destOrd="0" parTransId="{8EE22A15-462E-47BF-A8AB-03F7555D1C55}" sibTransId="{2AF73B1E-6AA9-4B47-AD99-CD5C1211AAED}"/>
    <dgm:cxn modelId="{DDF410C8-D0A2-44D2-BA8B-5986B3C9F701}" type="presOf" srcId="{6CEB710A-412D-4426-A5BD-8E095D240D25}" destId="{134A062B-315E-4A27-9D88-9D9B2DEDA3CC}" srcOrd="0" destOrd="2" presId="urn:microsoft.com/office/officeart/2005/8/layout/hList1"/>
    <dgm:cxn modelId="{8F191AD7-34EC-4FF6-94C2-D7D92580924C}" srcId="{E5EAD29A-C274-47A1-A5F2-A861C5D806DF}" destId="{60125565-315D-47D3-A030-E0A2965BBB90}" srcOrd="0" destOrd="0" parTransId="{ED7772C1-B634-43CC-8CEE-F8C66CFD2648}" sibTransId="{C4261A69-5FA5-40F0-BC75-EABA8E2376D6}"/>
    <dgm:cxn modelId="{93039ADF-AAFE-43BE-8ACD-4C8C87D35432}" type="presOf" srcId="{1BE697E3-BDDA-459F-A262-43EBB5F68A74}" destId="{134A062B-315E-4A27-9D88-9D9B2DEDA3CC}" srcOrd="0" destOrd="3" presId="urn:microsoft.com/office/officeart/2005/8/layout/hList1"/>
    <dgm:cxn modelId="{EF56D4E6-B05F-4A81-B010-CF8724A93B0E}" srcId="{B47B7399-3041-4BA3-B05A-DC236C921E70}" destId="{94B91198-1F3F-4253-BDA7-3999AE78F386}" srcOrd="1" destOrd="0" parTransId="{8E37A6BB-C266-4843-B6D5-1BE2CEC7A0A4}" sibTransId="{70F9AB2C-2A42-4DCB-A11F-0C0880BF97AE}"/>
    <dgm:cxn modelId="{264A8DAD-1CCC-4BEC-8A18-2954395F0905}" type="presParOf" srcId="{569E1A19-F961-4A27-904E-3D6036CFF9E7}" destId="{89360E29-BFB5-411A-A904-C71FB66DD218}" srcOrd="0" destOrd="0" presId="urn:microsoft.com/office/officeart/2005/8/layout/hList1"/>
    <dgm:cxn modelId="{7088E634-33AF-4CCE-AE32-E2EFE759DEE7}" type="presParOf" srcId="{89360E29-BFB5-411A-A904-C71FB66DD218}" destId="{9AF71EA8-2E52-4300-B67A-F173AC1B74E2}" srcOrd="0" destOrd="0" presId="urn:microsoft.com/office/officeart/2005/8/layout/hList1"/>
    <dgm:cxn modelId="{CDB18193-B37E-4141-93B4-FB85483A30F8}" type="presParOf" srcId="{89360E29-BFB5-411A-A904-C71FB66DD218}" destId="{134A062B-315E-4A27-9D88-9D9B2DEDA3CC}" srcOrd="1" destOrd="0" presId="urn:microsoft.com/office/officeart/2005/8/layout/hList1"/>
    <dgm:cxn modelId="{19356FA6-A976-4748-AC51-29A13F2F1CCE}" type="presParOf" srcId="{569E1A19-F961-4A27-904E-3D6036CFF9E7}" destId="{D267EB32-BE9D-4CDF-B99F-ED8F707AA1EE}" srcOrd="1" destOrd="0" presId="urn:microsoft.com/office/officeart/2005/8/layout/hList1"/>
    <dgm:cxn modelId="{F7FD9F6C-94C4-4299-B0C3-EBCCD97D7139}" type="presParOf" srcId="{569E1A19-F961-4A27-904E-3D6036CFF9E7}" destId="{02C9C617-7D28-4936-AA9F-494511E8A84C}" srcOrd="2" destOrd="0" presId="urn:microsoft.com/office/officeart/2005/8/layout/hList1"/>
    <dgm:cxn modelId="{120DA7A3-B529-4CFF-AF7E-09587F9E247A}" type="presParOf" srcId="{02C9C617-7D28-4936-AA9F-494511E8A84C}" destId="{D93CC9F8-DCE2-4C3B-AF85-1309CCAB2B0E}" srcOrd="0" destOrd="0" presId="urn:microsoft.com/office/officeart/2005/8/layout/hList1"/>
    <dgm:cxn modelId="{A56E3C25-D0B8-43FC-AC89-6893307116C1}" type="presParOf" srcId="{02C9C617-7D28-4936-AA9F-494511E8A84C}" destId="{91176CEF-C175-4826-9E1D-64DEECD0D65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3FE283-DEA4-4BF0-BDD6-162FE44B289D}"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629134D3-0624-4509-A5C9-47C20F8D2F2C}">
      <dgm:prSet/>
      <dgm:spPr/>
      <dgm:t>
        <a:bodyPr/>
        <a:lstStyle/>
        <a:p>
          <a:r>
            <a:rPr lang="fr-FR"/>
            <a:t>Prochaines</a:t>
          </a:r>
          <a:r>
            <a:rPr lang="en-US"/>
            <a:t> </a:t>
          </a:r>
          <a:r>
            <a:rPr lang="fr-FR"/>
            <a:t>étapes</a:t>
          </a:r>
          <a:endParaRPr lang="en-US"/>
        </a:p>
      </dgm:t>
    </dgm:pt>
    <dgm:pt modelId="{FF0F0637-2B1A-4825-9E42-6868170DE134}" type="parTrans" cxnId="{A9D1C398-72F4-4D7E-95B8-D34BCA33E9B3}">
      <dgm:prSet/>
      <dgm:spPr/>
      <dgm:t>
        <a:bodyPr/>
        <a:lstStyle/>
        <a:p>
          <a:endParaRPr lang="en-US"/>
        </a:p>
      </dgm:t>
    </dgm:pt>
    <dgm:pt modelId="{162F44B1-60CF-45F5-AB31-7E90F2AB31E5}" type="sibTrans" cxnId="{A9D1C398-72F4-4D7E-95B8-D34BCA33E9B3}">
      <dgm:prSet/>
      <dgm:spPr/>
      <dgm:t>
        <a:bodyPr/>
        <a:lstStyle/>
        <a:p>
          <a:endParaRPr lang="en-US"/>
        </a:p>
      </dgm:t>
    </dgm:pt>
    <dgm:pt modelId="{6B7C2EB5-7FDE-42DF-92D8-FFAB09D26C72}">
      <dgm:prSet/>
      <dgm:spPr/>
      <dgm:t>
        <a:bodyPr/>
        <a:lstStyle/>
        <a:p>
          <a:r>
            <a:rPr lang="fr-FR"/>
            <a:t>Evaluation à mi-parcours du projet</a:t>
          </a:r>
          <a:endParaRPr lang="en-US"/>
        </a:p>
      </dgm:t>
    </dgm:pt>
    <dgm:pt modelId="{99C345D0-9F50-4625-A36E-EEC06C6D653D}" type="parTrans" cxnId="{E7492EB9-1C71-4B04-BF56-07B23A47623B}">
      <dgm:prSet/>
      <dgm:spPr/>
      <dgm:t>
        <a:bodyPr/>
        <a:lstStyle/>
        <a:p>
          <a:endParaRPr lang="en-US"/>
        </a:p>
      </dgm:t>
    </dgm:pt>
    <dgm:pt modelId="{4B821FE7-5FCB-47DE-83DB-1DEAD7317160}" type="sibTrans" cxnId="{E7492EB9-1C71-4B04-BF56-07B23A47623B}">
      <dgm:prSet/>
      <dgm:spPr/>
      <dgm:t>
        <a:bodyPr/>
        <a:lstStyle/>
        <a:p>
          <a:endParaRPr lang="en-US"/>
        </a:p>
      </dgm:t>
    </dgm:pt>
    <dgm:pt modelId="{C44E4EA5-CDD3-4B5B-A31B-DB5D58B3ECF1}">
      <dgm:prSet/>
      <dgm:spPr/>
      <dgm:t>
        <a:bodyPr/>
        <a:lstStyle/>
        <a:p>
          <a:r>
            <a:rPr lang="fr-FR" dirty="0"/>
            <a:t>Capitalisation documentaire de toutes les bonnes pratiques </a:t>
          </a:r>
          <a:endParaRPr lang="en-US" dirty="0"/>
        </a:p>
      </dgm:t>
    </dgm:pt>
    <dgm:pt modelId="{E5113120-751F-4477-9690-73A752C80426}" type="parTrans" cxnId="{A7B54840-B2AE-4260-8B21-0213287227C9}">
      <dgm:prSet/>
      <dgm:spPr/>
      <dgm:t>
        <a:bodyPr/>
        <a:lstStyle/>
        <a:p>
          <a:endParaRPr lang="en-US"/>
        </a:p>
      </dgm:t>
    </dgm:pt>
    <dgm:pt modelId="{2D170A53-EAD8-4396-818E-8E8F85D0DDD0}" type="sibTrans" cxnId="{A7B54840-B2AE-4260-8B21-0213287227C9}">
      <dgm:prSet/>
      <dgm:spPr/>
      <dgm:t>
        <a:bodyPr/>
        <a:lstStyle/>
        <a:p>
          <a:endParaRPr lang="en-US"/>
        </a:p>
      </dgm:t>
    </dgm:pt>
    <dgm:pt modelId="{A497DB07-F994-4DA1-B1D5-9775922AE111}">
      <dgm:prSet/>
      <dgm:spPr/>
      <dgm:t>
        <a:bodyPr/>
        <a:lstStyle/>
        <a:p>
          <a:r>
            <a:rPr lang="fr-FR"/>
            <a:t>Renforcement de la communication autour des résultats et impacts du projet</a:t>
          </a:r>
          <a:endParaRPr lang="en-US"/>
        </a:p>
      </dgm:t>
    </dgm:pt>
    <dgm:pt modelId="{1E56C0C2-ADD1-4AC9-BF1D-72C45F4846D6}" type="parTrans" cxnId="{DD6973D3-DCE1-475C-BA33-AFDAA6150F01}">
      <dgm:prSet/>
      <dgm:spPr/>
      <dgm:t>
        <a:bodyPr/>
        <a:lstStyle/>
        <a:p>
          <a:endParaRPr lang="en-US"/>
        </a:p>
      </dgm:t>
    </dgm:pt>
    <dgm:pt modelId="{4BD00CD7-23E0-4F3D-8FAA-B49121274875}" type="sibTrans" cxnId="{DD6973D3-DCE1-475C-BA33-AFDAA6150F01}">
      <dgm:prSet/>
      <dgm:spPr/>
      <dgm:t>
        <a:bodyPr/>
        <a:lstStyle/>
        <a:p>
          <a:endParaRPr lang="en-US"/>
        </a:p>
      </dgm:t>
    </dgm:pt>
    <dgm:pt modelId="{2BC90232-702C-4BD0-A324-06AE950C8F84}">
      <dgm:prSet/>
      <dgm:spPr/>
      <dgm:t>
        <a:bodyPr/>
        <a:lstStyle/>
        <a:p>
          <a:r>
            <a:rPr lang="fr-FR"/>
            <a:t>Recommandations pour la phase FEM9</a:t>
          </a:r>
          <a:r>
            <a:rPr lang="en-US"/>
            <a:t>.</a:t>
          </a:r>
        </a:p>
      </dgm:t>
    </dgm:pt>
    <dgm:pt modelId="{86D8A176-9584-44FE-ADCD-E586FE0883AB}" type="parTrans" cxnId="{984B46FB-D84F-4D72-AD27-2F9646CC8922}">
      <dgm:prSet/>
      <dgm:spPr/>
      <dgm:t>
        <a:bodyPr/>
        <a:lstStyle/>
        <a:p>
          <a:endParaRPr lang="en-US"/>
        </a:p>
      </dgm:t>
    </dgm:pt>
    <dgm:pt modelId="{6C34923E-1F53-4F21-8EA9-ADB776EB867F}" type="sibTrans" cxnId="{984B46FB-D84F-4D72-AD27-2F9646CC8922}">
      <dgm:prSet/>
      <dgm:spPr/>
      <dgm:t>
        <a:bodyPr/>
        <a:lstStyle/>
        <a:p>
          <a:endParaRPr lang="en-US"/>
        </a:p>
      </dgm:t>
    </dgm:pt>
    <dgm:pt modelId="{3FD18CD6-EF7E-41B0-8E90-08AA6004AFF5}">
      <dgm:prSet/>
      <dgm:spPr/>
      <dgm:t>
        <a:bodyPr/>
        <a:lstStyle/>
        <a:p>
          <a:r>
            <a:rPr lang="en-US"/>
            <a:t>Inscrire la continuité du programme à impact dans la phase FEM9, afin de garantir la perpétuation des résultats et impacts du projet</a:t>
          </a:r>
        </a:p>
      </dgm:t>
    </dgm:pt>
    <dgm:pt modelId="{0A01D1A8-B960-46B4-BE26-5EC61E9D68F1}" type="parTrans" cxnId="{5BD769D1-9EAA-49A7-8045-CB507DE19CD9}">
      <dgm:prSet/>
      <dgm:spPr/>
      <dgm:t>
        <a:bodyPr/>
        <a:lstStyle/>
        <a:p>
          <a:endParaRPr lang="en-US"/>
        </a:p>
      </dgm:t>
    </dgm:pt>
    <dgm:pt modelId="{44889AF2-0D68-4F5D-BBDF-3DBC2DDAB007}" type="sibTrans" cxnId="{5BD769D1-9EAA-49A7-8045-CB507DE19CD9}">
      <dgm:prSet/>
      <dgm:spPr/>
      <dgm:t>
        <a:bodyPr/>
        <a:lstStyle/>
        <a:p>
          <a:endParaRPr lang="en-US"/>
        </a:p>
      </dgm:t>
    </dgm:pt>
    <dgm:pt modelId="{3A091D29-97B5-4695-A8E5-DEC8CC283253}" type="pres">
      <dgm:prSet presAssocID="{B53FE283-DEA4-4BF0-BDD6-162FE44B289D}" presName="Name0" presStyleCnt="0">
        <dgm:presLayoutVars>
          <dgm:dir/>
          <dgm:animLvl val="lvl"/>
          <dgm:resizeHandles val="exact"/>
        </dgm:presLayoutVars>
      </dgm:prSet>
      <dgm:spPr/>
    </dgm:pt>
    <dgm:pt modelId="{EBF8D350-532D-4075-B375-E76D33A2BCCC}" type="pres">
      <dgm:prSet presAssocID="{629134D3-0624-4509-A5C9-47C20F8D2F2C}" presName="composite" presStyleCnt="0"/>
      <dgm:spPr/>
    </dgm:pt>
    <dgm:pt modelId="{7103CD7E-5F3C-4D4C-9312-2183CC3F095F}" type="pres">
      <dgm:prSet presAssocID="{629134D3-0624-4509-A5C9-47C20F8D2F2C}" presName="parTx" presStyleLbl="alignNode1" presStyleIdx="0" presStyleCnt="2">
        <dgm:presLayoutVars>
          <dgm:chMax val="0"/>
          <dgm:chPref val="0"/>
          <dgm:bulletEnabled val="1"/>
        </dgm:presLayoutVars>
      </dgm:prSet>
      <dgm:spPr/>
    </dgm:pt>
    <dgm:pt modelId="{B7E960F4-2BF5-4222-8D18-E72B8BCECA1D}" type="pres">
      <dgm:prSet presAssocID="{629134D3-0624-4509-A5C9-47C20F8D2F2C}" presName="desTx" presStyleLbl="alignAccFollowNode1" presStyleIdx="0" presStyleCnt="2">
        <dgm:presLayoutVars>
          <dgm:bulletEnabled val="1"/>
        </dgm:presLayoutVars>
      </dgm:prSet>
      <dgm:spPr/>
    </dgm:pt>
    <dgm:pt modelId="{790517C7-CACE-45DA-9727-8151A0AB419F}" type="pres">
      <dgm:prSet presAssocID="{162F44B1-60CF-45F5-AB31-7E90F2AB31E5}" presName="space" presStyleCnt="0"/>
      <dgm:spPr/>
    </dgm:pt>
    <dgm:pt modelId="{E9987BFF-19B5-46A9-A203-53CE7F07947D}" type="pres">
      <dgm:prSet presAssocID="{2BC90232-702C-4BD0-A324-06AE950C8F84}" presName="composite" presStyleCnt="0"/>
      <dgm:spPr/>
    </dgm:pt>
    <dgm:pt modelId="{B10F5E33-197C-456D-95EE-1A2338713E00}" type="pres">
      <dgm:prSet presAssocID="{2BC90232-702C-4BD0-A324-06AE950C8F84}" presName="parTx" presStyleLbl="alignNode1" presStyleIdx="1" presStyleCnt="2">
        <dgm:presLayoutVars>
          <dgm:chMax val="0"/>
          <dgm:chPref val="0"/>
          <dgm:bulletEnabled val="1"/>
        </dgm:presLayoutVars>
      </dgm:prSet>
      <dgm:spPr/>
    </dgm:pt>
    <dgm:pt modelId="{BB36EE5C-AEB1-4F94-833B-CD3C80F050D5}" type="pres">
      <dgm:prSet presAssocID="{2BC90232-702C-4BD0-A324-06AE950C8F84}" presName="desTx" presStyleLbl="alignAccFollowNode1" presStyleIdx="1" presStyleCnt="2">
        <dgm:presLayoutVars>
          <dgm:bulletEnabled val="1"/>
        </dgm:presLayoutVars>
      </dgm:prSet>
      <dgm:spPr/>
    </dgm:pt>
  </dgm:ptLst>
  <dgm:cxnLst>
    <dgm:cxn modelId="{3F20790D-0A90-4A44-BD7D-2908DDD6E009}" type="presOf" srcId="{6B7C2EB5-7FDE-42DF-92D8-FFAB09D26C72}" destId="{B7E960F4-2BF5-4222-8D18-E72B8BCECA1D}" srcOrd="0" destOrd="0" presId="urn:microsoft.com/office/officeart/2005/8/layout/hList1"/>
    <dgm:cxn modelId="{2399BA2D-FC5E-4309-8C8D-5EDE67672514}" type="presOf" srcId="{2BC90232-702C-4BD0-A324-06AE950C8F84}" destId="{B10F5E33-197C-456D-95EE-1A2338713E00}" srcOrd="0" destOrd="0" presId="urn:microsoft.com/office/officeart/2005/8/layout/hList1"/>
    <dgm:cxn modelId="{532B8F3B-CC0C-4DDF-A4C1-0A2F318BBC7F}" type="presOf" srcId="{C44E4EA5-CDD3-4B5B-A31B-DB5D58B3ECF1}" destId="{B7E960F4-2BF5-4222-8D18-E72B8BCECA1D}" srcOrd="0" destOrd="1" presId="urn:microsoft.com/office/officeart/2005/8/layout/hList1"/>
    <dgm:cxn modelId="{A7B54840-B2AE-4260-8B21-0213287227C9}" srcId="{629134D3-0624-4509-A5C9-47C20F8D2F2C}" destId="{C44E4EA5-CDD3-4B5B-A31B-DB5D58B3ECF1}" srcOrd="1" destOrd="0" parTransId="{E5113120-751F-4477-9690-73A752C80426}" sibTransId="{2D170A53-EAD8-4396-818E-8E8F85D0DDD0}"/>
    <dgm:cxn modelId="{D39F7C67-0E4C-4085-ACDC-38F5FECF47D0}" type="presOf" srcId="{3FD18CD6-EF7E-41B0-8E90-08AA6004AFF5}" destId="{BB36EE5C-AEB1-4F94-833B-CD3C80F050D5}" srcOrd="0" destOrd="0" presId="urn:microsoft.com/office/officeart/2005/8/layout/hList1"/>
    <dgm:cxn modelId="{93011D92-887F-4DB5-BA23-0C852FE2C36B}" type="presOf" srcId="{629134D3-0624-4509-A5C9-47C20F8D2F2C}" destId="{7103CD7E-5F3C-4D4C-9312-2183CC3F095F}" srcOrd="0" destOrd="0" presId="urn:microsoft.com/office/officeart/2005/8/layout/hList1"/>
    <dgm:cxn modelId="{A9D1C398-72F4-4D7E-95B8-D34BCA33E9B3}" srcId="{B53FE283-DEA4-4BF0-BDD6-162FE44B289D}" destId="{629134D3-0624-4509-A5C9-47C20F8D2F2C}" srcOrd="0" destOrd="0" parTransId="{FF0F0637-2B1A-4825-9E42-6868170DE134}" sibTransId="{162F44B1-60CF-45F5-AB31-7E90F2AB31E5}"/>
    <dgm:cxn modelId="{B0B2AA9F-2504-4D73-A165-3EFADC4570EC}" type="presOf" srcId="{B53FE283-DEA4-4BF0-BDD6-162FE44B289D}" destId="{3A091D29-97B5-4695-A8E5-DEC8CC283253}" srcOrd="0" destOrd="0" presId="urn:microsoft.com/office/officeart/2005/8/layout/hList1"/>
    <dgm:cxn modelId="{E7492EB9-1C71-4B04-BF56-07B23A47623B}" srcId="{629134D3-0624-4509-A5C9-47C20F8D2F2C}" destId="{6B7C2EB5-7FDE-42DF-92D8-FFAB09D26C72}" srcOrd="0" destOrd="0" parTransId="{99C345D0-9F50-4625-A36E-EEC06C6D653D}" sibTransId="{4B821FE7-5FCB-47DE-83DB-1DEAD7317160}"/>
    <dgm:cxn modelId="{5BD769D1-9EAA-49A7-8045-CB507DE19CD9}" srcId="{2BC90232-702C-4BD0-A324-06AE950C8F84}" destId="{3FD18CD6-EF7E-41B0-8E90-08AA6004AFF5}" srcOrd="0" destOrd="0" parTransId="{0A01D1A8-B960-46B4-BE26-5EC61E9D68F1}" sibTransId="{44889AF2-0D68-4F5D-BBDF-3DBC2DDAB007}"/>
    <dgm:cxn modelId="{DD6973D3-DCE1-475C-BA33-AFDAA6150F01}" srcId="{629134D3-0624-4509-A5C9-47C20F8D2F2C}" destId="{A497DB07-F994-4DA1-B1D5-9775922AE111}" srcOrd="2" destOrd="0" parTransId="{1E56C0C2-ADD1-4AC9-BF1D-72C45F4846D6}" sibTransId="{4BD00CD7-23E0-4F3D-8FAA-B49121274875}"/>
    <dgm:cxn modelId="{984B46FB-D84F-4D72-AD27-2F9646CC8922}" srcId="{B53FE283-DEA4-4BF0-BDD6-162FE44B289D}" destId="{2BC90232-702C-4BD0-A324-06AE950C8F84}" srcOrd="1" destOrd="0" parTransId="{86D8A176-9584-44FE-ADCD-E586FE0883AB}" sibTransId="{6C34923E-1F53-4F21-8EA9-ADB776EB867F}"/>
    <dgm:cxn modelId="{035B4AFC-B8D7-4535-A9A7-C8F13F48227A}" type="presOf" srcId="{A497DB07-F994-4DA1-B1D5-9775922AE111}" destId="{B7E960F4-2BF5-4222-8D18-E72B8BCECA1D}" srcOrd="0" destOrd="2" presId="urn:microsoft.com/office/officeart/2005/8/layout/hList1"/>
    <dgm:cxn modelId="{60B282D8-8D44-4B44-ACFF-291B90FE6EA3}" type="presParOf" srcId="{3A091D29-97B5-4695-A8E5-DEC8CC283253}" destId="{EBF8D350-532D-4075-B375-E76D33A2BCCC}" srcOrd="0" destOrd="0" presId="urn:microsoft.com/office/officeart/2005/8/layout/hList1"/>
    <dgm:cxn modelId="{D7B19F52-2289-4586-BEAE-76A36EDFE6B3}" type="presParOf" srcId="{EBF8D350-532D-4075-B375-E76D33A2BCCC}" destId="{7103CD7E-5F3C-4D4C-9312-2183CC3F095F}" srcOrd="0" destOrd="0" presId="urn:microsoft.com/office/officeart/2005/8/layout/hList1"/>
    <dgm:cxn modelId="{07B016EF-DAD1-409D-BE58-5DD3D71CFE10}" type="presParOf" srcId="{EBF8D350-532D-4075-B375-E76D33A2BCCC}" destId="{B7E960F4-2BF5-4222-8D18-E72B8BCECA1D}" srcOrd="1" destOrd="0" presId="urn:microsoft.com/office/officeart/2005/8/layout/hList1"/>
    <dgm:cxn modelId="{9045B180-1507-481D-8B75-B983A090421E}" type="presParOf" srcId="{3A091D29-97B5-4695-A8E5-DEC8CC283253}" destId="{790517C7-CACE-45DA-9727-8151A0AB419F}" srcOrd="1" destOrd="0" presId="urn:microsoft.com/office/officeart/2005/8/layout/hList1"/>
    <dgm:cxn modelId="{8039FC72-A07C-403D-B879-0A0894BD7D78}" type="presParOf" srcId="{3A091D29-97B5-4695-A8E5-DEC8CC283253}" destId="{E9987BFF-19B5-46A9-A203-53CE7F07947D}" srcOrd="2" destOrd="0" presId="urn:microsoft.com/office/officeart/2005/8/layout/hList1"/>
    <dgm:cxn modelId="{A1EC2325-46B2-4716-9030-CE142077F9C7}" type="presParOf" srcId="{E9987BFF-19B5-46A9-A203-53CE7F07947D}" destId="{B10F5E33-197C-456D-95EE-1A2338713E00}" srcOrd="0" destOrd="0" presId="urn:microsoft.com/office/officeart/2005/8/layout/hList1"/>
    <dgm:cxn modelId="{3FB8ADBC-EABA-4B4D-B4A7-A4895E9F2D38}" type="presParOf" srcId="{E9987BFF-19B5-46A9-A203-53CE7F07947D}" destId="{BB36EE5C-AEB1-4F94-833B-CD3C80F050D5}"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2DDF5-0E3E-493C-AEA4-DA7D12B85EF4}">
      <dsp:nvSpPr>
        <dsp:cNvPr id="0" name=""/>
        <dsp:cNvSpPr/>
      </dsp:nvSpPr>
      <dsp:spPr>
        <a:xfrm>
          <a:off x="463" y="242935"/>
          <a:ext cx="1808758" cy="1085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1. Presentation du </a:t>
          </a:r>
          <a:r>
            <a:rPr lang="en-US" sz="1600" kern="1200" dirty="0" err="1"/>
            <a:t>projet</a:t>
          </a:r>
          <a:r>
            <a:rPr lang="en-US" sz="1600" kern="1200" dirty="0"/>
            <a:t> </a:t>
          </a:r>
        </a:p>
      </dsp:txBody>
      <dsp:txXfrm>
        <a:off x="463" y="242935"/>
        <a:ext cx="1808758" cy="1085254"/>
      </dsp:txXfrm>
    </dsp:sp>
    <dsp:sp modelId="{BEE680D7-5072-4967-97E8-101CFCC796EE}">
      <dsp:nvSpPr>
        <dsp:cNvPr id="0" name=""/>
        <dsp:cNvSpPr/>
      </dsp:nvSpPr>
      <dsp:spPr>
        <a:xfrm>
          <a:off x="1990097" y="242935"/>
          <a:ext cx="1808758" cy="1085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2. </a:t>
          </a:r>
          <a:r>
            <a:rPr lang="en-US" sz="1600" kern="1200" dirty="0" err="1"/>
            <a:t>Contexte</a:t>
          </a:r>
          <a:r>
            <a:rPr lang="en-US" sz="1600" kern="1200" dirty="0"/>
            <a:t> et justification</a:t>
          </a:r>
        </a:p>
      </dsp:txBody>
      <dsp:txXfrm>
        <a:off x="1990097" y="242935"/>
        <a:ext cx="1808758" cy="1085254"/>
      </dsp:txXfrm>
    </dsp:sp>
    <dsp:sp modelId="{E6DE28E2-1AF4-40A5-923B-15369C590AD6}">
      <dsp:nvSpPr>
        <dsp:cNvPr id="0" name=""/>
        <dsp:cNvSpPr/>
      </dsp:nvSpPr>
      <dsp:spPr>
        <a:xfrm>
          <a:off x="463" y="1509066"/>
          <a:ext cx="1808758" cy="1085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3. </a:t>
          </a:r>
          <a:r>
            <a:rPr lang="en-US" sz="1600" kern="1200" dirty="0" err="1"/>
            <a:t>Progrès</a:t>
          </a:r>
          <a:r>
            <a:rPr lang="en-US" sz="1600" kern="1200" dirty="0"/>
            <a:t> de mise </a:t>
          </a:r>
          <a:r>
            <a:rPr lang="en-US" sz="1600" kern="1200" dirty="0" err="1"/>
            <a:t>en</a:t>
          </a:r>
          <a:r>
            <a:rPr lang="en-US" sz="1600" kern="1200" dirty="0"/>
            <a:t> oeuvre</a:t>
          </a:r>
        </a:p>
      </dsp:txBody>
      <dsp:txXfrm>
        <a:off x="463" y="1509066"/>
        <a:ext cx="1808758" cy="1085254"/>
      </dsp:txXfrm>
    </dsp:sp>
    <dsp:sp modelId="{7B069326-8B99-43A0-9C2A-305BD18577F0}">
      <dsp:nvSpPr>
        <dsp:cNvPr id="0" name=""/>
        <dsp:cNvSpPr/>
      </dsp:nvSpPr>
      <dsp:spPr>
        <a:xfrm>
          <a:off x="1990097" y="1509066"/>
          <a:ext cx="1808758" cy="1085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4. </a:t>
          </a:r>
          <a:r>
            <a:rPr lang="en-US" sz="1600" kern="1200" dirty="0" err="1"/>
            <a:t>Résultats</a:t>
          </a:r>
          <a:r>
            <a:rPr lang="en-US" sz="1600" kern="1200" dirty="0"/>
            <a:t> </a:t>
          </a:r>
          <a:r>
            <a:rPr lang="en-US" sz="1600" kern="1200" dirty="0" err="1"/>
            <a:t>clés</a:t>
          </a:r>
          <a:r>
            <a:rPr lang="en-US" sz="1600" kern="1200" dirty="0"/>
            <a:t> et impacts sur terrain</a:t>
          </a:r>
        </a:p>
      </dsp:txBody>
      <dsp:txXfrm>
        <a:off x="1990097" y="1509066"/>
        <a:ext cx="1808758" cy="1085254"/>
      </dsp:txXfrm>
    </dsp:sp>
    <dsp:sp modelId="{9A2CB026-8BB2-4325-9EAF-555909DAF467}">
      <dsp:nvSpPr>
        <dsp:cNvPr id="0" name=""/>
        <dsp:cNvSpPr/>
      </dsp:nvSpPr>
      <dsp:spPr>
        <a:xfrm>
          <a:off x="463" y="2775197"/>
          <a:ext cx="1808758" cy="1085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t>5. Capitalisation des acquis</a:t>
          </a:r>
          <a:endParaRPr lang="en-US" sz="1600" kern="1200" dirty="0"/>
        </a:p>
      </dsp:txBody>
      <dsp:txXfrm>
        <a:off x="463" y="2775197"/>
        <a:ext cx="1808758" cy="1085254"/>
      </dsp:txXfrm>
    </dsp:sp>
    <dsp:sp modelId="{4186A18B-937F-4EF8-8496-A5EE5FA0AC67}">
      <dsp:nvSpPr>
        <dsp:cNvPr id="0" name=""/>
        <dsp:cNvSpPr/>
      </dsp:nvSpPr>
      <dsp:spPr>
        <a:xfrm>
          <a:off x="1990097" y="2775197"/>
          <a:ext cx="1808758" cy="108525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6. Perspectives et </a:t>
          </a:r>
          <a:r>
            <a:rPr lang="en-GB" sz="1600" kern="1200" dirty="0" err="1"/>
            <a:t>recommandations</a:t>
          </a:r>
          <a:endParaRPr lang="en-US" sz="1600" kern="1200" dirty="0"/>
        </a:p>
      </dsp:txBody>
      <dsp:txXfrm>
        <a:off x="1990097" y="2775197"/>
        <a:ext cx="1808758" cy="10852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80D0FA-DDC5-4A62-87A7-81B893334571}">
      <dsp:nvSpPr>
        <dsp:cNvPr id="0" name=""/>
        <dsp:cNvSpPr/>
      </dsp:nvSpPr>
      <dsp:spPr>
        <a:xfrm>
          <a:off x="37" y="42451"/>
          <a:ext cx="3585993" cy="1109073"/>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b="1" i="1" kern="1200"/>
            <a:t>Composante 1 : Planification et Gestion Intégrée du Territoire</a:t>
          </a:r>
          <a:endParaRPr lang="en-US" sz="2200" kern="1200"/>
        </a:p>
      </dsp:txBody>
      <dsp:txXfrm>
        <a:off x="37" y="42451"/>
        <a:ext cx="3585993" cy="1109073"/>
      </dsp:txXfrm>
    </dsp:sp>
    <dsp:sp modelId="{6BD3FBF1-3291-4FB6-B873-C92717F93BFB}">
      <dsp:nvSpPr>
        <dsp:cNvPr id="0" name=""/>
        <dsp:cNvSpPr/>
      </dsp:nvSpPr>
      <dsp:spPr>
        <a:xfrm>
          <a:off x="37" y="1151524"/>
          <a:ext cx="3585993" cy="314028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fr-FR" sz="2200" kern="1200"/>
            <a:t>SND30 - Axe 4, Développement durable et planification territoriale respectueuse de l'environnement;</a:t>
          </a:r>
          <a:endParaRPr lang="en-US" sz="2200" kern="1200"/>
        </a:p>
        <a:p>
          <a:pPr marL="228600" lvl="1" indent="-228600" algn="l" defTabSz="977900">
            <a:lnSpc>
              <a:spcPct val="90000"/>
            </a:lnSpc>
            <a:spcBef>
              <a:spcPct val="0"/>
            </a:spcBef>
            <a:spcAft>
              <a:spcPct val="15000"/>
            </a:spcAft>
            <a:buChar char="•"/>
          </a:pPr>
          <a:r>
            <a:rPr lang="fr-FR" sz="2200" kern="1200"/>
            <a:t>CDN - Secteur AFOLU, Planification de l'usage des terres pour réduire les émissions de GES;</a:t>
          </a:r>
          <a:endParaRPr lang="en-US" sz="2200" kern="1200"/>
        </a:p>
      </dsp:txBody>
      <dsp:txXfrm>
        <a:off x="37" y="1151524"/>
        <a:ext cx="3585993" cy="3140280"/>
      </dsp:txXfrm>
    </dsp:sp>
    <dsp:sp modelId="{80B9EAD5-C35D-4725-BF87-48BBC54ADD48}">
      <dsp:nvSpPr>
        <dsp:cNvPr id="0" name=""/>
        <dsp:cNvSpPr/>
      </dsp:nvSpPr>
      <dsp:spPr>
        <a:xfrm>
          <a:off x="4088070" y="42451"/>
          <a:ext cx="3585993" cy="1109073"/>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fr-FR" sz="2200" b="1" i="1" kern="1200"/>
            <a:t>Composante 2 : Gestion des Forêts à Haute Valeur de Conservation</a:t>
          </a:r>
          <a:endParaRPr lang="en-US" sz="2200" kern="1200"/>
        </a:p>
      </dsp:txBody>
      <dsp:txXfrm>
        <a:off x="4088070" y="42451"/>
        <a:ext cx="3585993" cy="1109073"/>
      </dsp:txXfrm>
    </dsp:sp>
    <dsp:sp modelId="{96D4607D-9DF1-469A-8F7D-4C2B204AE30E}">
      <dsp:nvSpPr>
        <dsp:cNvPr id="0" name=""/>
        <dsp:cNvSpPr/>
      </dsp:nvSpPr>
      <dsp:spPr>
        <a:xfrm>
          <a:off x="4088070" y="1151524"/>
          <a:ext cx="3585993" cy="3140280"/>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fr-FR" sz="2200" kern="1200" dirty="0"/>
            <a:t>NBSAP2, Conservation in-situ des écosystèmes et protection des espèces menacées d'extinction.</a:t>
          </a:r>
          <a:endParaRPr lang="en-US" sz="2200" kern="1200" dirty="0"/>
        </a:p>
        <a:p>
          <a:pPr marL="228600" lvl="1" indent="-228600" algn="l" defTabSz="977900">
            <a:lnSpc>
              <a:spcPct val="90000"/>
            </a:lnSpc>
            <a:spcBef>
              <a:spcPct val="0"/>
            </a:spcBef>
            <a:spcAft>
              <a:spcPct val="15000"/>
            </a:spcAft>
            <a:buChar char="•"/>
          </a:pPr>
          <a:r>
            <a:rPr lang="fr-FR" sz="2200" kern="1200" dirty="0"/>
            <a:t>AFR100, Engagement du Cameroun à restaurer 12 millions d'hectares d'ici 2030.</a:t>
          </a:r>
          <a:endParaRPr lang="en-US" sz="2200" kern="1200" dirty="0"/>
        </a:p>
      </dsp:txBody>
      <dsp:txXfrm>
        <a:off x="4088070" y="1151524"/>
        <a:ext cx="3585993" cy="31402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71EA8-2E52-4300-B67A-F173AC1B74E2}">
      <dsp:nvSpPr>
        <dsp:cNvPr id="0" name=""/>
        <dsp:cNvSpPr/>
      </dsp:nvSpPr>
      <dsp:spPr>
        <a:xfrm>
          <a:off x="37" y="44978"/>
          <a:ext cx="3585993" cy="1005198"/>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i="1" kern="1200"/>
            <a:t>Composante 3 : Gestion Durable des Forêts et Chaînes de Valeur PFNL</a:t>
          </a:r>
          <a:endParaRPr lang="en-US" sz="2000" kern="1200"/>
        </a:p>
      </dsp:txBody>
      <dsp:txXfrm>
        <a:off x="37" y="44978"/>
        <a:ext cx="3585993" cy="1005198"/>
      </dsp:txXfrm>
    </dsp:sp>
    <dsp:sp modelId="{134A062B-315E-4A27-9D88-9D9B2DEDA3CC}">
      <dsp:nvSpPr>
        <dsp:cNvPr id="0" name=""/>
        <dsp:cNvSpPr/>
      </dsp:nvSpPr>
      <dsp:spPr>
        <a:xfrm>
          <a:off x="37" y="1050177"/>
          <a:ext cx="3585993" cy="323909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SND30 - Transformation structurelle, Passage d'une économie extractive à une économie de transformation;</a:t>
          </a:r>
          <a:endParaRPr lang="en-US" sz="2000" kern="1200" dirty="0"/>
        </a:p>
        <a:p>
          <a:pPr marL="228600" lvl="1" indent="-228600" algn="l" defTabSz="889000">
            <a:lnSpc>
              <a:spcPct val="90000"/>
            </a:lnSpc>
            <a:spcBef>
              <a:spcPct val="0"/>
            </a:spcBef>
            <a:spcAft>
              <a:spcPct val="15000"/>
            </a:spcAft>
            <a:buChar char="•"/>
          </a:pPr>
          <a:r>
            <a:rPr lang="fr-FR" sz="2000" kern="1200" dirty="0"/>
            <a:t>NBSAP2</a:t>
          </a:r>
          <a:endParaRPr lang="en-US" sz="2000" kern="1200" dirty="0"/>
        </a:p>
        <a:p>
          <a:pPr marL="228600" lvl="1" indent="-228600" algn="l" defTabSz="889000">
            <a:lnSpc>
              <a:spcPct val="90000"/>
            </a:lnSpc>
            <a:spcBef>
              <a:spcPct val="0"/>
            </a:spcBef>
            <a:spcAft>
              <a:spcPct val="15000"/>
            </a:spcAft>
            <a:buChar char="•"/>
          </a:pPr>
          <a:r>
            <a:rPr lang="fr-FR" sz="2000" kern="1200" dirty="0"/>
            <a:t>AFR100</a:t>
          </a:r>
          <a:endParaRPr lang="en-US" sz="2000" kern="1200" dirty="0"/>
        </a:p>
        <a:p>
          <a:pPr marL="228600" lvl="1" indent="-228600" algn="l" defTabSz="889000">
            <a:lnSpc>
              <a:spcPct val="90000"/>
            </a:lnSpc>
            <a:spcBef>
              <a:spcPct val="0"/>
            </a:spcBef>
            <a:spcAft>
              <a:spcPct val="15000"/>
            </a:spcAft>
            <a:buChar char="•"/>
          </a:pPr>
          <a:r>
            <a:rPr lang="fr-FR" sz="2000" kern="1200" dirty="0"/>
            <a:t>Politique Forestière Nationale, Gestion durable et autonomisation des communautés</a:t>
          </a:r>
          <a:endParaRPr lang="en-US" sz="2000" kern="1200" dirty="0"/>
        </a:p>
      </dsp:txBody>
      <dsp:txXfrm>
        <a:off x="37" y="1050177"/>
        <a:ext cx="3585993" cy="3239099"/>
      </dsp:txXfrm>
    </dsp:sp>
    <dsp:sp modelId="{D93CC9F8-DCE2-4C3B-AF85-1309CCAB2B0E}">
      <dsp:nvSpPr>
        <dsp:cNvPr id="0" name=""/>
        <dsp:cNvSpPr/>
      </dsp:nvSpPr>
      <dsp:spPr>
        <a:xfrm>
          <a:off x="4088070" y="44978"/>
          <a:ext cx="3585993" cy="1005198"/>
        </a:xfrm>
        <a:prstGeom prst="rect">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FR" sz="2000" b="1" i="1" kern="1200"/>
            <a:t>Composante 4 : Développement du Tourisme Durable</a:t>
          </a:r>
          <a:endParaRPr lang="en-US" sz="2000" kern="1200"/>
        </a:p>
      </dsp:txBody>
      <dsp:txXfrm>
        <a:off x="4088070" y="44978"/>
        <a:ext cx="3585993" cy="1005198"/>
      </dsp:txXfrm>
    </dsp:sp>
    <dsp:sp modelId="{91176CEF-C175-4826-9E1D-64DEECD0D654}">
      <dsp:nvSpPr>
        <dsp:cNvPr id="0" name=""/>
        <dsp:cNvSpPr/>
      </dsp:nvSpPr>
      <dsp:spPr>
        <a:xfrm>
          <a:off x="4088070" y="1050177"/>
          <a:ext cx="3585993" cy="3239099"/>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fr-FR" sz="2000" kern="1200" dirty="0"/>
            <a:t>Vision 2035, Valorisation du potentiel touristique national pour l'émergence économique;</a:t>
          </a:r>
          <a:endParaRPr lang="en-US" sz="2000" kern="1200" dirty="0"/>
        </a:p>
        <a:p>
          <a:pPr marL="228600" lvl="1" indent="-228600" algn="l" defTabSz="889000">
            <a:lnSpc>
              <a:spcPct val="90000"/>
            </a:lnSpc>
            <a:spcBef>
              <a:spcPct val="0"/>
            </a:spcBef>
            <a:spcAft>
              <a:spcPct val="15000"/>
            </a:spcAft>
            <a:buChar char="•"/>
          </a:pPr>
          <a:r>
            <a:rPr lang="fr-FR" sz="2000" kern="1200"/>
            <a:t>Stratégie de Développement du Secteur Tourisme (SDST),  Développement de l'écotourisme et du tourisme communautaire.</a:t>
          </a:r>
          <a:endParaRPr lang="en-US" sz="2000" kern="1200"/>
        </a:p>
      </dsp:txBody>
      <dsp:txXfrm>
        <a:off x="4088070" y="1050177"/>
        <a:ext cx="3585993" cy="3239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03CD7E-5F3C-4D4C-9312-2183CC3F095F}">
      <dsp:nvSpPr>
        <dsp:cNvPr id="0" name=""/>
        <dsp:cNvSpPr/>
      </dsp:nvSpPr>
      <dsp:spPr>
        <a:xfrm>
          <a:off x="37" y="78413"/>
          <a:ext cx="3585993" cy="831274"/>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r-FR" sz="2300" kern="1200"/>
            <a:t>Prochaines</a:t>
          </a:r>
          <a:r>
            <a:rPr lang="en-US" sz="2300" kern="1200"/>
            <a:t> </a:t>
          </a:r>
          <a:r>
            <a:rPr lang="fr-FR" sz="2300" kern="1200"/>
            <a:t>étapes</a:t>
          </a:r>
          <a:endParaRPr lang="en-US" sz="2300" kern="1200"/>
        </a:p>
      </dsp:txBody>
      <dsp:txXfrm>
        <a:off x="37" y="78413"/>
        <a:ext cx="3585993" cy="831274"/>
      </dsp:txXfrm>
    </dsp:sp>
    <dsp:sp modelId="{B7E960F4-2BF5-4222-8D18-E72B8BCECA1D}">
      <dsp:nvSpPr>
        <dsp:cNvPr id="0" name=""/>
        <dsp:cNvSpPr/>
      </dsp:nvSpPr>
      <dsp:spPr>
        <a:xfrm>
          <a:off x="37" y="909687"/>
          <a:ext cx="3585993" cy="3346154"/>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fr-FR" sz="2300" kern="1200"/>
            <a:t>Evaluation à mi-parcours du projet</a:t>
          </a:r>
          <a:endParaRPr lang="en-US" sz="2300" kern="1200"/>
        </a:p>
        <a:p>
          <a:pPr marL="228600" lvl="1" indent="-228600" algn="l" defTabSz="1022350">
            <a:lnSpc>
              <a:spcPct val="90000"/>
            </a:lnSpc>
            <a:spcBef>
              <a:spcPct val="0"/>
            </a:spcBef>
            <a:spcAft>
              <a:spcPct val="15000"/>
            </a:spcAft>
            <a:buChar char="•"/>
          </a:pPr>
          <a:r>
            <a:rPr lang="fr-FR" sz="2300" kern="1200" dirty="0"/>
            <a:t>Capitalisation documentaire de toutes les bonnes pratiques </a:t>
          </a:r>
          <a:endParaRPr lang="en-US" sz="2300" kern="1200" dirty="0"/>
        </a:p>
        <a:p>
          <a:pPr marL="228600" lvl="1" indent="-228600" algn="l" defTabSz="1022350">
            <a:lnSpc>
              <a:spcPct val="90000"/>
            </a:lnSpc>
            <a:spcBef>
              <a:spcPct val="0"/>
            </a:spcBef>
            <a:spcAft>
              <a:spcPct val="15000"/>
            </a:spcAft>
            <a:buChar char="•"/>
          </a:pPr>
          <a:r>
            <a:rPr lang="fr-FR" sz="2300" kern="1200"/>
            <a:t>Renforcement de la communication autour des résultats et impacts du projet</a:t>
          </a:r>
          <a:endParaRPr lang="en-US" sz="2300" kern="1200"/>
        </a:p>
      </dsp:txBody>
      <dsp:txXfrm>
        <a:off x="37" y="909687"/>
        <a:ext cx="3585993" cy="3346154"/>
      </dsp:txXfrm>
    </dsp:sp>
    <dsp:sp modelId="{B10F5E33-197C-456D-95EE-1A2338713E00}">
      <dsp:nvSpPr>
        <dsp:cNvPr id="0" name=""/>
        <dsp:cNvSpPr/>
      </dsp:nvSpPr>
      <dsp:spPr>
        <a:xfrm>
          <a:off x="4088070" y="78413"/>
          <a:ext cx="3585993" cy="831274"/>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fr-FR" sz="2300" kern="1200"/>
            <a:t>Recommandations pour la phase FEM9</a:t>
          </a:r>
          <a:r>
            <a:rPr lang="en-US" sz="2300" kern="1200"/>
            <a:t>.</a:t>
          </a:r>
        </a:p>
      </dsp:txBody>
      <dsp:txXfrm>
        <a:off x="4088070" y="78413"/>
        <a:ext cx="3585993" cy="831274"/>
      </dsp:txXfrm>
    </dsp:sp>
    <dsp:sp modelId="{BB36EE5C-AEB1-4F94-833B-CD3C80F050D5}">
      <dsp:nvSpPr>
        <dsp:cNvPr id="0" name=""/>
        <dsp:cNvSpPr/>
      </dsp:nvSpPr>
      <dsp:spPr>
        <a:xfrm>
          <a:off x="4088070" y="909687"/>
          <a:ext cx="3585993" cy="3346154"/>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a:t>Inscrire la continuité du programme à impact dans la phase FEM9, afin de garantir la perpétuation des résultats et impacts du projet</a:t>
          </a:r>
        </a:p>
      </dsp:txBody>
      <dsp:txXfrm>
        <a:off x="4088070" y="909687"/>
        <a:ext cx="3585993" cy="33461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DB7E3-BF24-304A-B093-35FA3C209055}" type="datetimeFigureOut">
              <a:rPr lang="en-US" smtClean="0"/>
              <a:t>8/6/2025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205656-CF58-B545-860D-FE5AB31293A3}"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205656-CF58-B545-860D-FE5AB31293A3}" type="slidenum">
              <a:rPr lang="en-US" smtClean="0"/>
              <a:t>2</a:t>
            </a:fld>
            <a:endParaRPr lang="en-US"/>
          </a:p>
        </p:txBody>
      </p:sp>
    </p:spTree>
    <p:extLst>
      <p:ext uri="{BB962C8B-B14F-4D97-AF65-F5344CB8AC3E}">
        <p14:creationId xmlns:p14="http://schemas.microsoft.com/office/powerpoint/2010/main" val="942468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6456B-3C31-0D24-C0C2-6DEE6E462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702D9-2789-3D56-9D0E-6FE4335BF5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B867A-7D6A-86C9-846A-7699933BA4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FFB7D5-05F0-FB15-2E4F-01F10B99C1F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661523-A232-2A40-81EA-7C32F513D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134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target landscapes and intervention areas for each component depend on site-specific considerations, including the potential to achieve significant results over the six-year project period, baselines and available co-funding, and the ability to manage all safeguard considerations. In order to achieve impact and ensure cost-effectiveness, target areas that have the potential to achieve results under multiple strategies have been prioritized. (free version)</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661523-A232-2A40-81EA-7C32F513DD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34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0D9F1-8F1E-AF86-5270-D6C213521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576F4-B057-E071-4935-766C7D14D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284B45-4D3F-DFA7-85EB-06FD3C647AE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5BC68F0-D7EF-ED91-0EC2-7E73266A6733}"/>
              </a:ext>
            </a:extLst>
          </p:cNvPr>
          <p:cNvSpPr>
            <a:spLocks noGrp="1"/>
          </p:cNvSpPr>
          <p:nvPr>
            <p:ph type="sldNum" sz="quarter" idx="5"/>
          </p:nvPr>
        </p:nvSpPr>
        <p:spPr/>
        <p:txBody>
          <a:bodyPr/>
          <a:lstStyle/>
          <a:p>
            <a:fld id="{95205656-CF58-B545-860D-FE5AB31293A3}" type="slidenum">
              <a:rPr lang="en-US" smtClean="0"/>
              <a:t>6</a:t>
            </a:fld>
            <a:endParaRPr lang="en-US"/>
          </a:p>
        </p:txBody>
      </p:sp>
    </p:spTree>
    <p:extLst>
      <p:ext uri="{BB962C8B-B14F-4D97-AF65-F5344CB8AC3E}">
        <p14:creationId xmlns:p14="http://schemas.microsoft.com/office/powerpoint/2010/main" val="296625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205656-CF58-B545-860D-FE5AB31293A3}" type="slidenum">
              <a:rPr lang="en-US" smtClean="0"/>
              <a:t>11</a:t>
            </a:fld>
            <a:endParaRPr lang="en-US"/>
          </a:p>
        </p:txBody>
      </p:sp>
    </p:spTree>
    <p:extLst>
      <p:ext uri="{BB962C8B-B14F-4D97-AF65-F5344CB8AC3E}">
        <p14:creationId xmlns:p14="http://schemas.microsoft.com/office/powerpoint/2010/main" val="3534146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205656-CF58-B545-860D-FE5AB31293A3}" type="slidenum">
              <a:rPr lang="en-US" smtClean="0"/>
              <a:t>16</a:t>
            </a:fld>
            <a:endParaRPr lang="en-US"/>
          </a:p>
        </p:txBody>
      </p:sp>
    </p:spTree>
    <p:extLst>
      <p:ext uri="{BB962C8B-B14F-4D97-AF65-F5344CB8AC3E}">
        <p14:creationId xmlns:p14="http://schemas.microsoft.com/office/powerpoint/2010/main" val="40278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DB9D01-10AE-41D1-A940-AF5996AA3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173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hoto Top">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B9D39E3-3B9A-744E-B657-EB3095B41593}"/>
              </a:ext>
            </a:extLst>
          </p:cNvPr>
          <p:cNvSpPr>
            <a:spLocks noGrp="1"/>
          </p:cNvSpPr>
          <p:nvPr>
            <p:ph type="pic" sz="quarter" idx="10" hasCustomPrompt="1"/>
          </p:nvPr>
        </p:nvSpPr>
        <p:spPr>
          <a:xfrm>
            <a:off x="-1" y="0"/>
            <a:ext cx="9144001" cy="3429000"/>
          </a:xfrm>
          <a:prstGeom prst="rect">
            <a:avLst/>
          </a:prstGeom>
          <a:pattFill prst="wdDnDiag">
            <a:fgClr>
              <a:schemeClr val="accent1">
                <a:lumMod val="20000"/>
                <a:lumOff val="80000"/>
              </a:schemeClr>
            </a:fgClr>
            <a:bgClr>
              <a:schemeClr val="bg1"/>
            </a:bgClr>
          </a:pattFill>
        </p:spPr>
        <p:txBody>
          <a:bodyPr tIns="2926080">
            <a:normAutofit/>
          </a:bodyPr>
          <a:lstStyle>
            <a:lvl1pPr marL="0" indent="0" algn="ctr">
              <a:buNone/>
              <a:defRPr sz="1350" b="0" i="0" baseline="0">
                <a:latin typeface="Open Sans Light" panose="020B0306030504020204" pitchFamily="34" charset="0"/>
              </a:defRPr>
            </a:lvl1pPr>
          </a:lstStyle>
          <a:p>
            <a:r>
              <a:rPr lang="en-US"/>
              <a:t>Click icon to add image</a:t>
            </a:r>
          </a:p>
        </p:txBody>
      </p:sp>
    </p:spTree>
    <p:extLst>
      <p:ext uri="{BB962C8B-B14F-4D97-AF65-F5344CB8AC3E}">
        <p14:creationId xmlns:p14="http://schemas.microsoft.com/office/powerpoint/2010/main" val="284030720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11">
            <a:extLst>
              <a:ext uri="{FF2B5EF4-FFF2-40B4-BE49-F238E27FC236}">
                <a16:creationId xmlns:a16="http://schemas.microsoft.com/office/drawing/2014/main" id="{CDBB0696-5E29-3A4D-8780-A2045217319E}"/>
              </a:ext>
            </a:extLst>
          </p:cNvPr>
          <p:cNvSpPr>
            <a:spLocks noGrp="1"/>
          </p:cNvSpPr>
          <p:nvPr>
            <p:ph type="body" sz="quarter" idx="15" hasCustomPrompt="1"/>
          </p:nvPr>
        </p:nvSpPr>
        <p:spPr>
          <a:xfrm>
            <a:off x="468229" y="374904"/>
            <a:ext cx="8218571" cy="530915"/>
          </a:xfrm>
          <a:prstGeom prst="rect">
            <a:avLst/>
          </a:prstGeom>
        </p:spPr>
        <p:txBody>
          <a:bodyPr lIns="0" tIns="45720" rIns="0" bIns="45720" anchor="t">
            <a:spAutoFit/>
          </a:bodyPr>
          <a:lstStyle>
            <a:lvl1pPr>
              <a:lnSpc>
                <a:spcPct val="100000"/>
              </a:lnSpc>
              <a:spcAft>
                <a:spcPts val="0"/>
              </a:spcAft>
              <a:buFontTx/>
              <a:buNone/>
              <a:defRPr sz="2850" b="0" i="0" spc="525" baseline="0">
                <a:latin typeface="Open Sans Light" panose="020B0306030504020204" pitchFamily="34" charset="0"/>
                <a:ea typeface="Open Sans Light" panose="020B0306030504020204" pitchFamily="34" charset="0"/>
                <a:cs typeface="Open Sans Light" panose="020B0306030504020204" pitchFamily="34" charset="0"/>
              </a:defRPr>
            </a:lvl1pPr>
            <a:lvl2pPr marL="170256" indent="0">
              <a:buFontTx/>
              <a:buNone/>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344083" indent="0">
              <a:buFontTx/>
              <a:buNone/>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028675" indent="0">
              <a:buFontTx/>
              <a:buNone/>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1371566" indent="0">
              <a:buFontTx/>
              <a:buNone/>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Edit Master text styles</a:t>
            </a:r>
          </a:p>
        </p:txBody>
      </p:sp>
      <p:sp>
        <p:nvSpPr>
          <p:cNvPr id="4" name="Rounded Rectangle 3">
            <a:extLst>
              <a:ext uri="{FF2B5EF4-FFF2-40B4-BE49-F238E27FC236}">
                <a16:creationId xmlns:a16="http://schemas.microsoft.com/office/drawing/2014/main" id="{04B36047-823C-A64A-9EE8-6D9726FCE7FA}"/>
              </a:ext>
            </a:extLst>
          </p:cNvPr>
          <p:cNvSpPr/>
          <p:nvPr userDrawn="1"/>
        </p:nvSpPr>
        <p:spPr>
          <a:xfrm>
            <a:off x="76201" y="97536"/>
            <a:ext cx="8991599" cy="6662928"/>
          </a:xfrm>
          <a:prstGeom prst="roundRect">
            <a:avLst>
              <a:gd name="adj" fmla="val 1480"/>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Open Sans" panose="020B0606030504020204" pitchFamily="34" charset="0"/>
            </a:endParaRPr>
          </a:p>
        </p:txBody>
      </p:sp>
    </p:spTree>
    <p:extLst>
      <p:ext uri="{BB962C8B-B14F-4D97-AF65-F5344CB8AC3E}">
        <p14:creationId xmlns:p14="http://schemas.microsoft.com/office/powerpoint/2010/main" val="1653293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with WHITE border">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8D4DA791-00E3-9A49-A169-037FC813C20C}"/>
              </a:ext>
            </a:extLst>
          </p:cNvPr>
          <p:cNvSpPr/>
          <p:nvPr userDrawn="1"/>
        </p:nvSpPr>
        <p:spPr>
          <a:xfrm>
            <a:off x="76201" y="97536"/>
            <a:ext cx="8991599" cy="6662928"/>
          </a:xfrm>
          <a:prstGeom prst="roundRect">
            <a:avLst>
              <a:gd name="adj" fmla="val 148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Open Sans" panose="020B0606030504020204" pitchFamily="34" charset="0"/>
            </a:endParaRPr>
          </a:p>
        </p:txBody>
      </p:sp>
      <p:sp>
        <p:nvSpPr>
          <p:cNvPr id="10" name="Text Placeholder 5">
            <a:extLst>
              <a:ext uri="{FF2B5EF4-FFF2-40B4-BE49-F238E27FC236}">
                <a16:creationId xmlns:a16="http://schemas.microsoft.com/office/drawing/2014/main" id="{E3D51159-706A-C34A-B1FB-E1E28FB97C71}"/>
              </a:ext>
            </a:extLst>
          </p:cNvPr>
          <p:cNvSpPr>
            <a:spLocks noGrp="1"/>
          </p:cNvSpPr>
          <p:nvPr>
            <p:ph type="body" sz="quarter" idx="12" hasCustomPrompt="1"/>
          </p:nvPr>
        </p:nvSpPr>
        <p:spPr>
          <a:xfrm>
            <a:off x="74294" y="1087902"/>
            <a:ext cx="8989695" cy="1496273"/>
          </a:xfrm>
          <a:prstGeom prst="rect">
            <a:avLst/>
          </a:prstGeom>
        </p:spPr>
        <p:txBody>
          <a:bodyPr anchor="b" anchorCtr="1">
            <a:normAutofit/>
          </a:bodyPr>
          <a:lstStyle>
            <a:lvl1pPr marL="0" indent="0">
              <a:buFontTx/>
              <a:buNone/>
              <a:defRPr sz="4000" b="0" i="0" spc="600" baseline="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Title sentence here.</a:t>
            </a:r>
          </a:p>
        </p:txBody>
      </p:sp>
      <p:sp>
        <p:nvSpPr>
          <p:cNvPr id="11" name="Rounded Rectangle 10">
            <a:extLst>
              <a:ext uri="{FF2B5EF4-FFF2-40B4-BE49-F238E27FC236}">
                <a16:creationId xmlns:a16="http://schemas.microsoft.com/office/drawing/2014/main" id="{83475917-1D39-5A4A-99C9-F7B87AD55A77}"/>
              </a:ext>
            </a:extLst>
          </p:cNvPr>
          <p:cNvSpPr/>
          <p:nvPr userDrawn="1"/>
        </p:nvSpPr>
        <p:spPr>
          <a:xfrm>
            <a:off x="76201" y="97536"/>
            <a:ext cx="8991599" cy="6662928"/>
          </a:xfrm>
          <a:prstGeom prst="roundRect">
            <a:avLst>
              <a:gd name="adj" fmla="val 148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Open Sans" panose="020B0606030504020204" pitchFamily="34" charset="0"/>
            </a:endParaRPr>
          </a:p>
        </p:txBody>
      </p:sp>
      <p:sp>
        <p:nvSpPr>
          <p:cNvPr id="7" name="Rounded Rectangle 6">
            <a:extLst>
              <a:ext uri="{FF2B5EF4-FFF2-40B4-BE49-F238E27FC236}">
                <a16:creationId xmlns:a16="http://schemas.microsoft.com/office/drawing/2014/main" id="{50EFF52D-1AD9-0E42-BA49-D0CC5CACE54A}"/>
              </a:ext>
            </a:extLst>
          </p:cNvPr>
          <p:cNvSpPr/>
          <p:nvPr userDrawn="1"/>
        </p:nvSpPr>
        <p:spPr>
          <a:xfrm>
            <a:off x="74296" y="94996"/>
            <a:ext cx="8991599" cy="6662928"/>
          </a:xfrm>
          <a:prstGeom prst="roundRect">
            <a:avLst>
              <a:gd name="adj" fmla="val 148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a:latin typeface="Open Sans" panose="020B0606030504020204" pitchFamily="34" charset="0"/>
            </a:endParaRPr>
          </a:p>
        </p:txBody>
      </p:sp>
    </p:spTree>
    <p:extLst>
      <p:ext uri="{BB962C8B-B14F-4D97-AF65-F5344CB8AC3E}">
        <p14:creationId xmlns:p14="http://schemas.microsoft.com/office/powerpoint/2010/main" val="389088447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8/6/2025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8/6/2025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8/6/2025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8/6/2025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8/6/2025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8/6/2025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7558" y="3608615"/>
            <a:ext cx="8848367" cy="1164772"/>
          </a:xfrm>
        </p:spPr>
        <p:txBody>
          <a:bodyPr>
            <a:noAutofit/>
          </a:bodyPr>
          <a:lstStyle/>
          <a:p>
            <a:r>
              <a:rPr lang="fr-FR" sz="3200" b="1" dirty="0"/>
              <a:t>Projet FEM 7 Impact – 10287 Gestion intégrée des paysages forestiers du Cameroun dans le bassin du Congo</a:t>
            </a:r>
            <a:br>
              <a:rPr lang="fr-FR" sz="3200" b="1" dirty="0"/>
            </a:br>
            <a:br>
              <a:rPr lang="fr-FR" sz="3200" b="1" dirty="0"/>
            </a:br>
            <a:endParaRPr lang="fr-FR" sz="3200" b="1" dirty="0"/>
          </a:p>
        </p:txBody>
      </p:sp>
      <p:sp>
        <p:nvSpPr>
          <p:cNvPr id="3" name="Subtitle 2"/>
          <p:cNvSpPr>
            <a:spLocks noGrp="1"/>
          </p:cNvSpPr>
          <p:nvPr>
            <p:ph type="subTitle" idx="1"/>
          </p:nvPr>
        </p:nvSpPr>
        <p:spPr>
          <a:xfrm>
            <a:off x="2839452" y="4586216"/>
            <a:ext cx="4543123" cy="968828"/>
          </a:xfrm>
        </p:spPr>
        <p:txBody>
          <a:bodyPr>
            <a:normAutofit/>
          </a:bodyPr>
          <a:lstStyle/>
          <a:p>
            <a:r>
              <a:rPr sz="2800" b="1" dirty="0"/>
              <a:t>| </a:t>
            </a:r>
            <a:r>
              <a:rPr lang="en-GB" sz="2800" b="1" dirty="0"/>
              <a:t>ADAMA SAIDOU, </a:t>
            </a:r>
            <a:r>
              <a:rPr lang="fr-FR" sz="2800" b="1" dirty="0"/>
              <a:t>DNP</a:t>
            </a:r>
            <a:r>
              <a:rPr sz="2800" b="1" dirty="0"/>
              <a:t> |</a:t>
            </a:r>
            <a:r>
              <a:rPr lang="fr-FR" sz="2800" b="1" dirty="0"/>
              <a:t>                                            </a:t>
            </a:r>
            <a:r>
              <a:rPr lang="en-GB" sz="2800" b="1" dirty="0"/>
              <a:t>| 07/08/2025| </a:t>
            </a:r>
            <a:endParaRPr sz="2800" b="1" dirty="0"/>
          </a:p>
        </p:txBody>
      </p:sp>
      <p:pic>
        <p:nvPicPr>
          <p:cNvPr id="1026" name="Picture 2" descr="Ministère de l'Environnement, de la Protection de la Nature et du  Développement Durable (Cameroun) | ReS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076" y="292551"/>
            <a:ext cx="1204184" cy="1364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AMEN DES AGENCES, DES DIRECTIVES ET DES PROCÉDURES EN MATIÈRE DE  BIOSÉCURITÉ"/>
          <p:cNvPicPr>
            <a:picLocks noChangeAspect="1" noChangeArrowheads="1"/>
          </p:cNvPicPr>
          <p:nvPr/>
        </p:nvPicPr>
        <p:blipFill rotWithShape="1">
          <a:blip r:embed="rId3">
            <a:extLst>
              <a:ext uri="{28A0092B-C50C-407E-A947-70E740481C1C}">
                <a14:useLocalDpi xmlns:a14="http://schemas.microsoft.com/office/drawing/2010/main" val="0"/>
              </a:ext>
            </a:extLst>
          </a:blip>
          <a:srcRect b="9834"/>
          <a:stretch/>
        </p:blipFill>
        <p:spPr bwMode="auto">
          <a:xfrm>
            <a:off x="221241" y="5367872"/>
            <a:ext cx="1309670" cy="1468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EF Logo | GE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991" y="292551"/>
            <a:ext cx="2945944" cy="1319079"/>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478168" y="2253343"/>
            <a:ext cx="6958261" cy="838200"/>
          </a:xfrm>
          <a:prstGeom prst="rect">
            <a:avLst/>
          </a:prstGeom>
          <a:noFill/>
        </p:spPr>
        <p:txBody>
          <a:bodyPr wrap="square" rtlCol="0">
            <a:spAutoFit/>
          </a:bodyPr>
          <a:lstStyle/>
          <a:p>
            <a:endParaRPr lang="fr-FR" dirty="0"/>
          </a:p>
        </p:txBody>
      </p:sp>
      <p:sp>
        <p:nvSpPr>
          <p:cNvPr id="8" name="Subtitle 2"/>
          <p:cNvSpPr txBox="1">
            <a:spLocks/>
          </p:cNvSpPr>
          <p:nvPr/>
        </p:nvSpPr>
        <p:spPr>
          <a:xfrm>
            <a:off x="485503" y="1698172"/>
            <a:ext cx="8412479" cy="96882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r>
              <a:rPr lang="fr-FR" sz="2800" dirty="0"/>
              <a:t>TABLE RONDE NATIONALE DES PROJETS EN COURS FINANCES PAR LE FEM AU CAMEROUN</a:t>
            </a:r>
          </a:p>
        </p:txBody>
      </p:sp>
      <p:pic>
        <p:nvPicPr>
          <p:cNvPr id="7" name="Picture 6">
            <a:extLst>
              <a:ext uri="{FF2B5EF4-FFF2-40B4-BE49-F238E27FC236}">
                <a16:creationId xmlns:a16="http://schemas.microsoft.com/office/drawing/2014/main" id="{46A0C147-D9B6-E662-74BD-F78CFF38DF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07245" y="5397394"/>
            <a:ext cx="1083871" cy="143923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C53CA4-E6D6-A0D1-630F-E4A97E96F123}"/>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7126"/>
            <a:ext cx="8375586"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Rectangle 25">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5196" y="0"/>
            <a:ext cx="836676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D32DC82B-B741-4DDB-9112-A3AF45ADFA8E}"/>
              </a:ext>
            </a:extLst>
          </p:cNvPr>
          <p:cNvSpPr>
            <a:spLocks noGrp="1"/>
          </p:cNvSpPr>
          <p:nvPr>
            <p:ph type="title"/>
          </p:nvPr>
        </p:nvSpPr>
        <p:spPr>
          <a:xfrm>
            <a:off x="836676" y="548640"/>
            <a:ext cx="7626096" cy="1179576"/>
          </a:xfrm>
        </p:spPr>
        <p:txBody>
          <a:bodyPr>
            <a:normAutofit/>
          </a:bodyPr>
          <a:lstStyle/>
          <a:p>
            <a:r>
              <a:rPr lang="fr-FR" sz="3500" b="1" dirty="0"/>
              <a:t>3. Progrès dans la mise en œuvre du projet</a:t>
            </a:r>
            <a:endParaRPr lang="fr-FR" sz="3500" dirty="0"/>
          </a:p>
        </p:txBody>
      </p:sp>
      <p:sp>
        <p:nvSpPr>
          <p:cNvPr id="28" name="Rectangle 27">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758952"/>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19" name="Content Placeholder 3">
            <a:extLst>
              <a:ext uri="{FF2B5EF4-FFF2-40B4-BE49-F238E27FC236}">
                <a16:creationId xmlns:a16="http://schemas.microsoft.com/office/drawing/2014/main" id="{00000000-0008-0000-0000-000006000000}"/>
              </a:ext>
            </a:extLst>
          </p:cNvPr>
          <p:cNvGraphicFramePr>
            <a:graphicFrameLocks noGrp="1"/>
          </p:cNvGraphicFramePr>
          <p:nvPr>
            <p:ph idx="1"/>
            <p:extLst>
              <p:ext uri="{D42A27DB-BD31-4B8C-83A1-F6EECF244321}">
                <p14:modId xmlns:p14="http://schemas.microsoft.com/office/powerpoint/2010/main" val="3409957935"/>
              </p:ext>
            </p:extLst>
          </p:nvPr>
        </p:nvGraphicFramePr>
        <p:xfrm>
          <a:off x="418656" y="2269730"/>
          <a:ext cx="8285332" cy="3993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1904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43903CD-B97D-AACA-1B25-02F1EF8BD12C}"/>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8" descr="Sans titre">
            <a:extLst>
              <a:ext uri="{FF2B5EF4-FFF2-40B4-BE49-F238E27FC236}">
                <a16:creationId xmlns:a16="http://schemas.microsoft.com/office/drawing/2014/main" id="{7F6BDDA7-6233-318B-6FFF-CF4FF6758CE8}"/>
              </a:ext>
            </a:extLst>
          </p:cNvPr>
          <p:cNvPicPr/>
          <p:nvPr/>
        </p:nvPicPr>
        <p:blipFill>
          <a:blip r:embed="rId3" cstate="print">
            <a:extLst>
              <a:ext uri="{28A0092B-C50C-407E-A947-70E740481C1C}">
                <a14:useLocalDpi xmlns:a14="http://schemas.microsoft.com/office/drawing/2010/main" val="0"/>
              </a:ext>
            </a:extLst>
          </a:blip>
          <a:srcRect r="8623" b="-1"/>
          <a:stretch>
            <a:fillRect/>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p:spPr>
      </p:pic>
      <p:pic>
        <p:nvPicPr>
          <p:cNvPr id="8" name="Picture 7" descr="A group of people in a room&#10;&#10;AI-generated content may be incorrect.">
            <a:extLst>
              <a:ext uri="{FF2B5EF4-FFF2-40B4-BE49-F238E27FC236}">
                <a16:creationId xmlns:a16="http://schemas.microsoft.com/office/drawing/2014/main" id="{C79546BA-A6A6-C396-331E-EF2D6177542D}"/>
              </a:ext>
            </a:extLst>
          </p:cNvPr>
          <p:cNvPicPr>
            <a:picLocks noChangeAspect="1"/>
          </p:cNvPicPr>
          <p:nvPr/>
        </p:nvPicPr>
        <p:blipFill>
          <a:blip r:embed="rId4"/>
          <a:srcRect r="-2" b="8034"/>
          <a:stretch>
            <a:fillRect/>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2" name="Freeform: Shape 2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4" name="Freeform: Shape 2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itre 1">
            <a:extLst>
              <a:ext uri="{FF2B5EF4-FFF2-40B4-BE49-F238E27FC236}">
                <a16:creationId xmlns:a16="http://schemas.microsoft.com/office/drawing/2014/main" id="{680552D1-AEC3-DBC0-CA4D-A572D78725AE}"/>
              </a:ext>
            </a:extLst>
          </p:cNvPr>
          <p:cNvSpPr>
            <a:spLocks noGrp="1"/>
          </p:cNvSpPr>
          <p:nvPr>
            <p:ph type="title"/>
          </p:nvPr>
        </p:nvSpPr>
        <p:spPr>
          <a:xfrm>
            <a:off x="336042" y="859536"/>
            <a:ext cx="3624601" cy="1243584"/>
          </a:xfrm>
        </p:spPr>
        <p:txBody>
          <a:bodyPr>
            <a:normAutofit/>
          </a:bodyPr>
          <a:lstStyle/>
          <a:p>
            <a:pPr>
              <a:lnSpc>
                <a:spcPct val="90000"/>
              </a:lnSpc>
            </a:pPr>
            <a:r>
              <a:rPr lang="fr-FR" sz="2300" b="1"/>
              <a:t>4. Résultats clés et impacts sur le Terrain: Indicateurs Environnementaux</a:t>
            </a:r>
            <a:endParaRPr lang="fr-FR" sz="2300"/>
          </a:p>
        </p:txBody>
      </p:sp>
      <p:sp>
        <p:nvSpPr>
          <p:cNvPr id="19" name="Rectangle 1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1" name="Rectangle 2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C396C27-DAB5-819A-4152-75E0E7634EE7}"/>
              </a:ext>
            </a:extLst>
          </p:cNvPr>
          <p:cNvSpPr>
            <a:spLocks noGrp="1"/>
          </p:cNvSpPr>
          <p:nvPr>
            <p:ph idx="1"/>
          </p:nvPr>
        </p:nvSpPr>
        <p:spPr>
          <a:xfrm>
            <a:off x="85665" y="2194560"/>
            <a:ext cx="4252579" cy="3664351"/>
          </a:xfrm>
        </p:spPr>
        <p:txBody>
          <a:bodyPr>
            <a:noAutofit/>
          </a:bodyPr>
          <a:lstStyle/>
          <a:p>
            <a:pPr>
              <a:lnSpc>
                <a:spcPct val="90000"/>
              </a:lnSpc>
              <a:spcAft>
                <a:spcPts val="600"/>
              </a:spcAft>
            </a:pPr>
            <a:r>
              <a:rPr lang="en-GB" sz="1700" dirty="0"/>
              <a:t>Contribution à </a:t>
            </a:r>
            <a:r>
              <a:rPr lang="en-GB" sz="1700" dirty="0" err="1"/>
              <a:t>l’amelioration</a:t>
            </a:r>
            <a:r>
              <a:rPr lang="en-GB" sz="1700" dirty="0"/>
              <a:t> de </a:t>
            </a:r>
            <a:r>
              <a:rPr lang="en-GB" sz="1700" dirty="0" err="1"/>
              <a:t>l’efficacité</a:t>
            </a:r>
            <a:r>
              <a:rPr lang="en-GB" sz="1700" dirty="0"/>
              <a:t> de gestion de 935,878 ha </a:t>
            </a:r>
            <a:r>
              <a:rPr lang="en-GB" sz="1700" dirty="0" err="1"/>
              <a:t>d’aires</a:t>
            </a:r>
            <a:r>
              <a:rPr lang="en-GB" sz="1700" dirty="0"/>
              <a:t> protégées (Parcs </a:t>
            </a:r>
            <a:r>
              <a:rPr lang="en-GB" sz="1700" dirty="0" err="1"/>
              <a:t>Natioanux</a:t>
            </a:r>
            <a:r>
              <a:rPr lang="en-GB" sz="1700" dirty="0"/>
              <a:t> de Campo, de </a:t>
            </a:r>
            <a:r>
              <a:rPr lang="en-GB" sz="1700" dirty="0" err="1"/>
              <a:t>Lobeke</a:t>
            </a:r>
            <a:r>
              <a:rPr lang="en-GB" sz="1700" dirty="0"/>
              <a:t>, de </a:t>
            </a:r>
            <a:r>
              <a:rPr lang="en-GB" sz="1700" dirty="0" err="1"/>
              <a:t>Nki</a:t>
            </a:r>
            <a:r>
              <a:rPr lang="en-GB" sz="1700" dirty="0"/>
              <a:t> et la </a:t>
            </a:r>
            <a:r>
              <a:rPr lang="en-GB" sz="1700" dirty="0" err="1"/>
              <a:t>Réserve</a:t>
            </a:r>
            <a:r>
              <a:rPr lang="en-GB" sz="1700" dirty="0"/>
              <a:t> de </a:t>
            </a:r>
            <a:r>
              <a:rPr lang="en-GB" sz="1700" dirty="0" err="1"/>
              <a:t>faune</a:t>
            </a:r>
            <a:r>
              <a:rPr lang="en-GB" sz="1700" dirty="0"/>
              <a:t> de </a:t>
            </a:r>
            <a:r>
              <a:rPr lang="en-GB" sz="1700" dirty="0" err="1"/>
              <a:t>Ngoyla</a:t>
            </a:r>
            <a:r>
              <a:rPr lang="en-GB" sz="1700" dirty="0"/>
              <a:t>) (</a:t>
            </a:r>
            <a:r>
              <a:rPr lang="en-GB" sz="1700" dirty="0" err="1"/>
              <a:t>démontrée</a:t>
            </a:r>
            <a:r>
              <a:rPr lang="en-GB" sz="1700" dirty="0"/>
              <a:t> à travers </a:t>
            </a:r>
            <a:r>
              <a:rPr lang="en-GB" sz="1700" dirty="0" err="1"/>
              <a:t>l’IMET</a:t>
            </a:r>
            <a:r>
              <a:rPr lang="en-GB" sz="1700" dirty="0"/>
              <a:t>/METT scores)</a:t>
            </a:r>
          </a:p>
          <a:p>
            <a:pPr>
              <a:lnSpc>
                <a:spcPct val="90000"/>
              </a:lnSpc>
              <a:spcAft>
                <a:spcPts val="600"/>
              </a:spcAft>
            </a:pPr>
            <a:r>
              <a:rPr lang="fr-FR" sz="1700" dirty="0"/>
              <a:t>Plans Locaux d’Aménagement et de Développement Durable du Territoire (PLADDT) des communes </a:t>
            </a:r>
            <a:r>
              <a:rPr lang="fr-FR" sz="1700" dirty="0" err="1"/>
              <a:t>Ngoyla</a:t>
            </a:r>
            <a:r>
              <a:rPr lang="fr-FR" sz="1700" dirty="0"/>
              <a:t> et de </a:t>
            </a:r>
            <a:r>
              <a:rPr lang="fr-FR" sz="1700" dirty="0" err="1"/>
              <a:t>Mintom</a:t>
            </a:r>
            <a:r>
              <a:rPr lang="fr-FR" sz="1700" dirty="0"/>
              <a:t> élaborés de manière participative et validés</a:t>
            </a:r>
          </a:p>
          <a:p>
            <a:pPr>
              <a:lnSpc>
                <a:spcPct val="90000"/>
              </a:lnSpc>
              <a:spcAft>
                <a:spcPts val="600"/>
              </a:spcAft>
            </a:pPr>
            <a:r>
              <a:rPr lang="fr-FR" sz="1700" dirty="0"/>
              <a:t>Enrichissement </a:t>
            </a:r>
            <a:r>
              <a:rPr lang="fr-FR" sz="1700" b="1" dirty="0"/>
              <a:t>de 11,49 ha </a:t>
            </a:r>
            <a:r>
              <a:rPr lang="fr-FR" sz="1700" dirty="0"/>
              <a:t>d’agro-forêt en essence de bois dur (</a:t>
            </a:r>
            <a:r>
              <a:rPr lang="fr-FR" sz="1700" dirty="0" err="1"/>
              <a:t>Ebene</a:t>
            </a:r>
            <a:r>
              <a:rPr lang="fr-FR" sz="1700" dirty="0"/>
              <a:t>), en </a:t>
            </a:r>
            <a:r>
              <a:rPr lang="fr-FR" sz="1700" dirty="0" err="1"/>
              <a:t>PFNLs</a:t>
            </a:r>
            <a:r>
              <a:rPr lang="fr-FR" sz="1700" dirty="0"/>
              <a:t> et en arbres fruitiers par 3 communautés du paysages TRIDOM. </a:t>
            </a:r>
            <a:r>
              <a:rPr lang="fr-FR" sz="1700" b="1" i="1" dirty="0"/>
              <a:t>(plus de 7000 plants transplantés, et plus de 23000 plants encore en pépinière entretenus par les communautés)</a:t>
            </a:r>
          </a:p>
        </p:txBody>
      </p:sp>
    </p:spTree>
    <p:extLst>
      <p:ext uri="{BB962C8B-B14F-4D97-AF65-F5344CB8AC3E}">
        <p14:creationId xmlns:p14="http://schemas.microsoft.com/office/powerpoint/2010/main" val="1580700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555C26-59CE-E1FE-9619-D81C850EBE0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B5774257-69EA-C39F-D0F0-3F0DFDE04A99}"/>
              </a:ext>
            </a:extLst>
          </p:cNvPr>
          <p:cNvSpPr>
            <a:spLocks noGrp="1"/>
          </p:cNvSpPr>
          <p:nvPr>
            <p:ph type="title"/>
          </p:nvPr>
        </p:nvSpPr>
        <p:spPr>
          <a:xfrm>
            <a:off x="4794437" y="88452"/>
            <a:ext cx="3326040" cy="1389714"/>
          </a:xfrm>
        </p:spPr>
        <p:txBody>
          <a:bodyPr anchor="b">
            <a:normAutofit fontScale="90000"/>
          </a:bodyPr>
          <a:lstStyle/>
          <a:p>
            <a:pPr>
              <a:lnSpc>
                <a:spcPct val="90000"/>
              </a:lnSpc>
            </a:pPr>
            <a:r>
              <a:rPr lang="fr-FR" sz="2400" b="1" dirty="0"/>
              <a:t>4. Résultats clés et impacts sur le Terrain: Indicateurs Environnementaux</a:t>
            </a:r>
            <a:endParaRPr lang="fr-FR" sz="2400" dirty="0"/>
          </a:p>
        </p:txBody>
      </p:sp>
      <p:sp>
        <p:nvSpPr>
          <p:cNvPr id="17" name="Rectangle 1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34933"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0" descr="A person in a white suit in the woods&#10;&#10;AI-generated content may be incorrect.">
            <a:extLst>
              <a:ext uri="{FF2B5EF4-FFF2-40B4-BE49-F238E27FC236}">
                <a16:creationId xmlns:a16="http://schemas.microsoft.com/office/drawing/2014/main" id="{E8BFDE91-5D9B-9A61-C00E-42E96AA534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80" b="-4"/>
          <a:stretch>
            <a:fillRect/>
          </a:stretch>
        </p:blipFill>
        <p:spPr bwMode="auto">
          <a:xfrm>
            <a:off x="209357" y="299508"/>
            <a:ext cx="3916219" cy="30103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aby turtles on the beach&#10;&#10;AI-generated content may be incorrect.">
            <a:extLst>
              <a:ext uri="{FF2B5EF4-FFF2-40B4-BE49-F238E27FC236}">
                <a16:creationId xmlns:a16="http://schemas.microsoft.com/office/drawing/2014/main" id="{06579D33-284C-3672-5BB8-6FBD7BF30766}"/>
              </a:ext>
            </a:extLst>
          </p:cNvPr>
          <p:cNvPicPr>
            <a:picLocks noChangeAspect="1"/>
          </p:cNvPicPr>
          <p:nvPr/>
        </p:nvPicPr>
        <p:blipFill>
          <a:blip r:embed="rId3">
            <a:extLst>
              <a:ext uri="{28A0092B-C50C-407E-A947-70E740481C1C}">
                <a14:useLocalDpi xmlns:a14="http://schemas.microsoft.com/office/drawing/2010/main" val="0"/>
              </a:ext>
            </a:extLst>
          </a:blip>
          <a:srcRect l="2433" r="3" b="3"/>
          <a:stretch>
            <a:fillRect/>
          </a:stretch>
        </p:blipFill>
        <p:spPr>
          <a:xfrm>
            <a:off x="209357" y="3548095"/>
            <a:ext cx="3916219" cy="3010397"/>
          </a:xfrm>
          <a:prstGeom prst="rect">
            <a:avLst/>
          </a:prstGeom>
        </p:spPr>
      </p:pic>
      <p:sp>
        <p:nvSpPr>
          <p:cNvPr id="3" name="Content Placeholder 2">
            <a:extLst>
              <a:ext uri="{FF2B5EF4-FFF2-40B4-BE49-F238E27FC236}">
                <a16:creationId xmlns:a16="http://schemas.microsoft.com/office/drawing/2014/main" id="{1646F3A7-3329-87AC-7F36-5A253CCF5149}"/>
              </a:ext>
            </a:extLst>
          </p:cNvPr>
          <p:cNvSpPr>
            <a:spLocks noGrp="1"/>
          </p:cNvSpPr>
          <p:nvPr>
            <p:ph idx="1"/>
          </p:nvPr>
        </p:nvSpPr>
        <p:spPr>
          <a:xfrm>
            <a:off x="4482623" y="1636295"/>
            <a:ext cx="4206997" cy="5067013"/>
          </a:xfrm>
        </p:spPr>
        <p:txBody>
          <a:bodyPr anchor="t">
            <a:noAutofit/>
          </a:bodyPr>
          <a:lstStyle/>
          <a:p>
            <a:pPr>
              <a:lnSpc>
                <a:spcPct val="90000"/>
              </a:lnSpc>
              <a:spcAft>
                <a:spcPts val="600"/>
              </a:spcAft>
            </a:pPr>
            <a:r>
              <a:rPr lang="fr-FR" sz="2000" dirty="0">
                <a:solidFill>
                  <a:schemeClr val="tx1">
                    <a:alpha val="80000"/>
                  </a:schemeClr>
                </a:solidFill>
              </a:rPr>
              <a:t>Contribution à l’amélioration de la gestion de la biodiversité dans près de </a:t>
            </a:r>
            <a:r>
              <a:rPr lang="fr-FR" sz="2000" b="1" dirty="0">
                <a:solidFill>
                  <a:schemeClr val="tx1">
                    <a:alpha val="80000"/>
                  </a:schemeClr>
                </a:solidFill>
              </a:rPr>
              <a:t>3 millions d’hectares </a:t>
            </a:r>
            <a:r>
              <a:rPr lang="fr-FR" sz="2000" dirty="0">
                <a:solidFill>
                  <a:schemeClr val="tx1">
                    <a:alpha val="80000"/>
                  </a:schemeClr>
                </a:solidFill>
              </a:rPr>
              <a:t>du domaine forestier permanent à travers les chaines de valeurs de produits forestiers non ligneux et de bois durs</a:t>
            </a:r>
          </a:p>
          <a:p>
            <a:pPr>
              <a:lnSpc>
                <a:spcPct val="90000"/>
              </a:lnSpc>
              <a:spcAft>
                <a:spcPts val="600"/>
              </a:spcAft>
            </a:pPr>
            <a:r>
              <a:rPr lang="fr-FR" sz="2000" dirty="0">
                <a:solidFill>
                  <a:schemeClr val="tx1">
                    <a:alpha val="80000"/>
                  </a:schemeClr>
                </a:solidFill>
              </a:rPr>
              <a:t>Suivi et sécurisation de la nidification des tortues marines ayant permis de libérer </a:t>
            </a:r>
            <a:r>
              <a:rPr lang="fr-FR" sz="2000" b="1" dirty="0">
                <a:solidFill>
                  <a:schemeClr val="tx1">
                    <a:alpha val="80000"/>
                  </a:schemeClr>
                </a:solidFill>
              </a:rPr>
              <a:t>5972 bébés </a:t>
            </a:r>
            <a:r>
              <a:rPr lang="fr-FR" sz="2000" dirty="0">
                <a:solidFill>
                  <a:schemeClr val="tx1">
                    <a:alpha val="80000"/>
                  </a:schemeClr>
                </a:solidFill>
              </a:rPr>
              <a:t>tortues en mer</a:t>
            </a:r>
          </a:p>
          <a:p>
            <a:pPr>
              <a:lnSpc>
                <a:spcPct val="90000"/>
              </a:lnSpc>
              <a:spcAft>
                <a:spcPts val="600"/>
              </a:spcAft>
            </a:pPr>
            <a:r>
              <a:rPr lang="fr-FR" sz="2000" dirty="0">
                <a:solidFill>
                  <a:schemeClr val="tx1">
                    <a:alpha val="80000"/>
                  </a:schemeClr>
                </a:solidFill>
              </a:rPr>
              <a:t>Contribution au suivi et prévention des risques d’émergences des maladies zoonotiques à travers le laboratoire de faune sauvage de Campo et LANAVET</a:t>
            </a:r>
          </a:p>
          <a:p>
            <a:pPr>
              <a:lnSpc>
                <a:spcPct val="90000"/>
              </a:lnSpc>
              <a:spcAft>
                <a:spcPts val="600"/>
              </a:spcAft>
            </a:pPr>
            <a:endParaRPr lang="en-GB" sz="2000" dirty="0">
              <a:solidFill>
                <a:schemeClr val="tx1">
                  <a:alpha val="80000"/>
                </a:schemeClr>
              </a:solidFill>
            </a:endParaRPr>
          </a:p>
        </p:txBody>
      </p:sp>
      <p:cxnSp>
        <p:nvCxnSpPr>
          <p:cNvPr id="15" name="Straight Connector 1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9621"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137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EE2D9E-8721-02EE-13A1-89D75336A32C}"/>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F172CFB8-5FC9-63AA-9594-3165D8BCDB91}"/>
              </a:ext>
            </a:extLst>
          </p:cNvPr>
          <p:cNvSpPr>
            <a:spLocks noGrp="1"/>
          </p:cNvSpPr>
          <p:nvPr>
            <p:ph type="title"/>
          </p:nvPr>
        </p:nvSpPr>
        <p:spPr>
          <a:xfrm>
            <a:off x="358234" y="525195"/>
            <a:ext cx="2989616" cy="1839870"/>
          </a:xfrm>
        </p:spPr>
        <p:txBody>
          <a:bodyPr anchor="b">
            <a:normAutofit/>
          </a:bodyPr>
          <a:lstStyle/>
          <a:p>
            <a:pPr>
              <a:lnSpc>
                <a:spcPct val="90000"/>
              </a:lnSpc>
            </a:pPr>
            <a:r>
              <a:rPr lang="fr-FR" sz="2400" b="1" dirty="0"/>
              <a:t>4. Résultats clés et impacts sur le Terrain: </a:t>
            </a:r>
            <a:br>
              <a:rPr lang="fr-FR" sz="2400" b="1" dirty="0"/>
            </a:br>
            <a:r>
              <a:rPr lang="fr-FR" sz="2400" b="1" dirty="0"/>
              <a:t>Bénéficiaires Directs et Indirects</a:t>
            </a:r>
            <a:br>
              <a:rPr lang="fr-FR" sz="2400" b="1" dirty="0"/>
            </a:br>
            <a:endParaRPr lang="fr-FR" sz="2400" dirty="0"/>
          </a:p>
        </p:txBody>
      </p:sp>
      <p:pic>
        <p:nvPicPr>
          <p:cNvPr id="1026" name="Image 2">
            <a:extLst>
              <a:ext uri="{FF2B5EF4-FFF2-40B4-BE49-F238E27FC236}">
                <a16:creationId xmlns:a16="http://schemas.microsoft.com/office/drawing/2014/main" id="{DDAAA0B0-645D-4938-E7FA-C43747C229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9" r="11934" b="2"/>
          <a:stretch>
            <a:fillRect/>
          </a:stretch>
        </p:blipFill>
        <p:spPr bwMode="auto">
          <a:xfrm>
            <a:off x="3889915" y="163646"/>
            <a:ext cx="5105027" cy="26230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561561F9-C494-86D0-EEEF-D90CBF0B9EBA}"/>
              </a:ext>
            </a:extLst>
          </p:cNvPr>
          <p:cNvSpPr>
            <a:spLocks noGrp="1"/>
          </p:cNvSpPr>
          <p:nvPr>
            <p:ph idx="1"/>
          </p:nvPr>
        </p:nvSpPr>
        <p:spPr>
          <a:xfrm>
            <a:off x="234479" y="2786743"/>
            <a:ext cx="3588125" cy="2588458"/>
          </a:xfrm>
        </p:spPr>
        <p:txBody>
          <a:bodyPr>
            <a:noAutofit/>
          </a:bodyPr>
          <a:lstStyle/>
          <a:p>
            <a:pPr>
              <a:spcAft>
                <a:spcPts val="600"/>
              </a:spcAft>
            </a:pPr>
            <a:r>
              <a:rPr lang="fr-FR" sz="1800" dirty="0"/>
              <a:t>Plus de 35 000 bénéficiaires directs depuis le début du projet, dont 19 089 femmes et 16 335 hommes ont participé à des initiatives de renforcement des capacités et d’autonomisation dans les différents paysages d’intervention du projet.</a:t>
            </a:r>
            <a:endParaRPr lang="en-GB" sz="1800" dirty="0"/>
          </a:p>
        </p:txBody>
      </p:sp>
      <p:pic>
        <p:nvPicPr>
          <p:cNvPr id="5" name="Picture 4" descr="A group of people sitting in a circle&#10;&#10;AI-generated content may be incorrect.">
            <a:extLst>
              <a:ext uri="{FF2B5EF4-FFF2-40B4-BE49-F238E27FC236}">
                <a16:creationId xmlns:a16="http://schemas.microsoft.com/office/drawing/2014/main" id="{4FE8DC45-1E54-5753-DDF1-854995B3CAE3}"/>
              </a:ext>
            </a:extLst>
          </p:cNvPr>
          <p:cNvPicPr>
            <a:picLocks noChangeAspect="1"/>
          </p:cNvPicPr>
          <p:nvPr/>
        </p:nvPicPr>
        <p:blipFill>
          <a:blip r:embed="rId3"/>
          <a:srcRect r="3" b="1616"/>
          <a:stretch>
            <a:fillRect/>
          </a:stretch>
        </p:blipFill>
        <p:spPr>
          <a:xfrm>
            <a:off x="3889915" y="3039377"/>
            <a:ext cx="5105027" cy="3352653"/>
          </a:xfrm>
          <a:prstGeom prst="rect">
            <a:avLst/>
          </a:prstGeom>
        </p:spPr>
      </p:pic>
    </p:spTree>
    <p:extLst>
      <p:ext uri="{BB962C8B-B14F-4D97-AF65-F5344CB8AC3E}">
        <p14:creationId xmlns:p14="http://schemas.microsoft.com/office/powerpoint/2010/main" val="316346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80BE60-94EF-33AD-A1CC-C633C7CD5590}"/>
            </a:ext>
          </a:extLst>
        </p:cNvPr>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1">
            <a:extLst>
              <a:ext uri="{FF2B5EF4-FFF2-40B4-BE49-F238E27FC236}">
                <a16:creationId xmlns:a16="http://schemas.microsoft.com/office/drawing/2014/main" id="{1CA56663-B721-4B83-6873-3972F776F34F}"/>
              </a:ext>
            </a:extLst>
          </p:cNvPr>
          <p:cNvSpPr>
            <a:spLocks noGrp="1"/>
          </p:cNvSpPr>
          <p:nvPr>
            <p:ph type="title"/>
          </p:nvPr>
        </p:nvSpPr>
        <p:spPr>
          <a:xfrm>
            <a:off x="3625024" y="68682"/>
            <a:ext cx="5153216" cy="1258229"/>
          </a:xfrm>
        </p:spPr>
        <p:txBody>
          <a:bodyPr>
            <a:normAutofit/>
          </a:bodyPr>
          <a:lstStyle/>
          <a:p>
            <a:pPr>
              <a:lnSpc>
                <a:spcPct val="90000"/>
              </a:lnSpc>
            </a:pPr>
            <a:r>
              <a:rPr lang="fr-FR" sz="2700" b="1" dirty="0"/>
              <a:t>4. Résultats clés et impacts sur le Terrain: </a:t>
            </a:r>
            <a:br>
              <a:rPr lang="fr-FR" sz="2700" b="1" dirty="0"/>
            </a:br>
            <a:r>
              <a:rPr lang="fr-FR" sz="2700" b="1" dirty="0"/>
              <a:t>Indicateurs Sociaux</a:t>
            </a:r>
            <a:endParaRPr lang="fr-FR" sz="2700" dirty="0"/>
          </a:p>
        </p:txBody>
      </p:sp>
      <p:pic>
        <p:nvPicPr>
          <p:cNvPr id="7" name="Image 3" descr="Description : C:\Users\USER\AppData\Local\Microsoft\Windows\INetCache\Content.Word\IMG_20250319_094709_809.jpg">
            <a:extLst>
              <a:ext uri="{FF2B5EF4-FFF2-40B4-BE49-F238E27FC236}">
                <a16:creationId xmlns:a16="http://schemas.microsoft.com/office/drawing/2014/main" id="{E3108A33-74A1-FD73-60F6-433B6C328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5828" r="-2" b="24886"/>
          <a:stretch>
            <a:fillRect/>
          </a:stretch>
        </p:blipFill>
        <p:spPr bwMode="auto">
          <a:xfrm>
            <a:off x="20" y="1"/>
            <a:ext cx="3140313" cy="2164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holding a trophy&#10;&#10;AI-generated content may be incorrect.">
            <a:extLst>
              <a:ext uri="{FF2B5EF4-FFF2-40B4-BE49-F238E27FC236}">
                <a16:creationId xmlns:a16="http://schemas.microsoft.com/office/drawing/2014/main" id="{680DB69D-4F28-993B-D6BE-93A4EA800DFC}"/>
              </a:ext>
            </a:extLst>
          </p:cNvPr>
          <p:cNvPicPr>
            <a:picLocks noChangeAspect="1"/>
          </p:cNvPicPr>
          <p:nvPr/>
        </p:nvPicPr>
        <p:blipFill>
          <a:blip r:embed="rId3" cstate="print">
            <a:extLst>
              <a:ext uri="{28A0092B-C50C-407E-A947-70E740481C1C}">
                <a14:useLocalDpi xmlns:a14="http://schemas.microsoft.com/office/drawing/2010/main" val="0"/>
              </a:ext>
            </a:extLst>
          </a:blip>
          <a:srcRect t="16366" b="44866"/>
          <a:stretch>
            <a:fillRect/>
          </a:stretch>
        </p:blipFill>
        <p:spPr bwMode="auto">
          <a:xfrm>
            <a:off x="20" y="2342320"/>
            <a:ext cx="3140313" cy="2164321"/>
          </a:xfrm>
          <a:prstGeom prst="rect">
            <a:avLst/>
          </a:prstGeom>
          <a:noFill/>
        </p:spPr>
      </p:pic>
      <p:pic>
        <p:nvPicPr>
          <p:cNvPr id="2" name="Image 9" descr="A wooden building with a roof&#10;&#10;AI-generated content may be incorrect.">
            <a:extLst>
              <a:ext uri="{FF2B5EF4-FFF2-40B4-BE49-F238E27FC236}">
                <a16:creationId xmlns:a16="http://schemas.microsoft.com/office/drawing/2014/main" id="{F4F8F06B-4A43-0ACF-5823-17DCD023898C}"/>
              </a:ext>
            </a:extLst>
          </p:cNvPr>
          <p:cNvPicPr>
            <a:picLocks noChangeAspect="1"/>
          </p:cNvPicPr>
          <p:nvPr/>
        </p:nvPicPr>
        <p:blipFill>
          <a:blip r:embed="rId4">
            <a:extLst>
              <a:ext uri="{28A0092B-C50C-407E-A947-70E740481C1C}">
                <a14:useLocalDpi xmlns:a14="http://schemas.microsoft.com/office/drawing/2010/main" val="0"/>
              </a:ext>
            </a:extLst>
          </a:blip>
          <a:srcRect l="19093" r="2461" b="-1"/>
          <a:stretch>
            <a:fillRect/>
          </a:stretch>
        </p:blipFill>
        <p:spPr bwMode="auto">
          <a:xfrm>
            <a:off x="20" y="4693680"/>
            <a:ext cx="3140313" cy="21643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392D797-6A98-7755-EEFA-560AE38362DE}"/>
              </a:ext>
            </a:extLst>
          </p:cNvPr>
          <p:cNvSpPr>
            <a:spLocks noGrp="1"/>
          </p:cNvSpPr>
          <p:nvPr>
            <p:ph idx="1"/>
          </p:nvPr>
        </p:nvSpPr>
        <p:spPr>
          <a:xfrm>
            <a:off x="3344991" y="1529589"/>
            <a:ext cx="5713281" cy="5084341"/>
          </a:xfrm>
        </p:spPr>
        <p:txBody>
          <a:bodyPr>
            <a:noAutofit/>
          </a:bodyPr>
          <a:lstStyle/>
          <a:p>
            <a:pPr>
              <a:lnSpc>
                <a:spcPct val="90000"/>
              </a:lnSpc>
              <a:spcAft>
                <a:spcPts val="600"/>
              </a:spcAft>
            </a:pPr>
            <a:r>
              <a:rPr lang="fr-FR" sz="1700" dirty="0"/>
              <a:t>Contribution à la mise en œuvre et vulgarisation du </a:t>
            </a:r>
            <a:r>
              <a:rPr lang="fr-FR" sz="1700" b="1" dirty="0"/>
              <a:t>Mécanisme de Gestion de Plainte (MGP), dans 70 villages </a:t>
            </a:r>
            <a:r>
              <a:rPr lang="fr-FR" sz="1700" dirty="0"/>
              <a:t>des paysages du projet</a:t>
            </a:r>
          </a:p>
          <a:p>
            <a:pPr>
              <a:lnSpc>
                <a:spcPct val="90000"/>
              </a:lnSpc>
              <a:spcAft>
                <a:spcPts val="600"/>
              </a:spcAft>
            </a:pPr>
            <a:r>
              <a:rPr lang="fr-FR" sz="1700" dirty="0"/>
              <a:t>Contribution au renouvellement et mise en œuvre du </a:t>
            </a:r>
            <a:r>
              <a:rPr lang="fr-FR" sz="1700" b="1" dirty="0" err="1"/>
              <a:t>MoU</a:t>
            </a:r>
            <a:r>
              <a:rPr lang="fr-FR" sz="1700" b="1" dirty="0"/>
              <a:t> MINFOF-ASBABUK, garantissant l’accès des BAKA</a:t>
            </a:r>
            <a:r>
              <a:rPr lang="fr-FR" sz="1700" dirty="0"/>
              <a:t> dans leurs espaces ressources du domaine forestier permanent</a:t>
            </a:r>
          </a:p>
          <a:p>
            <a:pPr>
              <a:lnSpc>
                <a:spcPct val="90000"/>
              </a:lnSpc>
              <a:spcAft>
                <a:spcPts val="600"/>
              </a:spcAft>
            </a:pPr>
            <a:r>
              <a:rPr lang="en-GB" sz="1700" b="1" dirty="0"/>
              <a:t>39 </a:t>
            </a:r>
            <a:r>
              <a:rPr lang="fr-CM" sz="1700" b="1" noProof="0" dirty="0"/>
              <a:t>groupes de </a:t>
            </a:r>
            <a:r>
              <a:rPr lang="fr-CM" sz="1700" b="1" noProof="0" dirty="0" err="1"/>
              <a:t>PACLs</a:t>
            </a:r>
            <a:r>
              <a:rPr lang="fr-CM" sz="1700" b="1" noProof="0" dirty="0"/>
              <a:t> encadrés, bénéficient des équipements et des petites subventions (fonds de roulement) </a:t>
            </a:r>
            <a:r>
              <a:rPr lang="fr-CM" sz="1700" noProof="0" dirty="0"/>
              <a:t>contribuant </a:t>
            </a:r>
            <a:r>
              <a:rPr lang="fr-FR" sz="1700" dirty="0"/>
              <a:t>à satisfaire certains de leurs besoins — notamment la </a:t>
            </a:r>
            <a:r>
              <a:rPr lang="fr-FR" sz="1700" b="1" dirty="0"/>
              <a:t>santé, la nutrition, les frais de scolarité des enfants et l’achat de petits matériels</a:t>
            </a:r>
            <a:r>
              <a:rPr lang="fr-FR" sz="1700" dirty="0"/>
              <a:t>— tout en leur permettant de stocker les produits récoltés pour une commercialisation groupée, garantissant ainsi des revenus plus élevés.</a:t>
            </a:r>
          </a:p>
          <a:p>
            <a:pPr>
              <a:lnSpc>
                <a:spcPct val="90000"/>
              </a:lnSpc>
              <a:spcAft>
                <a:spcPts val="600"/>
              </a:spcAft>
            </a:pPr>
            <a:r>
              <a:rPr lang="fr-FR" sz="1700" dirty="0"/>
              <a:t>De janvier 2024 à mai 2025, </a:t>
            </a:r>
            <a:r>
              <a:rPr lang="fr-FR" sz="1700" b="1" dirty="0"/>
              <a:t>3087 producteurs de </a:t>
            </a:r>
            <a:r>
              <a:rPr lang="fr-FR" sz="1700" b="1" dirty="0" err="1"/>
              <a:t>PFNLs</a:t>
            </a:r>
            <a:r>
              <a:rPr lang="fr-FR" sz="1700" b="1" dirty="0"/>
              <a:t> </a:t>
            </a:r>
            <a:r>
              <a:rPr lang="fr-FR" sz="1700" dirty="0"/>
              <a:t>des groupes de </a:t>
            </a:r>
            <a:r>
              <a:rPr lang="fr-FR" sz="1700" dirty="0" err="1"/>
              <a:t>PACLs</a:t>
            </a:r>
            <a:r>
              <a:rPr lang="fr-FR" sz="1700" dirty="0"/>
              <a:t> encadrés par le projet ont générés par eux-mêmes au </a:t>
            </a:r>
            <a:r>
              <a:rPr lang="fr-FR" sz="1700" b="1" dirty="0"/>
              <a:t>total 178 millions de FCFA </a:t>
            </a:r>
            <a:r>
              <a:rPr lang="fr-FR" sz="1700" dirty="0"/>
              <a:t>issue de la commercialisation du </a:t>
            </a:r>
            <a:r>
              <a:rPr lang="fr-FR" sz="1700" dirty="0" err="1"/>
              <a:t>Djansang</a:t>
            </a:r>
            <a:r>
              <a:rPr lang="fr-FR" sz="1700" dirty="0"/>
              <a:t> et de la Mangue Sauvage dans le TNS, et les ont utilisés pour améliorer leurs conditions de vie : construction de maisons en tôle, achat de divers ustensiles de cuisine, …</a:t>
            </a:r>
            <a:endParaRPr lang="en-GB" sz="1700" dirty="0"/>
          </a:p>
        </p:txBody>
      </p:sp>
    </p:spTree>
    <p:extLst>
      <p:ext uri="{BB962C8B-B14F-4D97-AF65-F5344CB8AC3E}">
        <p14:creationId xmlns:p14="http://schemas.microsoft.com/office/powerpoint/2010/main" val="3059365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002" y="3752849"/>
            <a:ext cx="2234437" cy="2452687"/>
          </a:xfrm>
        </p:spPr>
        <p:txBody>
          <a:bodyPr anchor="ctr">
            <a:normAutofit/>
          </a:bodyPr>
          <a:lstStyle/>
          <a:p>
            <a:pPr>
              <a:lnSpc>
                <a:spcPct val="90000"/>
              </a:lnSpc>
            </a:pPr>
            <a:r>
              <a:rPr lang="fr-FR" sz="2000" b="1" dirty="0"/>
              <a:t>5. </a:t>
            </a:r>
            <a:r>
              <a:rPr lang="fr-FR" sz="2000" dirty="0"/>
              <a:t>Capitalisation des acquis : Leçons apprises</a:t>
            </a:r>
            <a:br>
              <a:rPr lang="fr-FR" sz="2000" dirty="0"/>
            </a:br>
            <a:endParaRPr lang="fr-FR" sz="2000" dirty="0"/>
          </a:p>
        </p:txBody>
      </p:sp>
      <p:pic>
        <p:nvPicPr>
          <p:cNvPr id="5" name="Picture 4" descr="A group of people standing on steps&#10;&#10;AI-generated content may be incorrect.">
            <a:extLst>
              <a:ext uri="{FF2B5EF4-FFF2-40B4-BE49-F238E27FC236}">
                <a16:creationId xmlns:a16="http://schemas.microsoft.com/office/drawing/2014/main" id="{75A2974E-5883-661F-942C-E0FF8FEEA3AB}"/>
              </a:ext>
            </a:extLst>
          </p:cNvPr>
          <p:cNvPicPr>
            <a:picLocks noChangeAspect="1"/>
          </p:cNvPicPr>
          <p:nvPr/>
        </p:nvPicPr>
        <p:blipFill>
          <a:blip r:embed="rId2"/>
          <a:srcRect t="16542" b="22664"/>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2103807" y="3752850"/>
            <a:ext cx="6847687" cy="2971084"/>
          </a:xfrm>
        </p:spPr>
        <p:txBody>
          <a:bodyPr anchor="ctr">
            <a:noAutofit/>
          </a:bodyPr>
          <a:lstStyle/>
          <a:p>
            <a:pPr>
              <a:lnSpc>
                <a:spcPct val="90000"/>
              </a:lnSpc>
            </a:pPr>
            <a:r>
              <a:rPr lang="fr-FR" sz="1600" b="1" dirty="0"/>
              <a:t>Engagement inclusif des parties prenantes</a:t>
            </a:r>
            <a:r>
              <a:rPr lang="fr-FR" sz="1600" dirty="0"/>
              <a:t> :</a:t>
            </a:r>
            <a:br>
              <a:rPr lang="fr-FR" sz="1600" dirty="0"/>
            </a:br>
            <a:r>
              <a:rPr lang="fr-FR" sz="1600" dirty="0"/>
              <a:t>La participation active de toutes les parties prenantes — y compris les </a:t>
            </a:r>
            <a:r>
              <a:rPr lang="fr-FR" sz="1600" dirty="0" err="1"/>
              <a:t>PACLs</a:t>
            </a:r>
            <a:r>
              <a:rPr lang="fr-FR" sz="1600" dirty="0"/>
              <a:t>, les administrations sectorielles et les partenaires privés — </a:t>
            </a:r>
            <a:r>
              <a:rPr lang="fr-FR" sz="1600" b="1" i="1" u="sng" dirty="0"/>
              <a:t>nécessite</a:t>
            </a:r>
            <a:r>
              <a:rPr lang="fr-FR" sz="1600" dirty="0"/>
              <a:t> des réunions régulières de planification et de concertation. </a:t>
            </a:r>
          </a:p>
          <a:p>
            <a:pPr>
              <a:lnSpc>
                <a:spcPct val="90000"/>
              </a:lnSpc>
            </a:pPr>
            <a:r>
              <a:rPr lang="fr-FR" sz="1600" dirty="0"/>
              <a:t>Pour les Peuples Autochtones et autres groupes vulnérables, il est essentiel de respecter toutes les étapes du processus de </a:t>
            </a:r>
            <a:r>
              <a:rPr lang="fr-FR" sz="1600" b="1" dirty="0"/>
              <a:t>Consentement Libre, Informé Préalable (CLIP)</a:t>
            </a:r>
            <a:r>
              <a:rPr lang="fr-FR" sz="1600" dirty="0"/>
              <a:t> afin de garantir un engagement significatif et respectueux.</a:t>
            </a:r>
          </a:p>
          <a:p>
            <a:pPr>
              <a:lnSpc>
                <a:spcPct val="90000"/>
              </a:lnSpc>
            </a:pPr>
            <a:r>
              <a:rPr lang="fr-FR" sz="1600" b="1" dirty="0"/>
              <a:t>Implication active des Peuples Autochtones et des communautés locales</a:t>
            </a:r>
            <a:r>
              <a:rPr lang="fr-FR" sz="1600" dirty="0"/>
              <a:t> : Pour leur permettre de jouer pleinement leur rôle dans la mise en œuvre du projet, une sensibilisation continue et un renforcement des capacités sont nécessaires. Ces efforts favorisent la participation, l’appropriation et l’engagement à long terme envers les objectifs du projet.</a:t>
            </a:r>
          </a:p>
        </p:txBody>
      </p:sp>
      <p:pic>
        <p:nvPicPr>
          <p:cNvPr id="8" name="Picture 7" descr="GEF Logo | GEF"/>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D907A6-0E84-39CD-D133-5519820DBE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98E75-75DA-3663-009F-AB78B87A4811}"/>
              </a:ext>
            </a:extLst>
          </p:cNvPr>
          <p:cNvSpPr>
            <a:spLocks noGrp="1"/>
          </p:cNvSpPr>
          <p:nvPr>
            <p:ph type="title"/>
          </p:nvPr>
        </p:nvSpPr>
        <p:spPr>
          <a:xfrm>
            <a:off x="110003" y="4317618"/>
            <a:ext cx="1739423" cy="1534603"/>
          </a:xfrm>
        </p:spPr>
        <p:txBody>
          <a:bodyPr anchor="ctr">
            <a:normAutofit fontScale="90000"/>
          </a:bodyPr>
          <a:lstStyle/>
          <a:p>
            <a:pPr algn="l">
              <a:lnSpc>
                <a:spcPct val="90000"/>
              </a:lnSpc>
            </a:pPr>
            <a:r>
              <a:rPr lang="fr-FR" sz="2000" b="1" dirty="0"/>
              <a:t>5. Capitalisation des acquis : Leçons apprises</a:t>
            </a:r>
            <a:br>
              <a:rPr lang="fr-FR" sz="2000" dirty="0"/>
            </a:br>
            <a:endParaRPr lang="fr-FR" sz="2000" dirty="0"/>
          </a:p>
        </p:txBody>
      </p:sp>
      <p:pic>
        <p:nvPicPr>
          <p:cNvPr id="5" name="Picture 4" descr="A group of people sitting at tables&#10;&#10;AI-generated content may be incorrect.">
            <a:extLst>
              <a:ext uri="{FF2B5EF4-FFF2-40B4-BE49-F238E27FC236}">
                <a16:creationId xmlns:a16="http://schemas.microsoft.com/office/drawing/2014/main" id="{0D143037-DD8B-8CAF-23D4-DD22A21A5D1A}"/>
              </a:ext>
            </a:extLst>
          </p:cNvPr>
          <p:cNvPicPr>
            <a:picLocks noChangeAspect="1"/>
          </p:cNvPicPr>
          <p:nvPr/>
        </p:nvPicPr>
        <p:blipFill>
          <a:blip r:embed="rId3"/>
          <a:srcRect t="24446" b="14761"/>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1F44045C-A531-C5C8-32BB-F89528583757}"/>
              </a:ext>
            </a:extLst>
          </p:cNvPr>
          <p:cNvSpPr>
            <a:spLocks noGrp="1"/>
          </p:cNvSpPr>
          <p:nvPr>
            <p:ph idx="1"/>
          </p:nvPr>
        </p:nvSpPr>
        <p:spPr>
          <a:xfrm>
            <a:off x="1666568" y="3952231"/>
            <a:ext cx="7367429" cy="2452687"/>
          </a:xfrm>
        </p:spPr>
        <p:txBody>
          <a:bodyPr anchor="ctr">
            <a:noAutofit/>
          </a:bodyPr>
          <a:lstStyle/>
          <a:p>
            <a:pPr>
              <a:lnSpc>
                <a:spcPct val="90000"/>
              </a:lnSpc>
            </a:pPr>
            <a:r>
              <a:rPr lang="fr-FR" sz="1600" b="1" dirty="0"/>
              <a:t>Reconnaissance des dynamiques de genre dans la valorisation des PFNL</a:t>
            </a:r>
            <a:r>
              <a:rPr lang="fr-FR" sz="1600" dirty="0"/>
              <a:t> :</a:t>
            </a:r>
            <a:br>
              <a:rPr lang="fr-FR" sz="1600" dirty="0"/>
            </a:br>
            <a:r>
              <a:rPr lang="fr-FR" sz="1600" dirty="0"/>
              <a:t>Les rôles distincts des hommes et des femmes dans les chaînes de valeur des PFNL soulignent la nécessité de stratégies sensibles au genre. Les femmes jouent souvent un rôle crucial dans la transformation et la commercialisation, mais rencontrent des obstacles dans l’accès aux ressources et à la prise de décision. Combler ces inégalités est essentiel pour une gestion équitable et durable.</a:t>
            </a:r>
          </a:p>
          <a:p>
            <a:pPr>
              <a:lnSpc>
                <a:spcPct val="90000"/>
              </a:lnSpc>
            </a:pPr>
            <a:r>
              <a:rPr lang="fr-FR" sz="1600" b="1" dirty="0"/>
              <a:t>Participation active des points focaux des ministères partenaires</a:t>
            </a:r>
            <a:r>
              <a:rPr lang="fr-FR" sz="1600" dirty="0"/>
              <a:t> :</a:t>
            </a:r>
            <a:br>
              <a:rPr lang="fr-FR" sz="1600" dirty="0"/>
            </a:br>
            <a:r>
              <a:rPr lang="fr-FR" sz="1600" dirty="0"/>
              <a:t>La participation active des points focaux des ministères partenaires lors de l’analyse des propositions techniques et financières, des rapports produits par les partenaires, et au suivi sur terrain de la réalisation des activités augure une meilleure appropriation du projet.</a:t>
            </a:r>
          </a:p>
          <a:p>
            <a:pPr>
              <a:lnSpc>
                <a:spcPct val="90000"/>
              </a:lnSpc>
            </a:pPr>
            <a:r>
              <a:rPr lang="fr-FR" sz="1600" b="1" dirty="0"/>
              <a:t>Suivi de proximité sur le terrain</a:t>
            </a:r>
            <a:r>
              <a:rPr lang="fr-FR" sz="1600" dirty="0"/>
              <a:t> :</a:t>
            </a:r>
            <a:br>
              <a:rPr lang="fr-FR" sz="1600" dirty="0"/>
            </a:br>
            <a:r>
              <a:rPr lang="fr-FR" sz="1600" dirty="0"/>
              <a:t>Le suivi rapproché des activités sur le terrain a permis d’apporter rapidement des solutions aux problèmes rencontrés par les partenaires</a:t>
            </a:r>
          </a:p>
        </p:txBody>
      </p:sp>
      <p:pic>
        <p:nvPicPr>
          <p:cNvPr id="8" name="Picture 7" descr="GEF Logo | GEF">
            <a:extLst>
              <a:ext uri="{FF2B5EF4-FFF2-40B4-BE49-F238E27FC236}">
                <a16:creationId xmlns:a16="http://schemas.microsoft.com/office/drawing/2014/main" id="{B945A691-B8C6-2C73-5E32-A533DD1CC654}"/>
              </a:ext>
            </a:extLst>
          </p:cNvPr>
          <p:cNvPicPr>
            <a:picLocks noChangeAspect="1" noChangeArrowheads="1"/>
          </p:cNvPicPr>
          <p:nvPr/>
        </p:nvPicPr>
        <p:blipFill>
          <a:blip r:embed="rId4">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617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6676" y="509521"/>
            <a:ext cx="7674102" cy="1014984"/>
          </a:xfrm>
        </p:spPr>
        <p:txBody>
          <a:bodyPr>
            <a:normAutofit/>
          </a:bodyPr>
          <a:lstStyle/>
          <a:p>
            <a:r>
              <a:rPr lang="fr-FR" sz="3500" b="1"/>
              <a:t>7. Perspectives et recommandations</a:t>
            </a:r>
          </a:p>
        </p:txBody>
      </p:sp>
      <p:sp>
        <p:nvSpPr>
          <p:cNvPr id="16" name="Rectangle 15">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65832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GEF Logo | GEF"/>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5753050"/>
            <a:ext cx="1666569" cy="74622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Content Placeholder 2">
            <a:extLst>
              <a:ext uri="{FF2B5EF4-FFF2-40B4-BE49-F238E27FC236}">
                <a16:creationId xmlns:a16="http://schemas.microsoft.com/office/drawing/2014/main" id="{4954BA15-D2CB-59B7-C63B-4AE155334064}"/>
              </a:ext>
            </a:extLst>
          </p:cNvPr>
          <p:cNvGraphicFramePr>
            <a:graphicFrameLocks noGrp="1"/>
          </p:cNvGraphicFramePr>
          <p:nvPr>
            <p:ph idx="1"/>
            <p:extLst>
              <p:ext uri="{D42A27DB-BD31-4B8C-83A1-F6EECF244321}">
                <p14:modId xmlns:p14="http://schemas.microsoft.com/office/powerpoint/2010/main" val="4021336422"/>
              </p:ext>
            </p:extLst>
          </p:nvPr>
        </p:nvGraphicFramePr>
        <p:xfrm>
          <a:off x="836676" y="1673352"/>
          <a:ext cx="7674102" cy="4334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7956D8CC-53EF-8E4D-8377-B9E4ECC11ED6}"/>
              </a:ext>
            </a:extLst>
          </p:cNvPr>
          <p:cNvSpPr/>
          <p:nvPr/>
        </p:nvSpPr>
        <p:spPr>
          <a:xfrm>
            <a:off x="76201" y="925830"/>
            <a:ext cx="8991599" cy="4997196"/>
          </a:xfrm>
          <a:prstGeom prst="roundRect">
            <a:avLst>
              <a:gd name="adj" fmla="val 148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13">
              <a:solidFill>
                <a:srgbClr val="FFFFFF"/>
              </a:solidFill>
              <a:latin typeface="Open Sans" panose="020B0606030504020204" pitchFamily="34" charset="0"/>
            </a:endParaRPr>
          </a:p>
        </p:txBody>
      </p:sp>
      <p:sp>
        <p:nvSpPr>
          <p:cNvPr id="7" name="Rectangle 6">
            <a:extLst>
              <a:ext uri="{FF2B5EF4-FFF2-40B4-BE49-F238E27FC236}">
                <a16:creationId xmlns:a16="http://schemas.microsoft.com/office/drawing/2014/main" id="{E3F1B1F7-ACE9-6243-B20D-CB8A6E78BE00}"/>
              </a:ext>
            </a:extLst>
          </p:cNvPr>
          <p:cNvSpPr/>
          <p:nvPr/>
        </p:nvSpPr>
        <p:spPr>
          <a:xfrm>
            <a:off x="463154" y="5719850"/>
            <a:ext cx="8223646" cy="115416"/>
          </a:xfrm>
          <a:prstGeom prst="rect">
            <a:avLst/>
          </a:prstGeom>
        </p:spPr>
        <p:txBody>
          <a:bodyPr wrap="square" lIns="0" tIns="0" rIns="0" bIns="0" anchor="t">
            <a:spAutoFit/>
          </a:bodyPr>
          <a:lstStyle/>
          <a:p>
            <a:pPr algn="ctr"/>
            <a:r>
              <a:rPr lang="en-US" sz="750">
                <a:solidFill>
                  <a:schemeClr val="bg1"/>
                </a:solidFill>
              </a:rPr>
              <a:t>© 2021 WWF. All rights reserved by World Wildlife Fund, Inc. WWF® and ©1986 Panda Symbol are owned by WWF. All rights reserved.</a:t>
            </a:r>
          </a:p>
        </p:txBody>
      </p:sp>
      <p:sp>
        <p:nvSpPr>
          <p:cNvPr id="2" name="TextBox 1">
            <a:extLst>
              <a:ext uri="{FF2B5EF4-FFF2-40B4-BE49-F238E27FC236}">
                <a16:creationId xmlns:a16="http://schemas.microsoft.com/office/drawing/2014/main" id="{F16C31A7-D3BC-1947-A2AA-86E93184417D}"/>
              </a:ext>
            </a:extLst>
          </p:cNvPr>
          <p:cNvSpPr txBox="1"/>
          <p:nvPr/>
        </p:nvSpPr>
        <p:spPr>
          <a:xfrm>
            <a:off x="463154" y="4661692"/>
            <a:ext cx="8223646" cy="646331"/>
          </a:xfrm>
          <a:prstGeom prst="rect">
            <a:avLst/>
          </a:prstGeom>
          <a:noFill/>
        </p:spPr>
        <p:txBody>
          <a:bodyPr wrap="square" rtlCol="0">
            <a:spAutoFit/>
          </a:bodyPr>
          <a:lstStyle/>
          <a:p>
            <a:pPr algn="ctr"/>
            <a:r>
              <a:rPr lang="en-US" sz="36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Thank you</a:t>
            </a:r>
          </a:p>
        </p:txBody>
      </p:sp>
      <p:pic>
        <p:nvPicPr>
          <p:cNvPr id="6" name="Picture 5">
            <a:extLst>
              <a:ext uri="{FF2B5EF4-FFF2-40B4-BE49-F238E27FC236}">
                <a16:creationId xmlns:a16="http://schemas.microsoft.com/office/drawing/2014/main" id="{0737C205-C3AB-4801-1DE8-17F35F23360A}"/>
              </a:ext>
            </a:extLst>
          </p:cNvPr>
          <p:cNvPicPr>
            <a:picLocks noChangeAspect="1"/>
          </p:cNvPicPr>
          <p:nvPr/>
        </p:nvPicPr>
        <p:blipFill>
          <a:blip r:embed="rId3"/>
          <a:stretch>
            <a:fillRect/>
          </a:stretch>
        </p:blipFill>
        <p:spPr>
          <a:xfrm>
            <a:off x="0" y="857251"/>
            <a:ext cx="9144000" cy="5143499"/>
          </a:xfrm>
          <a:prstGeom prst="rect">
            <a:avLst/>
          </a:prstGeom>
        </p:spPr>
      </p:pic>
      <p:sp>
        <p:nvSpPr>
          <p:cNvPr id="9" name="TextBox 8">
            <a:extLst>
              <a:ext uri="{FF2B5EF4-FFF2-40B4-BE49-F238E27FC236}">
                <a16:creationId xmlns:a16="http://schemas.microsoft.com/office/drawing/2014/main" id="{3A5DFC6C-7FC1-1B44-3858-9C1DC175E4B7}"/>
              </a:ext>
            </a:extLst>
          </p:cNvPr>
          <p:cNvSpPr txBox="1"/>
          <p:nvPr/>
        </p:nvSpPr>
        <p:spPr>
          <a:xfrm>
            <a:off x="1388545" y="3127172"/>
            <a:ext cx="6366911" cy="600164"/>
          </a:xfrm>
          <a:prstGeom prst="rect">
            <a:avLst/>
          </a:prstGeom>
          <a:noFill/>
        </p:spPr>
        <p:txBody>
          <a:bodyPr wrap="square">
            <a:spAutoFit/>
          </a:bodyPr>
          <a:lstStyle/>
          <a:p>
            <a:r>
              <a:rPr lang="en-US" sz="3300" b="1" dirty="0">
                <a:solidFill>
                  <a:schemeClr val="bg1"/>
                </a:solidFill>
              </a:rPr>
              <a:t>MERCI DE VOTRE ATTENTION</a:t>
            </a:r>
          </a:p>
        </p:txBody>
      </p:sp>
      <p:grpSp>
        <p:nvGrpSpPr>
          <p:cNvPr id="8" name="Group 7">
            <a:extLst>
              <a:ext uri="{FF2B5EF4-FFF2-40B4-BE49-F238E27FC236}">
                <a16:creationId xmlns:a16="http://schemas.microsoft.com/office/drawing/2014/main" id="{B3128172-C608-1E3D-54B9-4A406853BA79}"/>
              </a:ext>
            </a:extLst>
          </p:cNvPr>
          <p:cNvGrpSpPr/>
          <p:nvPr/>
        </p:nvGrpSpPr>
        <p:grpSpPr>
          <a:xfrm>
            <a:off x="1914473" y="3993634"/>
            <a:ext cx="5333184" cy="1488203"/>
            <a:chOff x="2552630" y="4181846"/>
            <a:chExt cx="7110912" cy="1984270"/>
          </a:xfrm>
        </p:grpSpPr>
        <p:pic>
          <p:nvPicPr>
            <p:cNvPr id="11" name="Picture 10">
              <a:extLst>
                <a:ext uri="{FF2B5EF4-FFF2-40B4-BE49-F238E27FC236}">
                  <a16:creationId xmlns:a16="http://schemas.microsoft.com/office/drawing/2014/main" id="{F013BD1E-54D6-A24B-9649-67F2718B6E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69217" y="4181847"/>
              <a:ext cx="1494325" cy="1984269"/>
            </a:xfrm>
            <a:prstGeom prst="rect">
              <a:avLst/>
            </a:prstGeom>
          </p:spPr>
        </p:pic>
        <p:pic>
          <p:nvPicPr>
            <p:cNvPr id="12" name="Content Placeholder 6">
              <a:extLst>
                <a:ext uri="{FF2B5EF4-FFF2-40B4-BE49-F238E27FC236}">
                  <a16:creationId xmlns:a16="http://schemas.microsoft.com/office/drawing/2014/main" id="{A5EB6622-366C-425A-9CF8-5AF7C3F73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2630" y="4181847"/>
              <a:ext cx="1749864" cy="1984269"/>
            </a:xfrm>
            <a:prstGeom prst="rect">
              <a:avLst/>
            </a:prstGeom>
            <a:solidFill>
              <a:schemeClr val="bg1"/>
            </a:solidFill>
          </p:spPr>
        </p:pic>
        <p:pic>
          <p:nvPicPr>
            <p:cNvPr id="15" name="Image 8" descr="C:\Users\WWF\Documents\WWF Documents\WWF Pics\main logo RGB\jpgs\GEF_logo_main_vertical_RGB.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0599" y="4181847"/>
              <a:ext cx="1489564" cy="1983600"/>
            </a:xfrm>
            <a:prstGeom prst="rect">
              <a:avLst/>
            </a:prstGeom>
            <a:noFill/>
            <a:ln>
              <a:noFill/>
            </a:ln>
          </p:spPr>
        </p:pic>
        <p:pic>
          <p:nvPicPr>
            <p:cNvPr id="5" name="Picture 4">
              <a:extLst>
                <a:ext uri="{FF2B5EF4-FFF2-40B4-BE49-F238E27FC236}">
                  <a16:creationId xmlns:a16="http://schemas.microsoft.com/office/drawing/2014/main" id="{C0A51FDF-D6EB-CCC4-B161-0073AFC99E1B}"/>
                </a:ext>
              </a:extLst>
            </p:cNvPr>
            <p:cNvPicPr>
              <a:picLocks noChangeAspect="1"/>
            </p:cNvPicPr>
            <p:nvPr/>
          </p:nvPicPr>
          <p:blipFill>
            <a:blip r:embed="rId7"/>
            <a:stretch>
              <a:fillRect/>
            </a:stretch>
          </p:blipFill>
          <p:spPr>
            <a:xfrm>
              <a:off x="4503807" y="4181846"/>
              <a:ext cx="1776976" cy="1983600"/>
            </a:xfrm>
            <a:prstGeom prst="rect">
              <a:avLst/>
            </a:prstGeom>
          </p:spPr>
        </p:pic>
      </p:grpSp>
    </p:spTree>
    <p:extLst>
      <p:ext uri="{BB962C8B-B14F-4D97-AF65-F5344CB8AC3E}">
        <p14:creationId xmlns:p14="http://schemas.microsoft.com/office/powerpoint/2010/main" val="326098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42B0823-D859-970D-D82C-0980AFE3FAE3}"/>
              </a:ext>
            </a:extLst>
          </p:cNvPr>
          <p:cNvSpPr>
            <a:spLocks noGrp="1"/>
          </p:cNvSpPr>
          <p:nvPr>
            <p:ph type="title"/>
          </p:nvPr>
        </p:nvSpPr>
        <p:spPr>
          <a:xfrm>
            <a:off x="480060" y="325369"/>
            <a:ext cx="3276451" cy="1496693"/>
          </a:xfrm>
        </p:spPr>
        <p:txBody>
          <a:bodyPr vert="horz" lIns="91440" tIns="45720" rIns="91440" bIns="45720" rtlCol="0" anchor="b">
            <a:normAutofit/>
          </a:bodyPr>
          <a:lstStyle/>
          <a:p>
            <a:pPr algn="l" defTabSz="914400">
              <a:lnSpc>
                <a:spcPct val="90000"/>
              </a:lnSpc>
            </a:pPr>
            <a:r>
              <a:rPr lang="en-US" sz="4700" b="1" dirty="0"/>
              <a:t>Plan de </a:t>
            </a:r>
            <a:r>
              <a:rPr lang="en-US" sz="4700" b="1" dirty="0" err="1"/>
              <a:t>l’exposé</a:t>
            </a:r>
            <a:endParaRPr lang="en-US" sz="4700" dirty="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2586994"/>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1" descr="A person picking up fruit in the jungle&#10;&#10;AI-generated content may be incorrect.">
            <a:extLst>
              <a:ext uri="{FF2B5EF4-FFF2-40B4-BE49-F238E27FC236}">
                <a16:creationId xmlns:a16="http://schemas.microsoft.com/office/drawing/2014/main" id="{BAB1EE1F-3B52-132A-3FB5-25614B25A8C9}"/>
              </a:ext>
            </a:extLst>
          </p:cNvPr>
          <p:cNvPicPr>
            <a:picLocks noChangeAspect="1"/>
          </p:cNvPicPr>
          <p:nvPr/>
        </p:nvPicPr>
        <p:blipFill>
          <a:blip r:embed="rId3"/>
          <a:srcRect b="303"/>
          <a:stretch>
            <a:fillRect/>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23" name="Text Placeholder 4">
            <a:extLst>
              <a:ext uri="{FF2B5EF4-FFF2-40B4-BE49-F238E27FC236}">
                <a16:creationId xmlns:a16="http://schemas.microsoft.com/office/drawing/2014/main" id="{DA28A035-A6CF-29B9-D0FE-E3D416F33FAF}"/>
              </a:ext>
            </a:extLst>
          </p:cNvPr>
          <p:cNvGraphicFramePr/>
          <p:nvPr>
            <p:extLst>
              <p:ext uri="{D42A27DB-BD31-4B8C-83A1-F6EECF244321}">
                <p14:modId xmlns:p14="http://schemas.microsoft.com/office/powerpoint/2010/main" val="1427703148"/>
              </p:ext>
            </p:extLst>
          </p:nvPr>
        </p:nvGraphicFramePr>
        <p:xfrm>
          <a:off x="92036" y="2754612"/>
          <a:ext cx="3799320" cy="41033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40538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EEB4D7-AC84-71E4-A28B-9B17C5533C6D}"/>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500EC71E-CC99-4ED1-C819-22435B650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2" name="Rectangle 11">
            <a:extLst>
              <a:ext uri="{FF2B5EF4-FFF2-40B4-BE49-F238E27FC236}">
                <a16:creationId xmlns:a16="http://schemas.microsoft.com/office/drawing/2014/main" id="{D10639CA-45C4-0372-142A-CBCDCE3E9F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74A6889-0F16-0132-D757-376A0A7F6E36}"/>
              </a:ext>
            </a:extLst>
          </p:cNvPr>
          <p:cNvSpPr>
            <a:spLocks noGrp="1"/>
          </p:cNvSpPr>
          <p:nvPr>
            <p:ph type="title"/>
          </p:nvPr>
        </p:nvSpPr>
        <p:spPr>
          <a:xfrm>
            <a:off x="571352" y="350196"/>
            <a:ext cx="3485178" cy="1624520"/>
          </a:xfrm>
        </p:spPr>
        <p:txBody>
          <a:bodyPr anchor="ctr">
            <a:normAutofit/>
          </a:bodyPr>
          <a:lstStyle/>
          <a:p>
            <a:pPr>
              <a:lnSpc>
                <a:spcPct val="90000"/>
              </a:lnSpc>
            </a:pPr>
            <a:r>
              <a:rPr lang="fr-FR" sz="3500" b="1"/>
              <a:t>1. Présentation générale du Projet</a:t>
            </a:r>
            <a:endParaRPr lang="fr-FR" sz="3500" dirty="0"/>
          </a:p>
        </p:txBody>
      </p:sp>
      <p:sp>
        <p:nvSpPr>
          <p:cNvPr id="3" name="Espace réservé du contenu 2">
            <a:extLst>
              <a:ext uri="{FF2B5EF4-FFF2-40B4-BE49-F238E27FC236}">
                <a16:creationId xmlns:a16="http://schemas.microsoft.com/office/drawing/2014/main" id="{DECB5EB6-6B40-498E-1B5E-5C7D49AAA0E3}"/>
              </a:ext>
            </a:extLst>
          </p:cNvPr>
          <p:cNvSpPr>
            <a:spLocks noGrp="1"/>
          </p:cNvSpPr>
          <p:nvPr>
            <p:ph idx="1"/>
          </p:nvPr>
        </p:nvSpPr>
        <p:spPr>
          <a:xfrm>
            <a:off x="145775" y="2286000"/>
            <a:ext cx="4336848" cy="4572000"/>
          </a:xfrm>
        </p:spPr>
        <p:txBody>
          <a:bodyPr anchor="ctr">
            <a:normAutofit fontScale="92500" lnSpcReduction="10000"/>
          </a:bodyPr>
          <a:lstStyle/>
          <a:p>
            <a:pPr marL="0" indent="0">
              <a:buNone/>
            </a:pPr>
            <a:r>
              <a:rPr lang="fr-FR" sz="2000" dirty="0"/>
              <a:t>Le Programme à Impact (PI) fiancé par le GEF 7 est mis en œuvre dans 6 pays d’Afrique Central (Cameroun, Congo, Gabon, Guinée Equatoriale, RCA et RDC). </a:t>
            </a:r>
          </a:p>
          <a:p>
            <a:pPr marL="0" indent="0">
              <a:buNone/>
            </a:pPr>
            <a:endParaRPr lang="fr-FR" sz="2000" b="1" u="sng" dirty="0"/>
          </a:p>
          <a:p>
            <a:pPr marL="0" indent="0">
              <a:buNone/>
            </a:pPr>
            <a:r>
              <a:rPr lang="fr-FR" sz="2000" b="1" dirty="0"/>
              <a:t>Le PI, volet Cameroun, est mise en œuvre par WWF GEF Agency (US), et Exécuté par le MINEPDED</a:t>
            </a:r>
          </a:p>
          <a:p>
            <a:pPr marL="0" indent="0">
              <a:buNone/>
            </a:pPr>
            <a:endParaRPr lang="fr-FR" sz="2000" b="1" u="sng" dirty="0"/>
          </a:p>
          <a:p>
            <a:pPr marL="0" indent="0">
              <a:buNone/>
            </a:pPr>
            <a:r>
              <a:rPr lang="fr-FR" sz="2000" b="1" u="sng" dirty="0"/>
              <a:t>Objectif:</a:t>
            </a:r>
            <a:r>
              <a:rPr lang="fr-FR" sz="2000" b="1" dirty="0"/>
              <a:t> </a:t>
            </a:r>
            <a:r>
              <a:rPr lang="fr-FR" sz="2000" dirty="0"/>
              <a:t>Renforcer la gestion intégrée des paysages forestiers d'importance mondiale du Cameroun dans le bassin du Congo afin de garantir son intégrité biologique et d'accroître les opportunités économiques et de subsistance pour les populations dépendantes de la forêt</a:t>
            </a:r>
          </a:p>
        </p:txBody>
      </p:sp>
      <p:pic>
        <p:nvPicPr>
          <p:cNvPr id="5" name="Picture Placeholder 6">
            <a:extLst>
              <a:ext uri="{FF2B5EF4-FFF2-40B4-BE49-F238E27FC236}">
                <a16:creationId xmlns:a16="http://schemas.microsoft.com/office/drawing/2014/main" id="{0C487BB4-F691-5ABC-96E9-1B66B967DF89}"/>
              </a:ext>
            </a:extLst>
          </p:cNvPr>
          <p:cNvPicPr>
            <a:picLocks noChangeAspect="1"/>
          </p:cNvPicPr>
          <p:nvPr/>
        </p:nvPicPr>
        <p:blipFill>
          <a:blip r:embed="rId2"/>
          <a:srcRect l="23878" r="38246" b="-2"/>
          <a:stretch>
            <a:fillRect/>
          </a:stretch>
        </p:blipFill>
        <p:spPr>
          <a:xfrm>
            <a:off x="4572000" y="1"/>
            <a:ext cx="4577118" cy="6858000"/>
          </a:xfrm>
          <a:prstGeom prst="rect">
            <a:avLst/>
          </a:prstGeom>
          <a:noFill/>
        </p:spPr>
      </p:pic>
    </p:spTree>
    <p:extLst>
      <p:ext uri="{BB962C8B-B14F-4D97-AF65-F5344CB8AC3E}">
        <p14:creationId xmlns:p14="http://schemas.microsoft.com/office/powerpoint/2010/main" val="38493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67C76-77D0-53B5-B444-7651EA8881D8}"/>
            </a:ext>
          </a:extLst>
        </p:cNvPr>
        <p:cNvGrpSpPr/>
        <p:nvPr/>
      </p:nvGrpSpPr>
      <p:grpSpPr>
        <a:xfrm>
          <a:off x="0" y="0"/>
          <a:ext cx="0" cy="0"/>
          <a:chOff x="0" y="0"/>
          <a:chExt cx="0" cy="0"/>
        </a:xfrm>
      </p:grpSpPr>
      <p:sp>
        <p:nvSpPr>
          <p:cNvPr id="3" name="Text Placeholder 5">
            <a:extLst>
              <a:ext uri="{FF2B5EF4-FFF2-40B4-BE49-F238E27FC236}">
                <a16:creationId xmlns:a16="http://schemas.microsoft.com/office/drawing/2014/main" id="{46ED00B9-739E-21B4-D041-7E7AEF8D43C3}"/>
              </a:ext>
            </a:extLst>
          </p:cNvPr>
          <p:cNvSpPr txBox="1">
            <a:spLocks/>
          </p:cNvSpPr>
          <p:nvPr/>
        </p:nvSpPr>
        <p:spPr>
          <a:xfrm>
            <a:off x="237574" y="75893"/>
            <a:ext cx="7013198" cy="548607"/>
          </a:xfrm>
          <a:prstGeom prst="rect">
            <a:avLst/>
          </a:prstGeom>
        </p:spPr>
        <p:txBody>
          <a:bodyPr vert="horz" lIns="0" tIns="34290" rIns="0" bIns="3429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FR" sz="2400" b="1" dirty="0"/>
              <a:t>1. Présentation générale du Projet : </a:t>
            </a:r>
            <a:r>
              <a:rPr lang="en-US" sz="2400" b="1" dirty="0"/>
              <a:t>Zones intervention</a:t>
            </a:r>
          </a:p>
        </p:txBody>
      </p:sp>
      <p:sp>
        <p:nvSpPr>
          <p:cNvPr id="5" name="Rounded Rectangle 4">
            <a:extLst>
              <a:ext uri="{FF2B5EF4-FFF2-40B4-BE49-F238E27FC236}">
                <a16:creationId xmlns:a16="http://schemas.microsoft.com/office/drawing/2014/main" id="{2D5DBD15-7D3E-46A3-5263-FA9F5A7CB1D2}"/>
              </a:ext>
            </a:extLst>
          </p:cNvPr>
          <p:cNvSpPr/>
          <p:nvPr/>
        </p:nvSpPr>
        <p:spPr>
          <a:xfrm>
            <a:off x="76201" y="925830"/>
            <a:ext cx="8991599" cy="4997196"/>
          </a:xfrm>
          <a:prstGeom prst="roundRect">
            <a:avLst>
              <a:gd name="adj" fmla="val 1480"/>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013">
              <a:solidFill>
                <a:srgbClr val="FFFFFF"/>
              </a:solidFill>
              <a:latin typeface="Open Sans" panose="020B0606030504020204" pitchFamily="34" charset="0"/>
            </a:endParaRPr>
          </a:p>
        </p:txBody>
      </p:sp>
      <p:pic>
        <p:nvPicPr>
          <p:cNvPr id="8" name="Picture 7">
            <a:extLst>
              <a:ext uri="{FF2B5EF4-FFF2-40B4-BE49-F238E27FC236}">
                <a16:creationId xmlns:a16="http://schemas.microsoft.com/office/drawing/2014/main" id="{E499DA91-97E5-77BA-21DC-C6C8A3F9B421}"/>
              </a:ext>
            </a:extLst>
          </p:cNvPr>
          <p:cNvPicPr>
            <a:picLocks noChangeAspect="1"/>
          </p:cNvPicPr>
          <p:nvPr/>
        </p:nvPicPr>
        <p:blipFill>
          <a:blip r:embed="rId3"/>
          <a:stretch>
            <a:fillRect/>
          </a:stretch>
        </p:blipFill>
        <p:spPr>
          <a:xfrm>
            <a:off x="219512" y="768907"/>
            <a:ext cx="8477921" cy="5770116"/>
          </a:xfrm>
          <a:prstGeom prst="rect">
            <a:avLst/>
          </a:prstGeom>
        </p:spPr>
      </p:pic>
      <p:sp>
        <p:nvSpPr>
          <p:cNvPr id="11" name="Speech Bubble: Rectangle with Corners Rounded 10">
            <a:extLst>
              <a:ext uri="{FF2B5EF4-FFF2-40B4-BE49-F238E27FC236}">
                <a16:creationId xmlns:a16="http://schemas.microsoft.com/office/drawing/2014/main" id="{A71977FC-FD42-FDEE-6F05-3382AE157447}"/>
              </a:ext>
            </a:extLst>
          </p:cNvPr>
          <p:cNvSpPr/>
          <p:nvPr/>
        </p:nvSpPr>
        <p:spPr>
          <a:xfrm>
            <a:off x="649357" y="4048541"/>
            <a:ext cx="1948069" cy="1702902"/>
          </a:xfrm>
          <a:prstGeom prst="wedgeRoundRectCallout">
            <a:avLst>
              <a:gd name="adj1" fmla="val -37760"/>
              <a:gd name="adj2" fmla="val -107938"/>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marL="179388" indent="-179388">
              <a:buFont typeface="Arial" panose="020B0604020202020204" pitchFamily="34" charset="0"/>
              <a:buChar char="•"/>
            </a:pPr>
            <a:r>
              <a:rPr lang="en-GB" sz="1600" dirty="0" err="1"/>
              <a:t>Région</a:t>
            </a:r>
            <a:r>
              <a:rPr lang="en-GB" sz="1600" dirty="0"/>
              <a:t> du Sud,</a:t>
            </a:r>
          </a:p>
          <a:p>
            <a:pPr marL="357188" lvl="1" indent="-179388" defTabSz="357188">
              <a:buFont typeface="Arial" panose="020B0604020202020204" pitchFamily="34" charset="0"/>
              <a:buChar char="•"/>
            </a:pPr>
            <a:r>
              <a:rPr lang="en-GB" sz="1600" dirty="0"/>
              <a:t>Département de </a:t>
            </a:r>
            <a:r>
              <a:rPr lang="en-GB" sz="1600" dirty="0" err="1"/>
              <a:t>l’ocean</a:t>
            </a:r>
            <a:endParaRPr lang="en-GB" sz="1600" dirty="0"/>
          </a:p>
          <a:p>
            <a:pPr marL="357188" lvl="1" indent="-179388" defTabSz="357188">
              <a:buFont typeface="Arial" panose="020B0604020202020204" pitchFamily="34" charset="0"/>
              <a:buChar char="•"/>
            </a:pPr>
            <a:r>
              <a:rPr lang="en-GB" sz="1600" dirty="0" err="1"/>
              <a:t>Paysage</a:t>
            </a:r>
            <a:r>
              <a:rPr lang="en-GB" sz="1600" dirty="0"/>
              <a:t> Campo Ma’an –Rio Campo</a:t>
            </a:r>
          </a:p>
        </p:txBody>
      </p:sp>
      <p:sp>
        <p:nvSpPr>
          <p:cNvPr id="12" name="Speech Bubble: Rectangle with Corners Rounded 11">
            <a:extLst>
              <a:ext uri="{FF2B5EF4-FFF2-40B4-BE49-F238E27FC236}">
                <a16:creationId xmlns:a16="http://schemas.microsoft.com/office/drawing/2014/main" id="{2FFFE191-AD68-C8D7-7702-1C780DF3646F}"/>
              </a:ext>
            </a:extLst>
          </p:cNvPr>
          <p:cNvSpPr/>
          <p:nvPr/>
        </p:nvSpPr>
        <p:spPr>
          <a:xfrm>
            <a:off x="3484437" y="4048542"/>
            <a:ext cx="2208219" cy="1702902"/>
          </a:xfrm>
          <a:prstGeom prst="wedgeRoundRectCallout">
            <a:avLst>
              <a:gd name="adj1" fmla="val -37760"/>
              <a:gd name="adj2" fmla="val -107938"/>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marL="179388" indent="-179388">
              <a:buFont typeface="Arial" panose="020B0604020202020204" pitchFamily="34" charset="0"/>
              <a:buChar char="•"/>
            </a:pPr>
            <a:r>
              <a:rPr lang="en-GB" sz="1600" dirty="0" err="1"/>
              <a:t>Région</a:t>
            </a:r>
            <a:r>
              <a:rPr lang="en-GB" sz="1600" dirty="0"/>
              <a:t> du Sud et de </a:t>
            </a:r>
            <a:r>
              <a:rPr lang="en-GB" sz="1600" dirty="0" err="1"/>
              <a:t>l’Est</a:t>
            </a:r>
            <a:r>
              <a:rPr lang="en-GB" sz="1600" dirty="0"/>
              <a:t>,</a:t>
            </a:r>
          </a:p>
          <a:p>
            <a:pPr marL="357188" lvl="1" indent="-179388">
              <a:buFont typeface="Arial" panose="020B0604020202020204" pitchFamily="34" charset="0"/>
              <a:buChar char="•"/>
            </a:pPr>
            <a:r>
              <a:rPr lang="en-GB" sz="1600" dirty="0"/>
              <a:t>Département du Dja et Lobo et du Haut Nyong</a:t>
            </a:r>
          </a:p>
          <a:p>
            <a:pPr marL="357188" lvl="1" indent="-179388">
              <a:buFont typeface="Arial" panose="020B0604020202020204" pitchFamily="34" charset="0"/>
              <a:buChar char="•"/>
            </a:pPr>
            <a:r>
              <a:rPr lang="en-GB" sz="1600" dirty="0" err="1"/>
              <a:t>Paysage</a:t>
            </a:r>
            <a:r>
              <a:rPr lang="en-GB" sz="1600" dirty="0"/>
              <a:t> TRIDOM</a:t>
            </a:r>
          </a:p>
        </p:txBody>
      </p:sp>
      <p:sp>
        <p:nvSpPr>
          <p:cNvPr id="13" name="Speech Bubble: Rectangle with Corners Rounded 12">
            <a:extLst>
              <a:ext uri="{FF2B5EF4-FFF2-40B4-BE49-F238E27FC236}">
                <a16:creationId xmlns:a16="http://schemas.microsoft.com/office/drawing/2014/main" id="{FA704AAA-3257-FE93-1D90-51D3494AC133}"/>
              </a:ext>
            </a:extLst>
          </p:cNvPr>
          <p:cNvSpPr/>
          <p:nvPr/>
        </p:nvSpPr>
        <p:spPr>
          <a:xfrm>
            <a:off x="6276737" y="1780674"/>
            <a:ext cx="2138493" cy="1395663"/>
          </a:xfrm>
          <a:prstGeom prst="wedgeRoundRectCallout">
            <a:avLst>
              <a:gd name="adj1" fmla="val -66640"/>
              <a:gd name="adj2" fmla="val 35776"/>
              <a:gd name="adj3" fmla="val 16667"/>
            </a:avLst>
          </a:prstGeom>
        </p:spPr>
        <p:style>
          <a:lnRef idx="1">
            <a:schemeClr val="dk1"/>
          </a:lnRef>
          <a:fillRef idx="3">
            <a:schemeClr val="dk1"/>
          </a:fillRef>
          <a:effectRef idx="2">
            <a:schemeClr val="dk1"/>
          </a:effectRef>
          <a:fontRef idx="minor">
            <a:schemeClr val="lt1"/>
          </a:fontRef>
        </p:style>
        <p:txBody>
          <a:bodyPr rtlCol="0" anchor="ctr"/>
          <a:lstStyle/>
          <a:p>
            <a:pPr marL="179388" indent="-179388">
              <a:buFont typeface="Arial" panose="020B0604020202020204" pitchFamily="34" charset="0"/>
              <a:buChar char="•"/>
            </a:pPr>
            <a:r>
              <a:rPr lang="en-GB" sz="1600" dirty="0" err="1"/>
              <a:t>Région</a:t>
            </a:r>
            <a:r>
              <a:rPr lang="en-GB" sz="1600" dirty="0"/>
              <a:t> de </a:t>
            </a:r>
            <a:r>
              <a:rPr lang="en-GB" sz="1600" dirty="0" err="1"/>
              <a:t>l’Est</a:t>
            </a:r>
            <a:r>
              <a:rPr lang="en-GB" sz="1600" dirty="0"/>
              <a:t>,</a:t>
            </a:r>
          </a:p>
          <a:p>
            <a:pPr marL="357188" indent="-179388">
              <a:buFont typeface="Arial" panose="020B0604020202020204" pitchFamily="34" charset="0"/>
              <a:buChar char="•"/>
            </a:pPr>
            <a:r>
              <a:rPr lang="en-GB" sz="1600" dirty="0"/>
              <a:t>Département de </a:t>
            </a:r>
            <a:r>
              <a:rPr lang="en-GB" sz="1600" dirty="0" err="1"/>
              <a:t>Boumba</a:t>
            </a:r>
            <a:r>
              <a:rPr lang="en-GB" sz="1600" dirty="0"/>
              <a:t> et </a:t>
            </a:r>
            <a:r>
              <a:rPr lang="en-GB" sz="1600" dirty="0" err="1"/>
              <a:t>Ngoko</a:t>
            </a:r>
            <a:endParaRPr lang="en-GB" sz="1600" dirty="0"/>
          </a:p>
          <a:p>
            <a:pPr marL="357188" indent="-179388">
              <a:buFont typeface="Arial" panose="020B0604020202020204" pitchFamily="34" charset="0"/>
              <a:buChar char="•"/>
            </a:pPr>
            <a:r>
              <a:rPr lang="en-GB" sz="1600" dirty="0" err="1"/>
              <a:t>Paysage</a:t>
            </a:r>
            <a:r>
              <a:rPr lang="en-GB" sz="1600" dirty="0"/>
              <a:t> TNS</a:t>
            </a:r>
          </a:p>
        </p:txBody>
      </p:sp>
    </p:spTree>
    <p:extLst>
      <p:ext uri="{BB962C8B-B14F-4D97-AF65-F5344CB8AC3E}">
        <p14:creationId xmlns:p14="http://schemas.microsoft.com/office/powerpoint/2010/main" val="160814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CFAFC28-5B45-4755-B9B2-6DFC42452F04}"/>
              </a:ext>
            </a:extLst>
          </p:cNvPr>
          <p:cNvGraphicFramePr>
            <a:graphicFrameLocks noGrp="1"/>
          </p:cNvGraphicFramePr>
          <p:nvPr>
            <p:extLst>
              <p:ext uri="{D42A27DB-BD31-4B8C-83A1-F6EECF244321}">
                <p14:modId xmlns:p14="http://schemas.microsoft.com/office/powerpoint/2010/main" val="2701397332"/>
              </p:ext>
            </p:extLst>
          </p:nvPr>
        </p:nvGraphicFramePr>
        <p:xfrm>
          <a:off x="230981" y="1073888"/>
          <a:ext cx="8725102" cy="5491975"/>
        </p:xfrm>
        <a:graphic>
          <a:graphicData uri="http://schemas.openxmlformats.org/drawingml/2006/table">
            <a:tbl>
              <a:tblPr>
                <a:tableStyleId>{BC89EF96-8CEA-46FF-86C4-4CE0E7609802}</a:tableStyleId>
              </a:tblPr>
              <a:tblGrid>
                <a:gridCol w="438364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528520">
                  <a:extLst>
                    <a:ext uri="{9D8B030D-6E8A-4147-A177-3AD203B41FA5}">
                      <a16:colId xmlns:a16="http://schemas.microsoft.com/office/drawing/2014/main" val="1399352645"/>
                    </a:ext>
                  </a:extLst>
                </a:gridCol>
                <a:gridCol w="1441342">
                  <a:extLst>
                    <a:ext uri="{9D8B030D-6E8A-4147-A177-3AD203B41FA5}">
                      <a16:colId xmlns:a16="http://schemas.microsoft.com/office/drawing/2014/main" val="2915963254"/>
                    </a:ext>
                  </a:extLst>
                </a:gridCol>
              </a:tblGrid>
              <a:tr h="385888">
                <a:tc>
                  <a:txBody>
                    <a:bodyPr/>
                    <a:lstStyle/>
                    <a:p>
                      <a:pPr algn="ctr">
                        <a:spcBef>
                          <a:spcPts val="0"/>
                        </a:spcBef>
                        <a:spcAft>
                          <a:spcPts val="0"/>
                        </a:spcAft>
                      </a:pPr>
                      <a:r>
                        <a:rPr lang="en-US" sz="1600" b="1" spc="300" dirty="0">
                          <a:solidFill>
                            <a:schemeClr val="bg1"/>
                          </a:solidFill>
                        </a:rPr>
                        <a:t>Composantes</a:t>
                      </a:r>
                      <a:endParaRPr lang="en-US" sz="1600" b="1" spc="300" dirty="0">
                        <a:solidFill>
                          <a:schemeClr val="bg1"/>
                        </a:solidFill>
                        <a:latin typeface="+mj-lt"/>
                      </a:endParaRPr>
                    </a:p>
                  </a:txBody>
                  <a:tcPr marL="68580" marR="137160" marT="54864" marB="54864">
                    <a:solidFill>
                      <a:srgbClr val="107627"/>
                    </a:solidFill>
                  </a:tcPr>
                </a:tc>
                <a:tc>
                  <a:txBody>
                    <a:bodyPr/>
                    <a:lstStyle/>
                    <a:p>
                      <a:pPr algn="ctr">
                        <a:spcBef>
                          <a:spcPts val="0"/>
                        </a:spcBef>
                        <a:spcAft>
                          <a:spcPts val="0"/>
                        </a:spcAft>
                      </a:pPr>
                      <a:r>
                        <a:rPr lang="en-US" sz="1600" b="1" spc="300" dirty="0">
                          <a:solidFill>
                            <a:schemeClr val="bg1"/>
                          </a:solidFill>
                        </a:rPr>
                        <a:t>CMRC</a:t>
                      </a:r>
                      <a:endParaRPr lang="en-US" sz="1600" b="1" spc="300" dirty="0">
                        <a:solidFill>
                          <a:schemeClr val="bg1"/>
                        </a:solidFill>
                        <a:latin typeface="+mj-lt"/>
                      </a:endParaRPr>
                    </a:p>
                  </a:txBody>
                  <a:tcPr marL="68580" marR="137160" marT="54864" marB="54864">
                    <a:solidFill>
                      <a:srgbClr val="107627"/>
                    </a:solidFill>
                  </a:tcPr>
                </a:tc>
                <a:tc>
                  <a:txBody>
                    <a:bodyPr/>
                    <a:lstStyle/>
                    <a:p>
                      <a:pPr marL="0" algn="ctr" defTabSz="914400" rtl="0" eaLnBrk="1" latinLnBrk="0" hangingPunct="1">
                        <a:spcBef>
                          <a:spcPts val="0"/>
                        </a:spcBef>
                        <a:spcAft>
                          <a:spcPts val="0"/>
                        </a:spcAft>
                      </a:pPr>
                      <a:r>
                        <a:rPr lang="en-US" sz="1600" b="1" kern="1200" spc="300" dirty="0">
                          <a:solidFill>
                            <a:schemeClr val="bg1"/>
                          </a:solidFill>
                          <a:latin typeface="+mn-lt"/>
                          <a:ea typeface="+mn-ea"/>
                          <a:cs typeface="+mn-cs"/>
                        </a:rPr>
                        <a:t>TRIDOM</a:t>
                      </a:r>
                    </a:p>
                  </a:txBody>
                  <a:tcPr marL="68580" marR="137160" marT="54864" marB="54864">
                    <a:solidFill>
                      <a:srgbClr val="107627"/>
                    </a:solidFill>
                  </a:tcPr>
                </a:tc>
                <a:tc>
                  <a:txBody>
                    <a:bodyPr/>
                    <a:lstStyle/>
                    <a:p>
                      <a:pPr marL="0" algn="ctr" defTabSz="914400" rtl="0" eaLnBrk="1" latinLnBrk="0" hangingPunct="1">
                        <a:spcBef>
                          <a:spcPts val="0"/>
                        </a:spcBef>
                        <a:spcAft>
                          <a:spcPts val="0"/>
                        </a:spcAft>
                      </a:pPr>
                      <a:r>
                        <a:rPr lang="en-US" sz="1600" b="1" kern="1200" spc="300" dirty="0">
                          <a:solidFill>
                            <a:schemeClr val="bg1"/>
                          </a:solidFill>
                          <a:latin typeface="+mn-lt"/>
                          <a:ea typeface="+mn-ea"/>
                          <a:cs typeface="+mn-cs"/>
                        </a:rPr>
                        <a:t>TNS</a:t>
                      </a:r>
                    </a:p>
                  </a:txBody>
                  <a:tcPr marL="68580" marR="137160" marT="54864" marB="54864">
                    <a:solidFill>
                      <a:srgbClr val="107627"/>
                    </a:solidFill>
                  </a:tcPr>
                </a:tc>
                <a:extLst>
                  <a:ext uri="{0D108BD9-81ED-4DB2-BD59-A6C34878D82A}">
                    <a16:rowId xmlns:a16="http://schemas.microsoft.com/office/drawing/2014/main" val="10000"/>
                  </a:ext>
                </a:extLst>
              </a:tr>
              <a:tr h="664657">
                <a:tc>
                  <a:txBody>
                    <a:bodyPr/>
                    <a:lstStyle/>
                    <a:p>
                      <a:pPr>
                        <a:lnSpc>
                          <a:spcPct val="100000"/>
                        </a:lnSpc>
                        <a:spcBef>
                          <a:spcPts val="0"/>
                        </a:spcBef>
                        <a:spcAft>
                          <a:spcPts val="0"/>
                        </a:spcAft>
                      </a:pPr>
                      <a:r>
                        <a:rPr lang="en-US" sz="1600" b="0" kern="1200" dirty="0">
                          <a:solidFill>
                            <a:schemeClr val="tx1"/>
                          </a:solidFill>
                          <a:latin typeface="+mn-lt"/>
                          <a:ea typeface="+mn-ea"/>
                          <a:cs typeface="+mn-cs"/>
                        </a:rPr>
                        <a:t>1. </a:t>
                      </a:r>
                      <a:r>
                        <a:rPr lang="fr-FR" sz="1600" b="0" kern="1200" dirty="0">
                          <a:solidFill>
                            <a:schemeClr val="tx1"/>
                          </a:solidFill>
                          <a:latin typeface="+mn-lt"/>
                          <a:ea typeface="+mn-ea"/>
                          <a:cs typeface="+mn-cs"/>
                        </a:rPr>
                        <a:t>Intégration de la Planification et de la gestion intégrées de l'Utilisation des Terres (PUT)</a:t>
                      </a:r>
                      <a:r>
                        <a:rPr lang="en-US" sz="1600" b="0" kern="1200" dirty="0">
                          <a:solidFill>
                            <a:schemeClr val="tx1"/>
                          </a:solidFill>
                          <a:latin typeface="+mn-lt"/>
                          <a:ea typeface="+mn-ea"/>
                          <a:cs typeface="+mn-cs"/>
                        </a:rPr>
                        <a:t>.</a:t>
                      </a:r>
                    </a:p>
                  </a:txBody>
                  <a:tcPr marL="68580" marR="137160" marT="137160" marB="137160">
                    <a:gradFill>
                      <a:gsLst>
                        <a:gs pos="0">
                          <a:srgbClr val="A3D199"/>
                        </a:gs>
                        <a:gs pos="50000">
                          <a:srgbClr val="C7E1C1"/>
                        </a:gs>
                        <a:gs pos="100000">
                          <a:srgbClr val="E3F0E1"/>
                        </a:gs>
                      </a:gsLst>
                      <a:lin ang="0" scaled="1"/>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 </a:t>
                      </a:r>
                    </a:p>
                  </a:txBody>
                  <a:tcPr marL="68580" marR="137160" marT="137160" marB="137160">
                    <a:solidFill>
                      <a:srgbClr val="E3F0E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err="1">
                          <a:solidFill>
                            <a:schemeClr val="tx1"/>
                          </a:solidFill>
                        </a:rPr>
                        <a:t>Ngoyla</a:t>
                      </a:r>
                      <a:r>
                        <a:rPr lang="en-US" sz="1600" dirty="0">
                          <a:solidFill>
                            <a:schemeClr val="tx1"/>
                          </a:solidFill>
                        </a:rPr>
                        <a:t> et Mintom</a:t>
                      </a:r>
                    </a:p>
                  </a:txBody>
                  <a:tcPr marL="0" marR="0" marT="137160" marB="137160">
                    <a:solidFill>
                      <a:srgbClr val="E3F0E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 </a:t>
                      </a:r>
                      <a:endParaRPr lang="en-US" sz="1600" dirty="0">
                        <a:solidFill>
                          <a:schemeClr val="tx1"/>
                        </a:solidFill>
                      </a:endParaRPr>
                    </a:p>
                  </a:txBody>
                  <a:tcPr marL="68580" marR="137160" marT="137160" marB="137160">
                    <a:solidFill>
                      <a:srgbClr val="E3F0E1"/>
                    </a:solidFill>
                  </a:tcPr>
                </a:tc>
                <a:extLst>
                  <a:ext uri="{0D108BD9-81ED-4DB2-BD59-A6C34878D82A}">
                    <a16:rowId xmlns:a16="http://schemas.microsoft.com/office/drawing/2014/main" val="10001"/>
                  </a:ext>
                </a:extLst>
              </a:tr>
              <a:tr h="1140191">
                <a:tc>
                  <a:txBody>
                    <a:bodyPr/>
                    <a:lstStyle/>
                    <a:p>
                      <a:pPr marL="0" algn="l" defTabSz="914400" rtl="0" eaLnBrk="1" latinLnBrk="0" hangingPunct="1">
                        <a:lnSpc>
                          <a:spcPct val="100000"/>
                        </a:lnSpc>
                        <a:spcBef>
                          <a:spcPts val="0"/>
                        </a:spcBef>
                        <a:spcAft>
                          <a:spcPts val="0"/>
                        </a:spcAft>
                      </a:pPr>
                      <a:r>
                        <a:rPr lang="en-US" sz="1600" kern="1200" dirty="0">
                          <a:solidFill>
                            <a:schemeClr val="tx1"/>
                          </a:solidFill>
                          <a:latin typeface="+mn-lt"/>
                          <a:ea typeface="+mn-ea"/>
                          <a:cs typeface="+mn-cs"/>
                        </a:rPr>
                        <a:t>2. </a:t>
                      </a:r>
                      <a:r>
                        <a:rPr lang="fr-FR" sz="1600" kern="1200" dirty="0">
                          <a:solidFill>
                            <a:schemeClr val="tx1"/>
                          </a:solidFill>
                          <a:latin typeface="+mn-lt"/>
                          <a:ea typeface="+mn-ea"/>
                          <a:cs typeface="+mn-cs"/>
                        </a:rPr>
                        <a:t>Amélioration de l'efficacité de la gestion et la gouvernance des forêts à haute valeur de conservation, et interventions ciblées pour protéger leurs espèces menacées</a:t>
                      </a:r>
                      <a:r>
                        <a:rPr lang="en-US" sz="1600" kern="1200" dirty="0">
                          <a:solidFill>
                            <a:schemeClr val="tx1"/>
                          </a:solidFill>
                          <a:latin typeface="+mn-lt"/>
                          <a:ea typeface="+mn-ea"/>
                          <a:cs typeface="+mn-cs"/>
                        </a:rPr>
                        <a:t>.</a:t>
                      </a:r>
                      <a:endParaRPr lang="en-US" sz="1600" dirty="0">
                        <a:solidFill>
                          <a:schemeClr val="tx1"/>
                        </a:solidFill>
                        <a:latin typeface="+mj-lt"/>
                      </a:endParaRPr>
                    </a:p>
                  </a:txBody>
                  <a:tcPr marL="68580" marR="137160" marT="137160" marB="137160">
                    <a:gradFill>
                      <a:gsLst>
                        <a:gs pos="0">
                          <a:srgbClr val="BEE393"/>
                        </a:gs>
                        <a:gs pos="50000">
                          <a:srgbClr val="D6EBBE"/>
                        </a:gs>
                        <a:gs pos="100000">
                          <a:srgbClr val="EAF5E0"/>
                        </a:gs>
                      </a:gsLst>
                      <a:lin ang="0" scaled="1"/>
                    </a:gra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sym typeface="Symbol" panose="05050102010706020507" pitchFamily="18" charset="2"/>
                        </a:rPr>
                        <a:t>CMNP et </a:t>
                      </a:r>
                      <a:r>
                        <a:rPr lang="en-US" sz="1600" kern="1200" dirty="0" err="1">
                          <a:solidFill>
                            <a:schemeClr val="tx1"/>
                          </a:solidFill>
                          <a:latin typeface="+mn-lt"/>
                          <a:ea typeface="+mn-ea"/>
                          <a:cs typeface="+mn-cs"/>
                          <a:sym typeface="Symbol" panose="05050102010706020507" pitchFamily="18" charset="2"/>
                        </a:rPr>
                        <a:t>sa</a:t>
                      </a:r>
                      <a:r>
                        <a:rPr lang="en-US" sz="1600" kern="1200" dirty="0">
                          <a:solidFill>
                            <a:schemeClr val="tx1"/>
                          </a:solidFill>
                          <a:latin typeface="+mn-lt"/>
                          <a:ea typeface="+mn-ea"/>
                          <a:cs typeface="+mn-cs"/>
                          <a:sym typeface="Symbol" panose="05050102010706020507" pitchFamily="18" charset="2"/>
                        </a:rPr>
                        <a:t> Zone </a:t>
                      </a:r>
                      <a:r>
                        <a:rPr lang="en-US" sz="1600" kern="1200" dirty="0" err="1">
                          <a:solidFill>
                            <a:schemeClr val="tx1"/>
                          </a:solidFill>
                          <a:latin typeface="+mn-lt"/>
                          <a:ea typeface="+mn-ea"/>
                          <a:cs typeface="+mn-cs"/>
                          <a:sym typeface="Symbol" panose="05050102010706020507" pitchFamily="18" charset="2"/>
                        </a:rPr>
                        <a:t>periphérique</a:t>
                      </a:r>
                      <a:endParaRPr lang="en-US" sz="1600" kern="1200" dirty="0">
                        <a:solidFill>
                          <a:schemeClr val="tx1"/>
                        </a:solidFill>
                        <a:latin typeface="+mn-lt"/>
                        <a:ea typeface="+mn-ea"/>
                        <a:cs typeface="+mn-cs"/>
                        <a:sym typeface="Symbol" panose="05050102010706020507" pitchFamily="18" charset="2"/>
                      </a:endParaRPr>
                    </a:p>
                  </a:txBody>
                  <a:tcPr marL="68580" marR="137160" marT="137160" marB="137160">
                    <a:solidFill>
                      <a:srgbClr val="D6EBB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 </a:t>
                      </a:r>
                      <a:endParaRPr lang="en-US" sz="1600" dirty="0">
                        <a:solidFill>
                          <a:schemeClr val="tx1"/>
                        </a:solidFill>
                      </a:endParaRPr>
                    </a:p>
                  </a:txBody>
                  <a:tcPr marL="68580" marR="137160" marT="137160" marB="137160">
                    <a:solidFill>
                      <a:srgbClr val="D6EBBE"/>
                    </a:solidFill>
                  </a:tcPr>
                </a:tc>
                <a:tc>
                  <a:txBody>
                    <a:bodyPr/>
                    <a:lstStyle/>
                    <a:p>
                      <a:pPr algn="ctr">
                        <a:lnSpc>
                          <a:spcPct val="100000"/>
                        </a:lnSpc>
                        <a:spcBef>
                          <a:spcPts val="0"/>
                        </a:spcBef>
                        <a:spcAft>
                          <a:spcPts val="0"/>
                        </a:spcAft>
                      </a:pPr>
                      <a:r>
                        <a:rPr lang="en-US" sz="1600" kern="1200" dirty="0" err="1">
                          <a:solidFill>
                            <a:schemeClr val="tx1"/>
                          </a:solidFill>
                          <a:latin typeface="+mn-lt"/>
                          <a:ea typeface="+mn-ea"/>
                          <a:cs typeface="+mn-cs"/>
                        </a:rPr>
                        <a:t>Lobéké</a:t>
                      </a:r>
                      <a:r>
                        <a:rPr lang="en-US" sz="1600" kern="1200" dirty="0">
                          <a:solidFill>
                            <a:schemeClr val="tx1"/>
                          </a:solidFill>
                          <a:latin typeface="+mn-lt"/>
                          <a:ea typeface="+mn-ea"/>
                          <a:cs typeface="+mn-cs"/>
                        </a:rPr>
                        <a:t> NP et </a:t>
                      </a:r>
                      <a:r>
                        <a:rPr lang="en-US" sz="1600" kern="1200" dirty="0" err="1">
                          <a:solidFill>
                            <a:schemeClr val="tx1"/>
                          </a:solidFill>
                          <a:latin typeface="+mn-lt"/>
                          <a:ea typeface="+mn-ea"/>
                          <a:cs typeface="+mn-cs"/>
                        </a:rPr>
                        <a:t>sa</a:t>
                      </a:r>
                      <a:r>
                        <a:rPr lang="en-US" sz="1600" kern="1200" dirty="0">
                          <a:solidFill>
                            <a:schemeClr val="tx1"/>
                          </a:solidFill>
                          <a:latin typeface="+mn-lt"/>
                          <a:ea typeface="+mn-ea"/>
                          <a:cs typeface="+mn-cs"/>
                        </a:rPr>
                        <a:t> Zone </a:t>
                      </a:r>
                      <a:r>
                        <a:rPr lang="en-US" sz="1600" kern="1200" dirty="0" err="1">
                          <a:solidFill>
                            <a:schemeClr val="tx1"/>
                          </a:solidFill>
                          <a:latin typeface="+mn-lt"/>
                          <a:ea typeface="+mn-ea"/>
                          <a:cs typeface="+mn-cs"/>
                        </a:rPr>
                        <a:t>periphérique</a:t>
                      </a:r>
                      <a:endParaRPr lang="en-US" sz="1600" kern="1200" dirty="0">
                        <a:solidFill>
                          <a:schemeClr val="tx1"/>
                        </a:solidFill>
                        <a:latin typeface="+mn-lt"/>
                        <a:ea typeface="+mn-ea"/>
                        <a:cs typeface="+mn-cs"/>
                      </a:endParaRPr>
                    </a:p>
                  </a:txBody>
                  <a:tcPr marL="68580" marR="137160" marT="137160" marB="137160">
                    <a:solidFill>
                      <a:srgbClr val="D6EBBE"/>
                    </a:solidFill>
                  </a:tcPr>
                </a:tc>
                <a:extLst>
                  <a:ext uri="{0D108BD9-81ED-4DB2-BD59-A6C34878D82A}">
                    <a16:rowId xmlns:a16="http://schemas.microsoft.com/office/drawing/2014/main" val="10002"/>
                  </a:ext>
                </a:extLst>
              </a:tr>
              <a:tr h="1024917">
                <a:tc>
                  <a:txBody>
                    <a:bodyPr/>
                    <a:lstStyle/>
                    <a:p>
                      <a:pPr>
                        <a:lnSpc>
                          <a:spcPct val="100000"/>
                        </a:lnSpc>
                        <a:spcBef>
                          <a:spcPts val="0"/>
                        </a:spcBef>
                        <a:spcAft>
                          <a:spcPts val="0"/>
                        </a:spcAft>
                      </a:pPr>
                      <a:r>
                        <a:rPr lang="en-US" sz="1600" dirty="0">
                          <a:solidFill>
                            <a:schemeClr val="tx1"/>
                          </a:solidFill>
                        </a:rPr>
                        <a:t>3. </a:t>
                      </a:r>
                      <a:r>
                        <a:rPr lang="fr-FR" sz="1600" dirty="0">
                          <a:solidFill>
                            <a:schemeClr val="tx1"/>
                          </a:solidFill>
                        </a:rPr>
                        <a:t>Gestion durable des forêts (GDF) grâce à la promotion des  chaînes de valeur des produits forestiers non ligneux (PFNL) et de bois durs</a:t>
                      </a:r>
                    </a:p>
                    <a:p>
                      <a:pPr>
                        <a:lnSpc>
                          <a:spcPct val="100000"/>
                        </a:lnSpc>
                        <a:spcBef>
                          <a:spcPts val="0"/>
                        </a:spcBef>
                        <a:spcAft>
                          <a:spcPts val="0"/>
                        </a:spcAft>
                      </a:pPr>
                      <a:endParaRPr lang="en-US" sz="1600" dirty="0">
                        <a:solidFill>
                          <a:schemeClr val="tx1"/>
                        </a:solidFill>
                      </a:endParaRPr>
                    </a:p>
                  </a:txBody>
                  <a:tcPr marL="68580" marR="137160" marT="137160" marB="137160">
                    <a:gradFill>
                      <a:gsLst>
                        <a:gs pos="0">
                          <a:srgbClr val="00AC46"/>
                        </a:gs>
                        <a:gs pos="50000">
                          <a:srgbClr val="1DFF78"/>
                        </a:gs>
                        <a:gs pos="100000">
                          <a:srgbClr val="A7FFCB"/>
                        </a:gs>
                      </a:gsLst>
                      <a:lin ang="0" scaled="1"/>
                    </a:gradFill>
                  </a:tcPr>
                </a:tc>
                <a:tc>
                  <a:txBody>
                    <a:bodyPr/>
                    <a:lstStyle/>
                    <a:p>
                      <a:pPr algn="ctr">
                        <a:lnSpc>
                          <a:spcPct val="100000"/>
                        </a:lnSpc>
                        <a:spcBef>
                          <a:spcPts val="0"/>
                        </a:spcBef>
                        <a:spcAft>
                          <a:spcPts val="0"/>
                        </a:spcAft>
                      </a:pPr>
                      <a:r>
                        <a:rPr lang="en-US" sz="1600" dirty="0">
                          <a:solidFill>
                            <a:schemeClr val="tx1"/>
                          </a:solidFill>
                        </a:rPr>
                        <a:t>Commune Campo</a:t>
                      </a:r>
                    </a:p>
                  </a:txBody>
                  <a:tcPr marL="68580" marR="137160" marT="137160" marB="137160">
                    <a:solidFill>
                      <a:srgbClr val="A7FFCB"/>
                    </a:solidFill>
                  </a:tcPr>
                </a:tc>
                <a:tc>
                  <a:txBody>
                    <a:bodyPr/>
                    <a:lstStyle/>
                    <a:p>
                      <a:pPr marL="0" algn="ctr" defTabSz="914400" rtl="0" eaLnBrk="1" latinLnBrk="0" hangingPunct="1">
                        <a:lnSpc>
                          <a:spcPct val="100000"/>
                        </a:lnSpc>
                        <a:spcBef>
                          <a:spcPts val="0"/>
                        </a:spcBef>
                        <a:spcAft>
                          <a:spcPts val="0"/>
                        </a:spcAft>
                      </a:pPr>
                      <a:r>
                        <a:rPr lang="en-US" sz="1600" kern="1200" dirty="0">
                          <a:solidFill>
                            <a:schemeClr val="tx1"/>
                          </a:solidFill>
                          <a:latin typeface="+mn-lt"/>
                          <a:ea typeface="+mn-ea"/>
                          <a:cs typeface="+mn-cs"/>
                        </a:rPr>
                        <a:t>Communes </a:t>
                      </a:r>
                    </a:p>
                    <a:p>
                      <a:pPr marL="0" algn="ctr" defTabSz="914400" rtl="0" eaLnBrk="1" latinLnBrk="0" hangingPunct="1">
                        <a:lnSpc>
                          <a:spcPct val="100000"/>
                        </a:lnSpc>
                        <a:spcBef>
                          <a:spcPts val="0"/>
                        </a:spcBef>
                        <a:spcAft>
                          <a:spcPts val="0"/>
                        </a:spcAft>
                      </a:pPr>
                      <a:r>
                        <a:rPr lang="en-US" sz="1600" kern="1200" dirty="0" err="1">
                          <a:solidFill>
                            <a:schemeClr val="tx1"/>
                          </a:solidFill>
                          <a:latin typeface="+mn-lt"/>
                          <a:ea typeface="+mn-ea"/>
                          <a:cs typeface="+mn-cs"/>
                        </a:rPr>
                        <a:t>Somalomo</a:t>
                      </a:r>
                      <a:r>
                        <a:rPr lang="en-US" sz="1600" kern="1200" dirty="0">
                          <a:solidFill>
                            <a:schemeClr val="tx1"/>
                          </a:solidFill>
                          <a:latin typeface="+mn-lt"/>
                          <a:ea typeface="+mn-ea"/>
                          <a:cs typeface="+mn-cs"/>
                        </a:rPr>
                        <a:t>, Lomie et </a:t>
                      </a:r>
                      <a:r>
                        <a:rPr lang="en-US" sz="1600" kern="1200" dirty="0" err="1">
                          <a:solidFill>
                            <a:schemeClr val="tx1"/>
                          </a:solidFill>
                          <a:latin typeface="+mn-lt"/>
                          <a:ea typeface="+mn-ea"/>
                          <a:cs typeface="+mn-cs"/>
                        </a:rPr>
                        <a:t>Mintom</a:t>
                      </a:r>
                      <a:endParaRPr lang="en-US" sz="1600" kern="1200" dirty="0">
                        <a:solidFill>
                          <a:schemeClr val="tx1"/>
                        </a:solidFill>
                        <a:latin typeface="+mn-lt"/>
                        <a:ea typeface="+mn-ea"/>
                        <a:cs typeface="+mn-cs"/>
                      </a:endParaRPr>
                    </a:p>
                  </a:txBody>
                  <a:tcPr marL="68580" marR="137160" marT="137160" marB="137160">
                    <a:solidFill>
                      <a:srgbClr val="A7FFCB"/>
                    </a:solidFill>
                  </a:tcPr>
                </a:tc>
                <a:tc>
                  <a:txBody>
                    <a:bodyPr/>
                    <a:lstStyle/>
                    <a:p>
                      <a:pPr marL="0" algn="ctr" defTabSz="914400" rtl="0" eaLnBrk="1" latinLnBrk="0" hangingPunct="1">
                        <a:lnSpc>
                          <a:spcPct val="100000"/>
                        </a:lnSpc>
                        <a:spcBef>
                          <a:spcPts val="0"/>
                        </a:spcBef>
                        <a:spcAft>
                          <a:spcPts val="0"/>
                        </a:spcAft>
                      </a:pPr>
                      <a:r>
                        <a:rPr lang="en-US" sz="1600" kern="1200" dirty="0">
                          <a:solidFill>
                            <a:schemeClr val="tx1"/>
                          </a:solidFill>
                          <a:latin typeface="+mn-lt"/>
                          <a:ea typeface="+mn-ea"/>
                          <a:cs typeface="+mn-cs"/>
                          <a:sym typeface="Wingdings 2" panose="05020102010507070707" pitchFamily="18" charset="2"/>
                        </a:rPr>
                        <a:t>Communes</a:t>
                      </a:r>
                    </a:p>
                    <a:p>
                      <a:pPr marL="0" algn="ctr" defTabSz="914400" rtl="0" eaLnBrk="1" latinLnBrk="0" hangingPunct="1">
                        <a:lnSpc>
                          <a:spcPct val="100000"/>
                        </a:lnSpc>
                        <a:spcBef>
                          <a:spcPts val="0"/>
                        </a:spcBef>
                        <a:spcAft>
                          <a:spcPts val="0"/>
                        </a:spcAft>
                      </a:pPr>
                      <a:r>
                        <a:rPr lang="en-US" sz="1600" kern="1200" dirty="0" err="1">
                          <a:solidFill>
                            <a:schemeClr val="tx1"/>
                          </a:solidFill>
                          <a:latin typeface="+mn-lt"/>
                          <a:ea typeface="+mn-ea"/>
                          <a:cs typeface="+mn-cs"/>
                          <a:sym typeface="Wingdings 2" panose="05020102010507070707" pitchFamily="18" charset="2"/>
                        </a:rPr>
                        <a:t>Mouloundou</a:t>
                      </a:r>
                      <a:r>
                        <a:rPr lang="en-US" sz="1600" kern="1200" dirty="0">
                          <a:solidFill>
                            <a:schemeClr val="tx1"/>
                          </a:solidFill>
                          <a:latin typeface="+mn-lt"/>
                          <a:ea typeface="+mn-ea"/>
                          <a:cs typeface="+mn-cs"/>
                          <a:sym typeface="Wingdings 2" panose="05020102010507070707" pitchFamily="18" charset="2"/>
                        </a:rPr>
                        <a:t> et </a:t>
                      </a:r>
                      <a:r>
                        <a:rPr lang="en-US" sz="1600" kern="1200" dirty="0" err="1">
                          <a:solidFill>
                            <a:schemeClr val="tx1"/>
                          </a:solidFill>
                          <a:latin typeface="+mn-lt"/>
                          <a:ea typeface="+mn-ea"/>
                          <a:cs typeface="+mn-cs"/>
                          <a:sym typeface="Wingdings 2" panose="05020102010507070707" pitchFamily="18" charset="2"/>
                        </a:rPr>
                        <a:t>Salapoumbe</a:t>
                      </a:r>
                      <a:endParaRPr lang="en-US" sz="1600" kern="1200" dirty="0">
                        <a:solidFill>
                          <a:schemeClr val="tx1"/>
                        </a:solidFill>
                        <a:latin typeface="+mn-lt"/>
                        <a:ea typeface="+mn-ea"/>
                        <a:cs typeface="+mn-cs"/>
                      </a:endParaRPr>
                    </a:p>
                  </a:txBody>
                  <a:tcPr marL="68580" marR="137160" marT="137160" marB="137160">
                    <a:solidFill>
                      <a:srgbClr val="A7FFCB"/>
                    </a:solidFill>
                  </a:tcPr>
                </a:tc>
                <a:extLst>
                  <a:ext uri="{0D108BD9-81ED-4DB2-BD59-A6C34878D82A}">
                    <a16:rowId xmlns:a16="http://schemas.microsoft.com/office/drawing/2014/main" val="10003"/>
                  </a:ext>
                </a:extLst>
              </a:tr>
              <a:tr h="932939">
                <a:tc>
                  <a:txBody>
                    <a:bodyPr/>
                    <a:lstStyle/>
                    <a:p>
                      <a:pPr marL="0" algn="l" defTabSz="914400" rtl="0" eaLnBrk="1" latinLnBrk="0" hangingPunct="1">
                        <a:lnSpc>
                          <a:spcPct val="100000"/>
                        </a:lnSpc>
                        <a:spcBef>
                          <a:spcPts val="0"/>
                        </a:spcBef>
                        <a:spcAft>
                          <a:spcPts val="0"/>
                        </a:spcAft>
                      </a:pPr>
                      <a:r>
                        <a:rPr lang="en-US" sz="1600" kern="1200" dirty="0">
                          <a:solidFill>
                            <a:schemeClr val="tx1"/>
                          </a:solidFill>
                          <a:latin typeface="+mn-lt"/>
                          <a:ea typeface="+mn-ea"/>
                          <a:cs typeface="+mn-cs"/>
                        </a:rPr>
                        <a:t>4. </a:t>
                      </a:r>
                      <a:r>
                        <a:rPr lang="fr-FR" sz="1600" kern="1200" dirty="0">
                          <a:solidFill>
                            <a:schemeClr val="tx1"/>
                          </a:solidFill>
                          <a:latin typeface="+mn-lt"/>
                          <a:ea typeface="+mn-ea"/>
                          <a:cs typeface="+mn-cs"/>
                        </a:rPr>
                        <a:t>Améliorer la génération de bénéfices issus de la biodiversité grâce au développement du tourisme durable</a:t>
                      </a:r>
                      <a:r>
                        <a:rPr lang="en-US" sz="1600" kern="1200" dirty="0">
                          <a:solidFill>
                            <a:schemeClr val="tx1"/>
                          </a:solidFill>
                          <a:latin typeface="+mn-lt"/>
                          <a:ea typeface="+mn-ea"/>
                          <a:cs typeface="+mn-cs"/>
                        </a:rPr>
                        <a:t>.</a:t>
                      </a:r>
                    </a:p>
                  </a:txBody>
                  <a:tcPr marL="68580" marR="137160" marT="137160" marB="137160">
                    <a:gradFill>
                      <a:gsLst>
                        <a:gs pos="0">
                          <a:srgbClr val="F5D200"/>
                        </a:gs>
                        <a:gs pos="50000">
                          <a:srgbClr val="FFE860"/>
                        </a:gs>
                        <a:gs pos="100000">
                          <a:srgbClr val="FFF7CA"/>
                        </a:gs>
                      </a:gsLst>
                      <a:lin ang="0" scaled="1"/>
                    </a:gradFill>
                  </a:tcPr>
                </a:tc>
                <a:tc>
                  <a:txBody>
                    <a:bodyPr/>
                    <a:lstStyle/>
                    <a:p>
                      <a:pPr algn="ctr">
                        <a:lnSpc>
                          <a:spcPct val="100000"/>
                        </a:lnSpc>
                        <a:spcBef>
                          <a:spcPts val="0"/>
                        </a:spcBef>
                        <a:spcAft>
                          <a:spcPts val="0"/>
                        </a:spcAft>
                      </a:pPr>
                      <a:r>
                        <a:rPr lang="en-US" sz="1600" dirty="0">
                          <a:solidFill>
                            <a:schemeClr val="tx1"/>
                          </a:solidFill>
                        </a:rPr>
                        <a:t>CMNP et </a:t>
                      </a:r>
                      <a:r>
                        <a:rPr lang="en-US" sz="1600" dirty="0" err="1">
                          <a:solidFill>
                            <a:schemeClr val="tx1"/>
                          </a:solidFill>
                        </a:rPr>
                        <a:t>sa</a:t>
                      </a:r>
                      <a:r>
                        <a:rPr lang="en-US" sz="1600" dirty="0">
                          <a:solidFill>
                            <a:schemeClr val="tx1"/>
                          </a:solidFill>
                        </a:rPr>
                        <a:t> Zone </a:t>
                      </a:r>
                      <a:r>
                        <a:rPr lang="en-US" sz="1600" dirty="0" err="1">
                          <a:solidFill>
                            <a:schemeClr val="tx1"/>
                          </a:solidFill>
                        </a:rPr>
                        <a:t>periphérique</a:t>
                      </a:r>
                      <a:endParaRPr lang="en-US" sz="1600" dirty="0">
                        <a:solidFill>
                          <a:schemeClr val="tx1"/>
                        </a:solidFill>
                      </a:endParaRPr>
                    </a:p>
                  </a:txBody>
                  <a:tcPr marL="68580" marR="137160" marT="137160" marB="137160">
                    <a:solidFill>
                      <a:srgbClr val="FFF7C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 </a:t>
                      </a:r>
                      <a:endParaRPr lang="en-US" sz="1600" dirty="0">
                        <a:solidFill>
                          <a:schemeClr val="tx1"/>
                        </a:solidFill>
                      </a:endParaRPr>
                    </a:p>
                  </a:txBody>
                  <a:tcPr marL="68580" marR="137160" marT="137160" marB="137160">
                    <a:solidFill>
                      <a:srgbClr val="FFF7C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 </a:t>
                      </a:r>
                      <a:endParaRPr lang="en-US" sz="1600" dirty="0">
                        <a:solidFill>
                          <a:schemeClr val="tx1"/>
                        </a:solidFill>
                      </a:endParaRPr>
                    </a:p>
                  </a:txBody>
                  <a:tcPr marL="68580" marR="137160" marT="137160" marB="137160">
                    <a:solidFill>
                      <a:srgbClr val="FFF7CA"/>
                    </a:solidFill>
                  </a:tcPr>
                </a:tc>
                <a:extLst>
                  <a:ext uri="{0D108BD9-81ED-4DB2-BD59-A6C34878D82A}">
                    <a16:rowId xmlns:a16="http://schemas.microsoft.com/office/drawing/2014/main" val="3643170797"/>
                  </a:ext>
                </a:extLst>
              </a:tr>
              <a:tr h="838887">
                <a:tc>
                  <a:txBody>
                    <a:bodyPr/>
                    <a:lstStyle/>
                    <a:p>
                      <a:pPr marL="0" algn="l" defTabSz="914400" rtl="0" eaLnBrk="1" latinLnBrk="0" hangingPunct="1">
                        <a:lnSpc>
                          <a:spcPct val="100000"/>
                        </a:lnSpc>
                        <a:spcBef>
                          <a:spcPts val="0"/>
                        </a:spcBef>
                        <a:spcAft>
                          <a:spcPts val="0"/>
                        </a:spcAft>
                      </a:pPr>
                      <a:r>
                        <a:rPr lang="en-US" sz="1600" kern="1200" dirty="0">
                          <a:solidFill>
                            <a:schemeClr val="tx1"/>
                          </a:solidFill>
                          <a:latin typeface="+mn-lt"/>
                          <a:ea typeface="+mn-ea"/>
                          <a:cs typeface="+mn-cs"/>
                        </a:rPr>
                        <a:t>5. </a:t>
                      </a:r>
                      <a:r>
                        <a:rPr lang="en-US" sz="1600" kern="1200" dirty="0" err="1">
                          <a:solidFill>
                            <a:schemeClr val="tx1"/>
                          </a:solidFill>
                          <a:latin typeface="+mn-lt"/>
                          <a:ea typeface="+mn-ea"/>
                          <a:cs typeface="+mn-cs"/>
                        </a:rPr>
                        <a:t>Suivi</a:t>
                      </a:r>
                      <a:r>
                        <a:rPr lang="en-US" sz="1600" kern="1200" dirty="0">
                          <a:solidFill>
                            <a:schemeClr val="tx1"/>
                          </a:solidFill>
                          <a:latin typeface="+mn-lt"/>
                          <a:ea typeface="+mn-ea"/>
                          <a:cs typeface="+mn-cs"/>
                        </a:rPr>
                        <a:t> et Evaluation, Gestion des </a:t>
                      </a:r>
                      <a:r>
                        <a:rPr lang="en-US" sz="1600" kern="1200" dirty="0" err="1">
                          <a:solidFill>
                            <a:schemeClr val="tx1"/>
                          </a:solidFill>
                          <a:latin typeface="+mn-lt"/>
                          <a:ea typeface="+mn-ea"/>
                          <a:cs typeface="+mn-cs"/>
                        </a:rPr>
                        <a:t>Connaisance</a:t>
                      </a:r>
                      <a:r>
                        <a:rPr lang="en-US" sz="1600" kern="1200" dirty="0">
                          <a:solidFill>
                            <a:schemeClr val="tx1"/>
                          </a:solidFill>
                          <a:latin typeface="+mn-lt"/>
                          <a:ea typeface="+mn-ea"/>
                          <a:cs typeface="+mn-cs"/>
                        </a:rPr>
                        <a:t> et Coordination </a:t>
                      </a:r>
                      <a:r>
                        <a:rPr lang="en-US" sz="1600" kern="1200" dirty="0" err="1">
                          <a:solidFill>
                            <a:schemeClr val="tx1"/>
                          </a:solidFill>
                          <a:latin typeface="+mn-lt"/>
                          <a:ea typeface="+mn-ea"/>
                          <a:cs typeface="+mn-cs"/>
                        </a:rPr>
                        <a:t>Regionale</a:t>
                      </a:r>
                      <a:endParaRPr lang="en-US" sz="1600" dirty="0">
                        <a:solidFill>
                          <a:schemeClr val="tx1"/>
                        </a:solidFill>
                        <a:latin typeface="+mj-lt"/>
                      </a:endParaRPr>
                    </a:p>
                  </a:txBody>
                  <a:tcPr marL="68580" marR="137160" marT="137160" marB="137160">
                    <a:gradFill>
                      <a:gsLst>
                        <a:gs pos="0">
                          <a:srgbClr val="009191"/>
                        </a:gs>
                        <a:gs pos="50000">
                          <a:srgbClr val="57FFFB"/>
                        </a:gs>
                        <a:gs pos="100000">
                          <a:srgbClr val="CDFFFE"/>
                        </a:gs>
                      </a:gsLst>
                      <a:lin ang="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sym typeface="Symbol" panose="05050102010706020507" pitchFamily="18" charset="2"/>
                        </a:rPr>
                        <a:t></a:t>
                      </a:r>
                      <a:endParaRPr lang="en-US" sz="1600" dirty="0"/>
                    </a:p>
                  </a:txBody>
                  <a:tcPr marL="68580" marR="137160" marT="137160" marB="137160">
                    <a:solidFill>
                      <a:srgbClr val="CDFF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sym typeface="Symbol" panose="05050102010706020507" pitchFamily="18" charset="2"/>
                        </a:rPr>
                        <a:t></a:t>
                      </a:r>
                      <a:endParaRPr lang="en-US" sz="1600" dirty="0"/>
                    </a:p>
                  </a:txBody>
                  <a:tcPr marL="68580" marR="137160" marT="137160" marB="137160">
                    <a:solidFill>
                      <a:srgbClr val="CDFF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sym typeface="Symbol" panose="05050102010706020507" pitchFamily="18" charset="2"/>
                        </a:rPr>
                        <a:t></a:t>
                      </a:r>
                      <a:endParaRPr lang="en-US" sz="1600" dirty="0"/>
                    </a:p>
                  </a:txBody>
                  <a:tcPr marL="68580" marR="137160" marT="137160" marB="137160">
                    <a:solidFill>
                      <a:srgbClr val="CDFFFE"/>
                    </a:solidFill>
                  </a:tcPr>
                </a:tc>
                <a:extLst>
                  <a:ext uri="{0D108BD9-81ED-4DB2-BD59-A6C34878D82A}">
                    <a16:rowId xmlns:a16="http://schemas.microsoft.com/office/drawing/2014/main" val="198851718"/>
                  </a:ext>
                </a:extLst>
              </a:tr>
            </a:tbl>
          </a:graphicData>
        </a:graphic>
      </p:graphicFrame>
      <p:sp>
        <p:nvSpPr>
          <p:cNvPr id="2" name="Text Placeholder 5">
            <a:extLst>
              <a:ext uri="{FF2B5EF4-FFF2-40B4-BE49-F238E27FC236}">
                <a16:creationId xmlns:a16="http://schemas.microsoft.com/office/drawing/2014/main" id="{39FAC554-EF7C-A88F-F576-C3A703363133}"/>
              </a:ext>
            </a:extLst>
          </p:cNvPr>
          <p:cNvSpPr txBox="1">
            <a:spLocks/>
          </p:cNvSpPr>
          <p:nvPr/>
        </p:nvSpPr>
        <p:spPr>
          <a:xfrm>
            <a:off x="402578" y="254647"/>
            <a:ext cx="8184532" cy="721630"/>
          </a:xfrm>
          <a:prstGeom prst="rect">
            <a:avLst/>
          </a:prstGeom>
        </p:spPr>
        <p:txBody>
          <a:bodyPr vert="horz" lIns="0" tIns="34290" rIns="0" bIns="3429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fr-FR" sz="2400" b="1" dirty="0"/>
              <a:t>1. Présentation générale du Projet : Composantes et zones d'intervention ciblées</a:t>
            </a:r>
            <a:endParaRPr lang="en-US" sz="2400" b="1" dirty="0"/>
          </a:p>
        </p:txBody>
      </p:sp>
    </p:spTree>
    <p:extLst>
      <p:ext uri="{BB962C8B-B14F-4D97-AF65-F5344CB8AC3E}">
        <p14:creationId xmlns:p14="http://schemas.microsoft.com/office/powerpoint/2010/main" val="372616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628E6-1A0E-DE9E-AEA2-5C6FC89DF0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5CF79F-0547-5DF5-1855-AA299E941F4E}"/>
              </a:ext>
            </a:extLst>
          </p:cNvPr>
          <p:cNvSpPr>
            <a:spLocks noGrp="1"/>
          </p:cNvSpPr>
          <p:nvPr>
            <p:ph type="title"/>
          </p:nvPr>
        </p:nvSpPr>
        <p:spPr>
          <a:xfrm>
            <a:off x="390741" y="130178"/>
            <a:ext cx="7934632" cy="780672"/>
          </a:xfrm>
        </p:spPr>
        <p:txBody>
          <a:bodyPr>
            <a:normAutofit/>
          </a:bodyPr>
          <a:lstStyle/>
          <a:p>
            <a:r>
              <a:rPr sz="2800" b="1" dirty="0"/>
              <a:t>1. </a:t>
            </a:r>
            <a:r>
              <a:rPr lang="fr-FR" sz="2800" b="1" dirty="0"/>
              <a:t>Présentation</a:t>
            </a:r>
            <a:r>
              <a:rPr sz="2800" b="1" dirty="0"/>
              <a:t> </a:t>
            </a:r>
            <a:r>
              <a:rPr lang="fr-FR" sz="2800" b="1" dirty="0"/>
              <a:t>générale</a:t>
            </a:r>
            <a:r>
              <a:rPr sz="2800" b="1" dirty="0"/>
              <a:t> du </a:t>
            </a:r>
            <a:r>
              <a:rPr lang="nl-NL" sz="2800" b="1" dirty="0"/>
              <a:t>P</a:t>
            </a:r>
            <a:r>
              <a:rPr lang="fr-FR" sz="2800" b="1" dirty="0" err="1"/>
              <a:t>rojet</a:t>
            </a:r>
            <a:r>
              <a:rPr lang="fr-FR" sz="2800" b="1" dirty="0"/>
              <a:t> (suite et fin)</a:t>
            </a:r>
          </a:p>
        </p:txBody>
      </p:sp>
      <p:graphicFrame>
        <p:nvGraphicFramePr>
          <p:cNvPr id="4" name="Table 3">
            <a:extLst>
              <a:ext uri="{FF2B5EF4-FFF2-40B4-BE49-F238E27FC236}">
                <a16:creationId xmlns:a16="http://schemas.microsoft.com/office/drawing/2014/main" id="{0F16A1D7-A16A-EA70-DDEC-DFD5432B60BB}"/>
              </a:ext>
            </a:extLst>
          </p:cNvPr>
          <p:cNvGraphicFramePr>
            <a:graphicFrameLocks noGrp="1"/>
          </p:cNvGraphicFramePr>
          <p:nvPr>
            <p:extLst>
              <p:ext uri="{D42A27DB-BD31-4B8C-83A1-F6EECF244321}">
                <p14:modId xmlns:p14="http://schemas.microsoft.com/office/powerpoint/2010/main" val="1456914091"/>
              </p:ext>
            </p:extLst>
          </p:nvPr>
        </p:nvGraphicFramePr>
        <p:xfrm>
          <a:off x="268133" y="1437329"/>
          <a:ext cx="8303600" cy="2133600"/>
        </p:xfrm>
        <a:graphic>
          <a:graphicData uri="http://schemas.openxmlformats.org/drawingml/2006/table">
            <a:tbl>
              <a:tblPr firstRow="1" bandRow="1">
                <a:tableStyleId>{5C22544A-7EE6-4342-B048-85BDC9FD1C3A}</a:tableStyleId>
              </a:tblPr>
              <a:tblGrid>
                <a:gridCol w="2058975">
                  <a:extLst>
                    <a:ext uri="{9D8B030D-6E8A-4147-A177-3AD203B41FA5}">
                      <a16:colId xmlns:a16="http://schemas.microsoft.com/office/drawing/2014/main" val="2358903699"/>
                    </a:ext>
                  </a:extLst>
                </a:gridCol>
                <a:gridCol w="1529872">
                  <a:extLst>
                    <a:ext uri="{9D8B030D-6E8A-4147-A177-3AD203B41FA5}">
                      <a16:colId xmlns:a16="http://schemas.microsoft.com/office/drawing/2014/main" val="3530653005"/>
                    </a:ext>
                  </a:extLst>
                </a:gridCol>
                <a:gridCol w="2621928">
                  <a:extLst>
                    <a:ext uri="{9D8B030D-6E8A-4147-A177-3AD203B41FA5}">
                      <a16:colId xmlns:a16="http://schemas.microsoft.com/office/drawing/2014/main" val="2148647100"/>
                    </a:ext>
                  </a:extLst>
                </a:gridCol>
                <a:gridCol w="2092825">
                  <a:extLst>
                    <a:ext uri="{9D8B030D-6E8A-4147-A177-3AD203B41FA5}">
                      <a16:colId xmlns:a16="http://schemas.microsoft.com/office/drawing/2014/main" val="3623339920"/>
                    </a:ext>
                  </a:extLst>
                </a:gridCol>
              </a:tblGrid>
              <a:tr h="370840">
                <a:tc gridSpan="2">
                  <a:txBody>
                    <a:bodyPr/>
                    <a:lstStyle/>
                    <a:p>
                      <a:r>
                        <a:rPr lang="en-GB" sz="1600" dirty="0" err="1"/>
                        <a:t>Partenaires</a:t>
                      </a:r>
                      <a:r>
                        <a:rPr lang="en-GB" sz="1600" dirty="0"/>
                        <a:t> </a:t>
                      </a:r>
                      <a:r>
                        <a:rPr lang="en-GB" sz="1600" dirty="0" err="1"/>
                        <a:t>institutionnels</a:t>
                      </a:r>
                      <a:endParaRPr lang="en-GB" sz="1600" dirty="0"/>
                    </a:p>
                  </a:txBody>
                  <a:tcPr/>
                </a:tc>
                <a:tc hMerge="1">
                  <a:txBody>
                    <a:bodyPr/>
                    <a:lstStyle/>
                    <a:p>
                      <a:endParaRPr lang="en-GB"/>
                    </a:p>
                  </a:txBody>
                  <a:tcPr/>
                </a:tc>
                <a:tc gridSpan="2">
                  <a:txBody>
                    <a:bodyPr/>
                    <a:lstStyle/>
                    <a:p>
                      <a:r>
                        <a:rPr lang="en-GB" sz="1600" dirty="0" err="1"/>
                        <a:t>Autres</a:t>
                      </a:r>
                      <a:r>
                        <a:rPr lang="en-GB" sz="1600" dirty="0"/>
                        <a:t> </a:t>
                      </a:r>
                      <a:r>
                        <a:rPr lang="en-GB" sz="1600" dirty="0" err="1"/>
                        <a:t>partenaires</a:t>
                      </a:r>
                      <a:r>
                        <a:rPr lang="en-GB" sz="1600" dirty="0"/>
                        <a:t> de mise </a:t>
                      </a:r>
                      <a:r>
                        <a:rPr lang="en-GB" sz="1600" dirty="0" err="1"/>
                        <a:t>en</a:t>
                      </a:r>
                      <a:r>
                        <a:rPr lang="en-GB" sz="1600" dirty="0"/>
                        <a:t> oeuvre des </a:t>
                      </a:r>
                      <a:r>
                        <a:rPr lang="en-GB" sz="1600" dirty="0" err="1"/>
                        <a:t>activités</a:t>
                      </a:r>
                      <a:r>
                        <a:rPr lang="en-GB" sz="1600" dirty="0"/>
                        <a:t> sur le terrain</a:t>
                      </a:r>
                    </a:p>
                  </a:txBody>
                  <a:tcPr/>
                </a:tc>
                <a:tc hMerge="1">
                  <a:txBody>
                    <a:bodyPr/>
                    <a:lstStyle/>
                    <a:p>
                      <a:endParaRPr lang="en-GB"/>
                    </a:p>
                  </a:txBody>
                  <a:tcPr/>
                </a:tc>
                <a:extLst>
                  <a:ext uri="{0D108BD9-81ED-4DB2-BD59-A6C34878D82A}">
                    <a16:rowId xmlns:a16="http://schemas.microsoft.com/office/drawing/2014/main" val="1686989040"/>
                  </a:ext>
                </a:extLst>
              </a:tr>
              <a:tr h="370840">
                <a:tc>
                  <a:txBody>
                    <a:bodyPr/>
                    <a:lstStyle/>
                    <a:p>
                      <a:r>
                        <a:rPr lang="en-GB" sz="1600" b="1" dirty="0"/>
                        <a:t>MINEPDED (Lead)</a:t>
                      </a:r>
                    </a:p>
                    <a:p>
                      <a:r>
                        <a:rPr lang="en-GB" sz="1600" dirty="0"/>
                        <a:t>MINFOF</a:t>
                      </a:r>
                    </a:p>
                    <a:p>
                      <a:r>
                        <a:rPr lang="en-GB" sz="1600" dirty="0"/>
                        <a:t>MINAS</a:t>
                      </a:r>
                    </a:p>
                  </a:txBody>
                  <a:tcPr/>
                </a:tc>
                <a:tc>
                  <a:txBody>
                    <a:bodyPr/>
                    <a:lstStyle/>
                    <a:p>
                      <a:r>
                        <a:rPr lang="en-GB" sz="1600" dirty="0"/>
                        <a:t>MINTOUL</a:t>
                      </a:r>
                    </a:p>
                    <a:p>
                      <a:r>
                        <a:rPr lang="en-GB" sz="1600" dirty="0"/>
                        <a:t>MINEPAT</a:t>
                      </a:r>
                    </a:p>
                    <a:p>
                      <a:endParaRPr lang="en-GB" sz="1600" dirty="0"/>
                    </a:p>
                  </a:txBody>
                  <a:tcPr/>
                </a:tc>
                <a:tc>
                  <a:txBody>
                    <a:bodyPr/>
                    <a:lstStyle/>
                    <a:p>
                      <a:r>
                        <a:rPr lang="en-GB" sz="1600" b="1" u="sng" dirty="0"/>
                        <a:t>11 </a:t>
                      </a:r>
                      <a:r>
                        <a:rPr lang="en-GB" sz="1600" b="1" u="sng" dirty="0" err="1"/>
                        <a:t>partenaires</a:t>
                      </a:r>
                      <a:r>
                        <a:rPr lang="en-GB" sz="1600" b="1" u="sng" dirty="0"/>
                        <a:t> de terrain</a:t>
                      </a:r>
                    </a:p>
                    <a:p>
                      <a:pPr marL="285750" indent="-285750">
                        <a:buFont typeface="Arial" panose="020B0604020202020204" pitchFamily="34" charset="0"/>
                        <a:buChar char="•"/>
                      </a:pPr>
                      <a:r>
                        <a:rPr lang="en-GB" sz="1600" dirty="0"/>
                        <a:t>ONACC</a:t>
                      </a:r>
                    </a:p>
                    <a:p>
                      <a:pPr marL="285750" indent="-285750">
                        <a:buFont typeface="Arial" panose="020B0604020202020204" pitchFamily="34" charset="0"/>
                        <a:buChar char="•"/>
                      </a:pPr>
                      <a:r>
                        <a:rPr lang="en-GB" sz="1600" dirty="0"/>
                        <a:t>PADIDJA-PNDP</a:t>
                      </a:r>
                    </a:p>
                    <a:p>
                      <a:pPr marL="285750" indent="-285750">
                        <a:buFont typeface="Arial" panose="020B0604020202020204" pitchFamily="34" charset="0"/>
                        <a:buChar char="•"/>
                      </a:pPr>
                      <a:r>
                        <a:rPr lang="en-GB" sz="1600" dirty="0"/>
                        <a:t>RACOPY</a:t>
                      </a:r>
                    </a:p>
                    <a:p>
                      <a:pPr marL="285750" indent="-285750">
                        <a:buFont typeface="Arial" panose="020B0604020202020204" pitchFamily="34" charset="0"/>
                        <a:buChar char="•"/>
                      </a:pPr>
                      <a:r>
                        <a:rPr lang="en-GB" sz="1600" dirty="0"/>
                        <a:t>AWF</a:t>
                      </a:r>
                    </a:p>
                    <a:p>
                      <a:pPr marL="285750" indent="-285750">
                        <a:buFont typeface="Arial" panose="020B0604020202020204" pitchFamily="34" charset="0"/>
                        <a:buChar char="•"/>
                      </a:pPr>
                      <a:r>
                        <a:rPr lang="en-GB" sz="1600" dirty="0"/>
                        <a:t>WWF</a:t>
                      </a:r>
                    </a:p>
                  </a:txBody>
                  <a:tcPr/>
                </a:tc>
                <a:tc>
                  <a:txBody>
                    <a:bodyPr/>
                    <a:lstStyle/>
                    <a:p>
                      <a:pPr marL="285750" indent="-285750">
                        <a:buFont typeface="Arial" panose="020B0604020202020204" pitchFamily="34" charset="0"/>
                        <a:buChar char="•"/>
                      </a:pPr>
                      <a:r>
                        <a:rPr lang="en-GB" sz="1600" dirty="0"/>
                        <a:t>TUBE AWUE</a:t>
                      </a:r>
                    </a:p>
                    <a:p>
                      <a:pPr marL="285750" indent="-285750">
                        <a:buFont typeface="Arial" panose="020B0604020202020204" pitchFamily="34" charset="0"/>
                        <a:buChar char="•"/>
                      </a:pPr>
                      <a:r>
                        <a:rPr lang="en-GB" sz="1600" dirty="0"/>
                        <a:t>ROSE</a:t>
                      </a:r>
                    </a:p>
                    <a:p>
                      <a:pPr marL="285750" indent="-285750">
                        <a:buFont typeface="Arial" panose="020B0604020202020204" pitchFamily="34" charset="0"/>
                        <a:buChar char="•"/>
                      </a:pPr>
                      <a:r>
                        <a:rPr lang="en-GB" sz="1600" dirty="0"/>
                        <a:t>TROPICAL FOREST</a:t>
                      </a:r>
                    </a:p>
                    <a:p>
                      <a:pPr marL="285750" indent="-285750">
                        <a:buFont typeface="Arial" panose="020B0604020202020204" pitchFamily="34" charset="0"/>
                        <a:buChar char="•"/>
                      </a:pPr>
                      <a:r>
                        <a:rPr lang="en-GB" sz="1600" dirty="0"/>
                        <a:t>UCLA</a:t>
                      </a:r>
                    </a:p>
                    <a:p>
                      <a:pPr marL="285750" indent="-285750">
                        <a:buFont typeface="Arial" panose="020B0604020202020204" pitchFamily="34" charset="0"/>
                        <a:buChar char="•"/>
                      </a:pPr>
                      <a:r>
                        <a:rPr lang="en-GB" sz="1600" dirty="0"/>
                        <a:t>BACUDA</a:t>
                      </a:r>
                    </a:p>
                    <a:p>
                      <a:pPr marL="285750" indent="-285750">
                        <a:buFont typeface="Arial" panose="020B0604020202020204" pitchFamily="34" charset="0"/>
                        <a:buChar char="•"/>
                      </a:pPr>
                      <a:r>
                        <a:rPr lang="en-GB" sz="1600" dirty="0"/>
                        <a:t>AAFEBEN</a:t>
                      </a:r>
                    </a:p>
                  </a:txBody>
                  <a:tcPr/>
                </a:tc>
                <a:extLst>
                  <a:ext uri="{0D108BD9-81ED-4DB2-BD59-A6C34878D82A}">
                    <a16:rowId xmlns:a16="http://schemas.microsoft.com/office/drawing/2014/main" val="193396161"/>
                  </a:ext>
                </a:extLst>
              </a:tr>
            </a:tbl>
          </a:graphicData>
        </a:graphic>
      </p:graphicFrame>
      <p:sp>
        <p:nvSpPr>
          <p:cNvPr id="5" name="Content Placeholder 2">
            <a:extLst>
              <a:ext uri="{FF2B5EF4-FFF2-40B4-BE49-F238E27FC236}">
                <a16:creationId xmlns:a16="http://schemas.microsoft.com/office/drawing/2014/main" id="{9E8EC86A-AFBA-8E42-579C-C7BF3A255BE4}"/>
              </a:ext>
            </a:extLst>
          </p:cNvPr>
          <p:cNvSpPr txBox="1">
            <a:spLocks/>
          </p:cNvSpPr>
          <p:nvPr/>
        </p:nvSpPr>
        <p:spPr>
          <a:xfrm>
            <a:off x="38766" y="976277"/>
            <a:ext cx="8229600" cy="58480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v"/>
            </a:pPr>
            <a:r>
              <a:rPr lang="fr-FR" altLang="fr-FR" sz="2000" b="1" dirty="0"/>
              <a:t>Partenaires d’exécution</a:t>
            </a:r>
          </a:p>
        </p:txBody>
      </p:sp>
      <p:sp>
        <p:nvSpPr>
          <p:cNvPr id="6" name="Content Placeholder 2">
            <a:extLst>
              <a:ext uri="{FF2B5EF4-FFF2-40B4-BE49-F238E27FC236}">
                <a16:creationId xmlns:a16="http://schemas.microsoft.com/office/drawing/2014/main" id="{1467559C-1167-693A-3167-E9847E4BD184}"/>
              </a:ext>
            </a:extLst>
          </p:cNvPr>
          <p:cNvSpPr txBox="1">
            <a:spLocks/>
          </p:cNvSpPr>
          <p:nvPr/>
        </p:nvSpPr>
        <p:spPr>
          <a:xfrm>
            <a:off x="101984" y="3570929"/>
            <a:ext cx="8229600" cy="58480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v"/>
            </a:pPr>
            <a:r>
              <a:rPr lang="fr-FR" altLang="fr-FR" sz="2000" b="1" dirty="0"/>
              <a:t>Mécanismes de coordination et de suivi</a:t>
            </a:r>
          </a:p>
        </p:txBody>
      </p:sp>
      <p:graphicFrame>
        <p:nvGraphicFramePr>
          <p:cNvPr id="7" name="Table 6">
            <a:extLst>
              <a:ext uri="{FF2B5EF4-FFF2-40B4-BE49-F238E27FC236}">
                <a16:creationId xmlns:a16="http://schemas.microsoft.com/office/drawing/2014/main" id="{B80E0FA9-DA81-882F-13C5-27AA872AB064}"/>
              </a:ext>
            </a:extLst>
          </p:cNvPr>
          <p:cNvGraphicFramePr>
            <a:graphicFrameLocks noGrp="1"/>
          </p:cNvGraphicFramePr>
          <p:nvPr>
            <p:extLst>
              <p:ext uri="{D42A27DB-BD31-4B8C-83A1-F6EECF244321}">
                <p14:modId xmlns:p14="http://schemas.microsoft.com/office/powerpoint/2010/main" val="2800907616"/>
              </p:ext>
            </p:extLst>
          </p:nvPr>
        </p:nvGraphicFramePr>
        <p:xfrm>
          <a:off x="268133" y="4031981"/>
          <a:ext cx="8303600" cy="657098"/>
        </p:xfrm>
        <a:graphic>
          <a:graphicData uri="http://schemas.openxmlformats.org/drawingml/2006/table">
            <a:tbl>
              <a:tblPr firstRow="1" bandRow="1">
                <a:tableStyleId>{5C22544A-7EE6-4342-B048-85BDC9FD1C3A}</a:tableStyleId>
              </a:tblPr>
              <a:tblGrid>
                <a:gridCol w="3581972">
                  <a:extLst>
                    <a:ext uri="{9D8B030D-6E8A-4147-A177-3AD203B41FA5}">
                      <a16:colId xmlns:a16="http://schemas.microsoft.com/office/drawing/2014/main" val="819705389"/>
                    </a:ext>
                  </a:extLst>
                </a:gridCol>
                <a:gridCol w="4721628">
                  <a:extLst>
                    <a:ext uri="{9D8B030D-6E8A-4147-A177-3AD203B41FA5}">
                      <a16:colId xmlns:a16="http://schemas.microsoft.com/office/drawing/2014/main" val="3758137998"/>
                    </a:ext>
                  </a:extLst>
                </a:gridCol>
              </a:tblGrid>
              <a:tr h="370840">
                <a:tc>
                  <a:txBody>
                    <a:bodyPr/>
                    <a:lstStyle/>
                    <a:p>
                      <a:pPr marL="179388" lvl="1" indent="0">
                        <a:lnSpc>
                          <a:spcPct val="120000"/>
                        </a:lnSpc>
                        <a:spcBef>
                          <a:spcPts val="0"/>
                        </a:spcBef>
                        <a:buFont typeface="Wingdings" panose="05000000000000000000" pitchFamily="2" charset="2"/>
                        <a:buChar char="§"/>
                      </a:pPr>
                      <a:r>
                        <a:rPr lang="fr-FR" sz="1600" dirty="0"/>
                        <a:t>Comité de pilotage	</a:t>
                      </a:r>
                    </a:p>
                    <a:p>
                      <a:pPr marL="179388" lvl="1" indent="0">
                        <a:lnSpc>
                          <a:spcPct val="120000"/>
                        </a:lnSpc>
                        <a:spcBef>
                          <a:spcPts val="0"/>
                        </a:spcBef>
                        <a:buFont typeface="Wingdings" panose="05000000000000000000" pitchFamily="2" charset="2"/>
                        <a:buChar char="§"/>
                      </a:pPr>
                      <a:r>
                        <a:rPr lang="fr-FR" sz="1600" dirty="0"/>
                        <a:t>Direction Nationale</a:t>
                      </a:r>
                    </a:p>
                  </a:txBody>
                  <a:tcPr/>
                </a:tc>
                <a:tc>
                  <a:txBody>
                    <a:bodyPr/>
                    <a:lstStyle/>
                    <a:p>
                      <a:pPr lvl="1">
                        <a:lnSpc>
                          <a:spcPct val="120000"/>
                        </a:lnSpc>
                        <a:spcBef>
                          <a:spcPts val="0"/>
                        </a:spcBef>
                        <a:buFont typeface="Wingdings" panose="05000000000000000000" pitchFamily="2" charset="2"/>
                        <a:buChar char="§"/>
                      </a:pPr>
                      <a:r>
                        <a:rPr lang="fr-FR" sz="1600" dirty="0"/>
                        <a:t>Unité de gestion	</a:t>
                      </a:r>
                    </a:p>
                    <a:p>
                      <a:pPr lvl="1">
                        <a:lnSpc>
                          <a:spcPct val="120000"/>
                        </a:lnSpc>
                        <a:spcBef>
                          <a:spcPts val="0"/>
                        </a:spcBef>
                        <a:buFont typeface="Wingdings" panose="05000000000000000000" pitchFamily="2" charset="2"/>
                        <a:buChar char="§"/>
                      </a:pPr>
                      <a:r>
                        <a:rPr lang="fr-FR" sz="1600" dirty="0"/>
                        <a:t>Groupe technique des partenaires</a:t>
                      </a:r>
                    </a:p>
                  </a:txBody>
                  <a:tcPr/>
                </a:tc>
                <a:extLst>
                  <a:ext uri="{0D108BD9-81ED-4DB2-BD59-A6C34878D82A}">
                    <a16:rowId xmlns:a16="http://schemas.microsoft.com/office/drawing/2014/main" val="3702504696"/>
                  </a:ext>
                </a:extLst>
              </a:tr>
            </a:tbl>
          </a:graphicData>
        </a:graphic>
      </p:graphicFrame>
      <p:sp>
        <p:nvSpPr>
          <p:cNvPr id="8" name="Content Placeholder 2">
            <a:extLst>
              <a:ext uri="{FF2B5EF4-FFF2-40B4-BE49-F238E27FC236}">
                <a16:creationId xmlns:a16="http://schemas.microsoft.com/office/drawing/2014/main" id="{E7B63C6D-CFA4-7D5E-60EE-5CD9046EBF75}"/>
              </a:ext>
            </a:extLst>
          </p:cNvPr>
          <p:cNvSpPr txBox="1">
            <a:spLocks/>
          </p:cNvSpPr>
          <p:nvPr/>
        </p:nvSpPr>
        <p:spPr>
          <a:xfrm>
            <a:off x="101984" y="4796666"/>
            <a:ext cx="8229600" cy="58480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v"/>
            </a:pPr>
            <a:r>
              <a:rPr lang="fr-FR" altLang="fr-FR" sz="2000" b="1" dirty="0"/>
              <a:t>Durée</a:t>
            </a:r>
          </a:p>
          <a:p>
            <a:pPr lvl="1">
              <a:spcBef>
                <a:spcPts val="0"/>
              </a:spcBef>
              <a:buFont typeface="Wingdings" panose="05000000000000000000" pitchFamily="2" charset="2"/>
              <a:buChar char="§"/>
            </a:pPr>
            <a:r>
              <a:rPr lang="fr-FR" altLang="fr-FR" sz="1600" dirty="0"/>
              <a:t>6 ans (Avril 2022-Juin 2028)		- 4</a:t>
            </a:r>
            <a:r>
              <a:rPr lang="fr-FR" altLang="fr-FR" sz="1600" baseline="30000" dirty="0"/>
              <a:t>ème</a:t>
            </a:r>
            <a:r>
              <a:rPr lang="fr-FR" altLang="fr-FR" sz="1600" dirty="0"/>
              <a:t> année en cours (Juillet 2025-Juin 2026) </a:t>
            </a:r>
          </a:p>
        </p:txBody>
      </p:sp>
      <p:sp>
        <p:nvSpPr>
          <p:cNvPr id="11" name="Content Placeholder 2">
            <a:extLst>
              <a:ext uri="{FF2B5EF4-FFF2-40B4-BE49-F238E27FC236}">
                <a16:creationId xmlns:a16="http://schemas.microsoft.com/office/drawing/2014/main" id="{A97AA70C-9C2E-CA98-F51C-D733F07BB52E}"/>
              </a:ext>
            </a:extLst>
          </p:cNvPr>
          <p:cNvSpPr txBox="1">
            <a:spLocks/>
          </p:cNvSpPr>
          <p:nvPr/>
        </p:nvSpPr>
        <p:spPr>
          <a:xfrm>
            <a:off x="95772" y="5533872"/>
            <a:ext cx="8711343" cy="58480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v"/>
            </a:pPr>
            <a:r>
              <a:rPr lang="fr-FR" altLang="fr-FR" sz="2000" b="1" dirty="0"/>
              <a:t>Budget</a:t>
            </a:r>
          </a:p>
          <a:p>
            <a:pPr marL="447675" lvl="1">
              <a:spcBef>
                <a:spcPts val="0"/>
              </a:spcBef>
              <a:buFont typeface="Wingdings" panose="05000000000000000000" pitchFamily="2" charset="2"/>
              <a:buChar char="§"/>
            </a:pPr>
            <a:r>
              <a:rPr lang="fr-FR" altLang="fr-FR" sz="1600" dirty="0"/>
              <a:t>USD 9,608,257 (5,284,541,350 FCFA)	-  Co-financement : USD 74,329,704 (40,881,337,200 FCFA) </a:t>
            </a:r>
          </a:p>
        </p:txBody>
      </p:sp>
    </p:spTree>
    <p:extLst>
      <p:ext uri="{BB962C8B-B14F-4D97-AF65-F5344CB8AC3E}">
        <p14:creationId xmlns:p14="http://schemas.microsoft.com/office/powerpoint/2010/main" val="248627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468166" cy="2452687"/>
          </a:xfrm>
        </p:spPr>
        <p:txBody>
          <a:bodyPr anchor="ctr">
            <a:normAutofit/>
          </a:bodyPr>
          <a:lstStyle/>
          <a:p>
            <a:r>
              <a:rPr lang="en-GB" sz="3100" b="1" dirty="0"/>
              <a:t>2. </a:t>
            </a:r>
            <a:r>
              <a:rPr lang="en-GB" sz="3100" b="1"/>
              <a:t>Contexte</a:t>
            </a:r>
            <a:r>
              <a:rPr lang="en-GB" sz="3100" b="1" dirty="0"/>
              <a:t> et justification</a:t>
            </a:r>
          </a:p>
        </p:txBody>
      </p:sp>
      <p:pic>
        <p:nvPicPr>
          <p:cNvPr id="6" name="Picture 5" descr="A group of animals standing in a field&#10;&#10;AI-generated content may be incorrect.">
            <a:extLst>
              <a:ext uri="{FF2B5EF4-FFF2-40B4-BE49-F238E27FC236}">
                <a16:creationId xmlns:a16="http://schemas.microsoft.com/office/drawing/2014/main" id="{19E11FE0-1D6A-074E-D7F5-CB17BDED5077}"/>
              </a:ext>
            </a:extLst>
          </p:cNvPr>
          <p:cNvPicPr>
            <a:picLocks noChangeAspect="1"/>
          </p:cNvPicPr>
          <p:nvPr/>
        </p:nvPicPr>
        <p:blipFill>
          <a:blip r:embed="rId2"/>
          <a:srcRect t="24677" b="14530"/>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3167986" y="3752850"/>
            <a:ext cx="5614060" cy="2452687"/>
          </a:xfrm>
        </p:spPr>
        <p:txBody>
          <a:bodyPr anchor="ctr">
            <a:normAutofit/>
          </a:bodyPr>
          <a:lstStyle/>
          <a:p>
            <a:pPr marL="0" indent="0">
              <a:spcBef>
                <a:spcPts val="0"/>
              </a:spcBef>
              <a:buNone/>
            </a:pPr>
            <a:r>
              <a:rPr lang="fr-FR" sz="2000" b="1" dirty="0"/>
              <a:t>Domaines thématiques d’intervention du FEM adressées par le Programme à Impact:                            </a:t>
            </a:r>
          </a:p>
          <a:p>
            <a:pPr lvl="1">
              <a:buFont typeface="Courier New" panose="02070309020205020404" pitchFamily="49" charset="0"/>
              <a:buChar char="o"/>
            </a:pPr>
            <a:r>
              <a:rPr lang="fr-FR" sz="2000" dirty="0"/>
              <a:t>Biodiversité, </a:t>
            </a:r>
          </a:p>
          <a:p>
            <a:pPr lvl="1">
              <a:buFont typeface="Courier New" panose="02070309020205020404" pitchFamily="49" charset="0"/>
              <a:buChar char="o"/>
            </a:pPr>
            <a:r>
              <a:rPr lang="fr-FR" sz="2000" dirty="0"/>
              <a:t>Changements Climatiques, </a:t>
            </a:r>
          </a:p>
          <a:p>
            <a:pPr lvl="1">
              <a:buFont typeface="Courier New" panose="02070309020205020404" pitchFamily="49" charset="0"/>
              <a:buChar char="o"/>
            </a:pPr>
            <a:r>
              <a:rPr lang="fr-FR" sz="2000" dirty="0"/>
              <a:t>Dégradation des terres. </a:t>
            </a:r>
          </a:p>
          <a:p>
            <a:pPr marL="457200" lvl="1" indent="0">
              <a:buNone/>
            </a:pPr>
            <a:endParaRPr lang="fr-FR" sz="1600" dirty="0"/>
          </a:p>
          <a:p>
            <a:pPr lvl="1">
              <a:buFont typeface="Courier New" panose="02070309020205020404" pitchFamily="49" charset="0"/>
              <a:buChar char="o"/>
            </a:pPr>
            <a:endParaRPr lang="fr-FR" sz="1600" dirty="0"/>
          </a:p>
        </p:txBody>
      </p:sp>
      <p:pic>
        <p:nvPicPr>
          <p:cNvPr id="7" name="Picture 6" descr="GEF Logo | GEF"/>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1" y="6093839"/>
            <a:ext cx="1666569" cy="7462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BCAD5A85-951E-53ED-D442-58CBF016EDB9}"/>
              </a:ext>
            </a:extLst>
          </p:cNvPr>
          <p:cNvSpPr>
            <a:spLocks noGrp="1"/>
          </p:cNvSpPr>
          <p:nvPr>
            <p:ph type="title"/>
          </p:nvPr>
        </p:nvSpPr>
        <p:spPr>
          <a:xfrm>
            <a:off x="836676" y="509521"/>
            <a:ext cx="7674102" cy="1014984"/>
          </a:xfrm>
        </p:spPr>
        <p:txBody>
          <a:bodyPr>
            <a:normAutofit/>
          </a:bodyPr>
          <a:lstStyle/>
          <a:p>
            <a:pPr>
              <a:lnSpc>
                <a:spcPct val="90000"/>
              </a:lnSpc>
            </a:pPr>
            <a:r>
              <a:rPr lang="fr-FR" sz="3200" b="1" dirty="0"/>
              <a:t>2. Contexte et justification:  Alignement avec les priorités nationales </a:t>
            </a:r>
            <a:endParaRPr lang="fr-FR" sz="3200" dirty="0"/>
          </a:p>
        </p:txBody>
      </p:sp>
      <p:sp>
        <p:nvSpPr>
          <p:cNvPr id="13" name="Rectangle 12">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65832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Espace réservé du contenu 2">
            <a:extLst>
              <a:ext uri="{FF2B5EF4-FFF2-40B4-BE49-F238E27FC236}">
                <a16:creationId xmlns:a16="http://schemas.microsoft.com/office/drawing/2014/main" id="{F9A03A8A-E85F-D888-C403-7C7DA5CD6AD3}"/>
              </a:ext>
            </a:extLst>
          </p:cNvPr>
          <p:cNvGraphicFramePr>
            <a:graphicFrameLocks noGrp="1"/>
          </p:cNvGraphicFramePr>
          <p:nvPr>
            <p:ph idx="1"/>
            <p:extLst>
              <p:ext uri="{D42A27DB-BD31-4B8C-83A1-F6EECF244321}">
                <p14:modId xmlns:p14="http://schemas.microsoft.com/office/powerpoint/2010/main" val="2848442376"/>
              </p:ext>
            </p:extLst>
          </p:nvPr>
        </p:nvGraphicFramePr>
        <p:xfrm>
          <a:off x="836676" y="1673352"/>
          <a:ext cx="7674102"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1817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D1A2CED-DA9B-4CCF-8215-CFC65FE71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8656" y="260019"/>
            <a:ext cx="8375586" cy="5933012"/>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re 1">
            <a:extLst>
              <a:ext uri="{FF2B5EF4-FFF2-40B4-BE49-F238E27FC236}">
                <a16:creationId xmlns:a16="http://schemas.microsoft.com/office/drawing/2014/main" id="{FCB46D85-6A16-D561-38BC-5FA53157F9A4}"/>
              </a:ext>
            </a:extLst>
          </p:cNvPr>
          <p:cNvSpPr>
            <a:spLocks noGrp="1"/>
          </p:cNvSpPr>
          <p:nvPr>
            <p:ph type="title"/>
          </p:nvPr>
        </p:nvSpPr>
        <p:spPr>
          <a:xfrm>
            <a:off x="836676" y="509521"/>
            <a:ext cx="7674102" cy="1014984"/>
          </a:xfrm>
        </p:spPr>
        <p:txBody>
          <a:bodyPr>
            <a:normAutofit/>
          </a:bodyPr>
          <a:lstStyle/>
          <a:p>
            <a:pPr>
              <a:lnSpc>
                <a:spcPct val="90000"/>
              </a:lnSpc>
            </a:pPr>
            <a:r>
              <a:rPr lang="fr-FR" sz="3200" b="1" dirty="0"/>
              <a:t>2. Contexte et justification:  Alignement avec les priorités nationales (suite)</a:t>
            </a:r>
            <a:endParaRPr lang="fr-FR" sz="3200" dirty="0"/>
          </a:p>
        </p:txBody>
      </p:sp>
      <p:sp>
        <p:nvSpPr>
          <p:cNvPr id="16" name="Rectangle 15">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125" y="658327"/>
            <a:ext cx="96012"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8" name="Espace réservé du contenu 2">
            <a:extLst>
              <a:ext uri="{FF2B5EF4-FFF2-40B4-BE49-F238E27FC236}">
                <a16:creationId xmlns:a16="http://schemas.microsoft.com/office/drawing/2014/main" id="{AB0B0CF6-FA6B-F952-22C9-49E38A56B229}"/>
              </a:ext>
            </a:extLst>
          </p:cNvPr>
          <p:cNvGraphicFramePr>
            <a:graphicFrameLocks noGrp="1"/>
          </p:cNvGraphicFramePr>
          <p:nvPr>
            <p:ph idx="1"/>
            <p:extLst>
              <p:ext uri="{D42A27DB-BD31-4B8C-83A1-F6EECF244321}">
                <p14:modId xmlns:p14="http://schemas.microsoft.com/office/powerpoint/2010/main" val="460110684"/>
              </p:ext>
            </p:extLst>
          </p:nvPr>
        </p:nvGraphicFramePr>
        <p:xfrm>
          <a:off x="836676" y="1673352"/>
          <a:ext cx="7674102" cy="4334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869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2116</TotalTime>
  <Words>1652</Words>
  <Application>Microsoft Office PowerPoint</Application>
  <PresentationFormat>On-screen Show (4:3)</PresentationFormat>
  <Paragraphs>147</Paragraphs>
  <Slides>18</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Courier New</vt:lpstr>
      <vt:lpstr>Open Sans</vt:lpstr>
      <vt:lpstr>Open Sans Light</vt:lpstr>
      <vt:lpstr>Symbol</vt:lpstr>
      <vt:lpstr>Wingdings</vt:lpstr>
      <vt:lpstr>Office Theme</vt:lpstr>
      <vt:lpstr>Projet FEM 7 Impact – 10287 Gestion intégrée des paysages forestiers du Cameroun dans le bassin du Congo  </vt:lpstr>
      <vt:lpstr>Plan de l’exposé</vt:lpstr>
      <vt:lpstr>1. Présentation générale du Projet</vt:lpstr>
      <vt:lpstr>PowerPoint Presentation</vt:lpstr>
      <vt:lpstr>PowerPoint Presentation</vt:lpstr>
      <vt:lpstr>1. Présentation générale du Projet (suite et fin)</vt:lpstr>
      <vt:lpstr>2. Contexte et justification</vt:lpstr>
      <vt:lpstr>2. Contexte et justification:  Alignement avec les priorités nationales </vt:lpstr>
      <vt:lpstr>2. Contexte et justification:  Alignement avec les priorités nationales (suite)</vt:lpstr>
      <vt:lpstr>3. Progrès dans la mise en œuvre du projet</vt:lpstr>
      <vt:lpstr>4. Résultats clés et impacts sur le Terrain: Indicateurs Environnementaux</vt:lpstr>
      <vt:lpstr>4. Résultats clés et impacts sur le Terrain: Indicateurs Environnementaux</vt:lpstr>
      <vt:lpstr>4. Résultats clés et impacts sur le Terrain:  Bénéficiaires Directs et Indirects </vt:lpstr>
      <vt:lpstr>4. Résultats clés et impacts sur le Terrain:  Indicateurs Sociaux</vt:lpstr>
      <vt:lpstr>5. Capitalisation des acquis : Leçons apprises </vt:lpstr>
      <vt:lpstr>5. Capitalisation des acquis : Leçons apprises </vt:lpstr>
      <vt:lpstr>7. Perspectives et recommandations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FEM – Présentation synthétique</dc:title>
  <dc:creator>Nzooh Zacharie</dc:creator>
  <dc:description>generated using python-pptx</dc:description>
  <cp:lastModifiedBy>Nzooh Zacharie</cp:lastModifiedBy>
  <cp:revision>113</cp:revision>
  <dcterms:created xsi:type="dcterms:W3CDTF">2013-01-27T09:14:00Z</dcterms:created>
  <dcterms:modified xsi:type="dcterms:W3CDTF">2025-08-06T10:42:39Z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07ADF347A95A48D9B42E91CD7ADA1BBA_13</vt:lpwstr>
  </property>
  <property fmtid="{D5CDD505-2E9C-101B-9397-08002B2CF9AE}" pid="3" name="KSOProductBuildVer">
    <vt:lpwstr>1036-12.2.0.21931</vt:lpwstr>
  </property>
</Properties>
</file>